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4024" r:id="rId2"/>
    <p:sldMasterId id="2147484036" r:id="rId3"/>
  </p:sldMasterIdLst>
  <p:notesMasterIdLst>
    <p:notesMasterId r:id="rId135"/>
  </p:notesMasterIdLst>
  <p:sldIdLst>
    <p:sldId id="1063" r:id="rId4"/>
    <p:sldId id="1226" r:id="rId5"/>
    <p:sldId id="1220" r:id="rId6"/>
    <p:sldId id="1228" r:id="rId7"/>
    <p:sldId id="1234" r:id="rId8"/>
    <p:sldId id="1233" r:id="rId9"/>
    <p:sldId id="1216" r:id="rId10"/>
    <p:sldId id="1217" r:id="rId11"/>
    <p:sldId id="1059" r:id="rId12"/>
    <p:sldId id="1223" r:id="rId13"/>
    <p:sldId id="1224" r:id="rId14"/>
    <p:sldId id="1225" r:id="rId15"/>
    <p:sldId id="1062" r:id="rId16"/>
    <p:sldId id="408" r:id="rId17"/>
    <p:sldId id="451" r:id="rId18"/>
    <p:sldId id="454" r:id="rId19"/>
    <p:sldId id="325" r:id="rId20"/>
    <p:sldId id="450" r:id="rId21"/>
    <p:sldId id="379" r:id="rId22"/>
    <p:sldId id="1235" r:id="rId23"/>
    <p:sldId id="1236" r:id="rId24"/>
    <p:sldId id="582" r:id="rId25"/>
    <p:sldId id="1219" r:id="rId26"/>
    <p:sldId id="1231" r:id="rId27"/>
    <p:sldId id="1229" r:id="rId28"/>
    <p:sldId id="561" r:id="rId29"/>
    <p:sldId id="579" r:id="rId30"/>
    <p:sldId id="457" r:id="rId31"/>
    <p:sldId id="537" r:id="rId32"/>
    <p:sldId id="383" r:id="rId33"/>
    <p:sldId id="387" r:id="rId34"/>
    <p:sldId id="1054" r:id="rId35"/>
    <p:sldId id="1055" r:id="rId36"/>
    <p:sldId id="261" r:id="rId37"/>
    <p:sldId id="1230" r:id="rId38"/>
    <p:sldId id="452" r:id="rId39"/>
    <p:sldId id="458" r:id="rId40"/>
    <p:sldId id="459" r:id="rId41"/>
    <p:sldId id="583" r:id="rId42"/>
    <p:sldId id="461" r:id="rId43"/>
    <p:sldId id="501" r:id="rId44"/>
    <p:sldId id="503" r:id="rId45"/>
    <p:sldId id="502" r:id="rId46"/>
    <p:sldId id="504" r:id="rId47"/>
    <p:sldId id="505" r:id="rId48"/>
    <p:sldId id="578" r:id="rId49"/>
    <p:sldId id="416" r:id="rId50"/>
    <p:sldId id="508" r:id="rId51"/>
    <p:sldId id="509" r:id="rId52"/>
    <p:sldId id="510" r:id="rId53"/>
    <p:sldId id="511" r:id="rId54"/>
    <p:sldId id="512" r:id="rId55"/>
    <p:sldId id="462" r:id="rId56"/>
    <p:sldId id="513" r:id="rId57"/>
    <p:sldId id="514" r:id="rId58"/>
    <p:sldId id="515" r:id="rId59"/>
    <p:sldId id="522" r:id="rId60"/>
    <p:sldId id="419" r:id="rId61"/>
    <p:sldId id="486" r:id="rId62"/>
    <p:sldId id="517" r:id="rId63"/>
    <p:sldId id="518" r:id="rId64"/>
    <p:sldId id="519" r:id="rId65"/>
    <p:sldId id="521" r:id="rId66"/>
    <p:sldId id="417" r:id="rId67"/>
    <p:sldId id="487" r:id="rId68"/>
    <p:sldId id="523" r:id="rId69"/>
    <p:sldId id="524" r:id="rId70"/>
    <p:sldId id="525" r:id="rId71"/>
    <p:sldId id="526" r:id="rId72"/>
    <p:sldId id="420" r:id="rId73"/>
    <p:sldId id="584" r:id="rId74"/>
    <p:sldId id="585" r:id="rId75"/>
    <p:sldId id="488" r:id="rId76"/>
    <p:sldId id="527" r:id="rId77"/>
    <p:sldId id="528" r:id="rId78"/>
    <p:sldId id="529" r:id="rId79"/>
    <p:sldId id="530" r:id="rId80"/>
    <p:sldId id="538" r:id="rId81"/>
    <p:sldId id="593" r:id="rId82"/>
    <p:sldId id="594" r:id="rId83"/>
    <p:sldId id="595" r:id="rId84"/>
    <p:sldId id="587" r:id="rId85"/>
    <p:sldId id="596" r:id="rId86"/>
    <p:sldId id="592" r:id="rId87"/>
    <p:sldId id="597" r:id="rId88"/>
    <p:sldId id="598" r:id="rId89"/>
    <p:sldId id="599" r:id="rId90"/>
    <p:sldId id="535" r:id="rId91"/>
    <p:sldId id="536" r:id="rId92"/>
    <p:sldId id="478" r:id="rId93"/>
    <p:sldId id="479" r:id="rId94"/>
    <p:sldId id="601" r:id="rId95"/>
    <p:sldId id="602" r:id="rId96"/>
    <p:sldId id="603" r:id="rId97"/>
    <p:sldId id="604" r:id="rId98"/>
    <p:sldId id="605" r:id="rId99"/>
    <p:sldId id="606" r:id="rId100"/>
    <p:sldId id="576" r:id="rId101"/>
    <p:sldId id="577" r:id="rId102"/>
    <p:sldId id="1056" r:id="rId103"/>
    <p:sldId id="1057" r:id="rId104"/>
    <p:sldId id="543" r:id="rId105"/>
    <p:sldId id="589" r:id="rId106"/>
    <p:sldId id="590" r:id="rId107"/>
    <p:sldId id="591" r:id="rId108"/>
    <p:sldId id="555" r:id="rId109"/>
    <p:sldId id="547" r:id="rId110"/>
    <p:sldId id="586" r:id="rId111"/>
    <p:sldId id="588" r:id="rId112"/>
    <p:sldId id="549" r:id="rId113"/>
    <p:sldId id="552" r:id="rId114"/>
    <p:sldId id="1058" r:id="rId115"/>
    <p:sldId id="557" r:id="rId116"/>
    <p:sldId id="558" r:id="rId117"/>
    <p:sldId id="559" r:id="rId118"/>
    <p:sldId id="560" r:id="rId119"/>
    <p:sldId id="607" r:id="rId120"/>
    <p:sldId id="608" r:id="rId121"/>
    <p:sldId id="609" r:id="rId122"/>
    <p:sldId id="610" r:id="rId123"/>
    <p:sldId id="611" r:id="rId124"/>
    <p:sldId id="612" r:id="rId125"/>
    <p:sldId id="613" r:id="rId126"/>
    <p:sldId id="614" r:id="rId127"/>
    <p:sldId id="615" r:id="rId128"/>
    <p:sldId id="616" r:id="rId129"/>
    <p:sldId id="617" r:id="rId130"/>
    <p:sldId id="618" r:id="rId131"/>
    <p:sldId id="531" r:id="rId132"/>
    <p:sldId id="562" r:id="rId133"/>
    <p:sldId id="1049" r:id="rId13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2"/>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6600"/>
    <a:srgbClr val="FFCC99"/>
    <a:srgbClr val="14B610"/>
    <a:srgbClr val="FFCC00"/>
    <a:srgbClr val="FF0066"/>
    <a:srgbClr val="CCEC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867" autoAdjust="0"/>
    <p:restoredTop sz="94624" autoAdjust="0"/>
  </p:normalViewPr>
  <p:slideViewPr>
    <p:cSldViewPr>
      <p:cViewPr varScale="1">
        <p:scale>
          <a:sx n="77" d="100"/>
          <a:sy n="77" d="100"/>
        </p:scale>
        <p:origin x="1531"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832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7.wmf"/><Relationship Id="rId1" Type="http://schemas.openxmlformats.org/officeDocument/2006/relationships/image" Target="../media/image42.wmf"/><Relationship Id="rId4"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2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17.wmf"/><Relationship Id="rId4"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8.wmf"/><Relationship Id="rId7" Type="http://schemas.openxmlformats.org/officeDocument/2006/relationships/image" Target="../media/image72.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emf"/><Relationship Id="rId5" Type="http://schemas.openxmlformats.org/officeDocument/2006/relationships/image" Target="../media/image18.wmf"/><Relationship Id="rId4"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17.wmf"/><Relationship Id="rId4" Type="http://schemas.openxmlformats.org/officeDocument/2006/relationships/image" Target="../media/image6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8.wmf"/><Relationship Id="rId7" Type="http://schemas.openxmlformats.org/officeDocument/2006/relationships/image" Target="../media/image72.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6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8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60.wmf"/><Relationship Id="rId1" Type="http://schemas.openxmlformats.org/officeDocument/2006/relationships/image" Target="../media/image17.wmf"/><Relationship Id="rId5" Type="http://schemas.openxmlformats.org/officeDocument/2006/relationships/image" Target="../media/image91.wmf"/><Relationship Id="rId4" Type="http://schemas.openxmlformats.org/officeDocument/2006/relationships/image" Target="../media/image6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1.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image" Target="../media/image96.wmf"/><Relationship Id="rId7" Type="http://schemas.openxmlformats.org/officeDocument/2006/relationships/image" Target="../media/image91.wmf"/><Relationship Id="rId2" Type="http://schemas.openxmlformats.org/officeDocument/2006/relationships/image" Target="../media/image69.wmf"/><Relationship Id="rId1" Type="http://schemas.openxmlformats.org/officeDocument/2006/relationships/image" Target="../media/image95.wmf"/><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7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4.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10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emf"/><Relationship Id="rId5" Type="http://schemas.openxmlformats.org/officeDocument/2006/relationships/image" Target="../media/image105.wmf"/><Relationship Id="rId4" Type="http://schemas.openxmlformats.org/officeDocument/2006/relationships/image" Target="../media/image10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9.wmf"/><Relationship Id="rId7" Type="http://schemas.openxmlformats.org/officeDocument/2006/relationships/image" Target="../media/image113.wmf"/><Relationship Id="rId2" Type="http://schemas.openxmlformats.org/officeDocument/2006/relationships/image" Target="../media/image108.wmf"/><Relationship Id="rId1" Type="http://schemas.openxmlformats.org/officeDocument/2006/relationships/image" Target="../media/image107.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60.wmf"/><Relationship Id="rId1" Type="http://schemas.openxmlformats.org/officeDocument/2006/relationships/image" Target="../media/image17.wmf"/><Relationship Id="rId5" Type="http://schemas.openxmlformats.org/officeDocument/2006/relationships/image" Target="../media/image91.wmf"/><Relationship Id="rId4" Type="http://schemas.openxmlformats.org/officeDocument/2006/relationships/image" Target="../media/image6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1.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image" Target="../media/image96.wmf"/><Relationship Id="rId7" Type="http://schemas.openxmlformats.org/officeDocument/2006/relationships/image" Target="../media/image91.wmf"/><Relationship Id="rId2" Type="http://schemas.openxmlformats.org/officeDocument/2006/relationships/image" Target="../media/image69.wmf"/><Relationship Id="rId1" Type="http://schemas.openxmlformats.org/officeDocument/2006/relationships/image" Target="../media/image95.wmf"/><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7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115.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3.wmf"/><Relationship Id="rId7" Type="http://schemas.openxmlformats.org/officeDocument/2006/relationships/image" Target="../media/image120.wmf"/><Relationship Id="rId2" Type="http://schemas.openxmlformats.org/officeDocument/2006/relationships/image" Target="../media/image112.wmf"/><Relationship Id="rId1" Type="http://schemas.openxmlformats.org/officeDocument/2006/relationships/image" Target="../media/image107.wmf"/><Relationship Id="rId6" Type="http://schemas.openxmlformats.org/officeDocument/2006/relationships/image" Target="../media/image119.wmf"/><Relationship Id="rId5" Type="http://schemas.openxmlformats.org/officeDocument/2006/relationships/image" Target="../media/image118.wmf"/><Relationship Id="rId4" Type="http://schemas.openxmlformats.org/officeDocument/2006/relationships/image" Target="../media/image42.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60.wmf"/><Relationship Id="rId1" Type="http://schemas.openxmlformats.org/officeDocument/2006/relationships/image" Target="../media/image17.wmf"/><Relationship Id="rId5" Type="http://schemas.openxmlformats.org/officeDocument/2006/relationships/image" Target="../media/image91.wmf"/><Relationship Id="rId4"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4" Type="http://schemas.openxmlformats.org/officeDocument/2006/relationships/image" Target="../media/image91.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5.wmf"/><Relationship Id="rId7" Type="http://schemas.openxmlformats.org/officeDocument/2006/relationships/image" Target="../media/image91.wmf"/><Relationship Id="rId2" Type="http://schemas.openxmlformats.org/officeDocument/2006/relationships/image" Target="../media/image69.wmf"/><Relationship Id="rId1" Type="http://schemas.openxmlformats.org/officeDocument/2006/relationships/image" Target="../media/image95.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72.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129.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 Id="rId6" Type="http://schemas.openxmlformats.org/officeDocument/2006/relationships/image" Target="../media/image138.wmf"/><Relationship Id="rId5" Type="http://schemas.openxmlformats.org/officeDocument/2006/relationships/image" Target="../media/image137.wmf"/><Relationship Id="rId4" Type="http://schemas.openxmlformats.org/officeDocument/2006/relationships/image" Target="../media/image136.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wmf"/><Relationship Id="rId1" Type="http://schemas.openxmlformats.org/officeDocument/2006/relationships/image" Target="../media/image139.wmf"/><Relationship Id="rId4" Type="http://schemas.openxmlformats.org/officeDocument/2006/relationships/image" Target="../media/image142.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60.wmf"/><Relationship Id="rId1" Type="http://schemas.openxmlformats.org/officeDocument/2006/relationships/image" Target="../media/image17.wmf"/><Relationship Id="rId5" Type="http://schemas.openxmlformats.org/officeDocument/2006/relationships/image" Target="../media/image91.wmf"/><Relationship Id="rId4" Type="http://schemas.openxmlformats.org/officeDocument/2006/relationships/image" Target="../media/image6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91.wmf"/><Relationship Id="rId4" Type="http://schemas.openxmlformats.org/officeDocument/2006/relationships/image" Target="../media/image147.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image" Target="../media/image149.wmf"/><Relationship Id="rId7" Type="http://schemas.openxmlformats.org/officeDocument/2006/relationships/image" Target="../media/image151.wmf"/><Relationship Id="rId2" Type="http://schemas.openxmlformats.org/officeDocument/2006/relationships/image" Target="../media/image69.wmf"/><Relationship Id="rId1" Type="http://schemas.openxmlformats.org/officeDocument/2006/relationships/image" Target="../media/image148.wmf"/><Relationship Id="rId6" Type="http://schemas.openxmlformats.org/officeDocument/2006/relationships/image" Target="../media/image150.wmf"/><Relationship Id="rId5" Type="http://schemas.openxmlformats.org/officeDocument/2006/relationships/image" Target="../media/image91.wmf"/><Relationship Id="rId4" Type="http://schemas.openxmlformats.org/officeDocument/2006/relationships/image" Target="../media/image7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153.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154.wmf"/><Relationship Id="rId1" Type="http://schemas.openxmlformats.org/officeDocument/2006/relationships/image" Target="../media/image55.wmf"/><Relationship Id="rId6" Type="http://schemas.openxmlformats.org/officeDocument/2006/relationships/image" Target="../media/image143.wmf"/><Relationship Id="rId5" Type="http://schemas.openxmlformats.org/officeDocument/2006/relationships/image" Target="../media/image156.wmf"/><Relationship Id="rId4" Type="http://schemas.openxmlformats.org/officeDocument/2006/relationships/image" Target="../media/image155.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172.emf"/><Relationship Id="rId3" Type="http://schemas.openxmlformats.org/officeDocument/2006/relationships/image" Target="../media/image167.emf"/><Relationship Id="rId7" Type="http://schemas.openxmlformats.org/officeDocument/2006/relationships/image" Target="../media/image171.emf"/><Relationship Id="rId2" Type="http://schemas.openxmlformats.org/officeDocument/2006/relationships/image" Target="../media/image166.emf"/><Relationship Id="rId1" Type="http://schemas.openxmlformats.org/officeDocument/2006/relationships/image" Target="../media/image165.emf"/><Relationship Id="rId6" Type="http://schemas.openxmlformats.org/officeDocument/2006/relationships/image" Target="../media/image170.emf"/><Relationship Id="rId5" Type="http://schemas.openxmlformats.org/officeDocument/2006/relationships/image" Target="../media/image169.emf"/><Relationship Id="rId4" Type="http://schemas.openxmlformats.org/officeDocument/2006/relationships/image" Target="../media/image16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73.e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181.emf"/><Relationship Id="rId3" Type="http://schemas.openxmlformats.org/officeDocument/2006/relationships/image" Target="../media/image176.emf"/><Relationship Id="rId7" Type="http://schemas.openxmlformats.org/officeDocument/2006/relationships/image" Target="../media/image180.emf"/><Relationship Id="rId2" Type="http://schemas.openxmlformats.org/officeDocument/2006/relationships/image" Target="../media/image175.emf"/><Relationship Id="rId1" Type="http://schemas.openxmlformats.org/officeDocument/2006/relationships/image" Target="../media/image174.emf"/><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emf"/><Relationship Id="rId9" Type="http://schemas.openxmlformats.org/officeDocument/2006/relationships/image" Target="../media/image182.e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190.emf"/><Relationship Id="rId3" Type="http://schemas.openxmlformats.org/officeDocument/2006/relationships/image" Target="../media/image185.png"/><Relationship Id="rId7" Type="http://schemas.openxmlformats.org/officeDocument/2006/relationships/image" Target="../media/image189.emf"/><Relationship Id="rId2" Type="http://schemas.openxmlformats.org/officeDocument/2006/relationships/image" Target="../media/image184.emf"/><Relationship Id="rId1" Type="http://schemas.openxmlformats.org/officeDocument/2006/relationships/image" Target="../media/image183.emf"/><Relationship Id="rId6" Type="http://schemas.openxmlformats.org/officeDocument/2006/relationships/image" Target="../media/image188.emf"/><Relationship Id="rId5" Type="http://schemas.openxmlformats.org/officeDocument/2006/relationships/image" Target="../media/image187.emf"/><Relationship Id="rId4" Type="http://schemas.openxmlformats.org/officeDocument/2006/relationships/image" Target="../media/image186.png"/></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88.emf"/><Relationship Id="rId1" Type="http://schemas.openxmlformats.org/officeDocument/2006/relationships/image" Target="../media/image187.emf"/><Relationship Id="rId5" Type="http://schemas.openxmlformats.org/officeDocument/2006/relationships/image" Target="../media/image185.png"/><Relationship Id="rId4" Type="http://schemas.openxmlformats.org/officeDocument/2006/relationships/image" Target="../media/image190.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92.emf"/><Relationship Id="rId1" Type="http://schemas.openxmlformats.org/officeDocument/2006/relationships/image" Target="../media/image191.e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image" Target="../media/image195.wmf"/><Relationship Id="rId7" Type="http://schemas.openxmlformats.org/officeDocument/2006/relationships/image" Target="../media/image199.wmf"/><Relationship Id="rId2" Type="http://schemas.openxmlformats.org/officeDocument/2006/relationships/image" Target="../media/image194.wmf"/><Relationship Id="rId1" Type="http://schemas.openxmlformats.org/officeDocument/2006/relationships/image" Target="../media/image193.wmf"/><Relationship Id="rId6" Type="http://schemas.openxmlformats.org/officeDocument/2006/relationships/image" Target="../media/image198.wmf"/><Relationship Id="rId5" Type="http://schemas.openxmlformats.org/officeDocument/2006/relationships/image" Target="../media/image197.wmf"/><Relationship Id="rId4" Type="http://schemas.openxmlformats.org/officeDocument/2006/relationships/image" Target="../media/image196.wmf"/><Relationship Id="rId9" Type="http://schemas.openxmlformats.org/officeDocument/2006/relationships/image" Target="../media/image201.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wmf"/><Relationship Id="rId7" Type="http://schemas.openxmlformats.org/officeDocument/2006/relationships/image" Target="../media/image33.e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image" Target="../media/image199.wmf"/><Relationship Id="rId7" Type="http://schemas.openxmlformats.org/officeDocument/2006/relationships/image" Target="../media/image205.wmf"/><Relationship Id="rId2" Type="http://schemas.openxmlformats.org/officeDocument/2006/relationships/image" Target="../media/image203.wmf"/><Relationship Id="rId1" Type="http://schemas.openxmlformats.org/officeDocument/2006/relationships/image" Target="../media/image202.wmf"/><Relationship Id="rId6" Type="http://schemas.openxmlformats.org/officeDocument/2006/relationships/image" Target="../media/image204.wmf"/><Relationship Id="rId5" Type="http://schemas.openxmlformats.org/officeDocument/2006/relationships/image" Target="../media/image200.wmf"/><Relationship Id="rId4" Type="http://schemas.openxmlformats.org/officeDocument/2006/relationships/image" Target="../media/image196.wmf"/><Relationship Id="rId9" Type="http://schemas.openxmlformats.org/officeDocument/2006/relationships/image" Target="../media/image207.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215.wmf"/><Relationship Id="rId13" Type="http://schemas.openxmlformats.org/officeDocument/2006/relationships/image" Target="../media/image206.wmf"/><Relationship Id="rId3" Type="http://schemas.openxmlformats.org/officeDocument/2006/relationships/image" Target="../media/image210.wmf"/><Relationship Id="rId7" Type="http://schemas.openxmlformats.org/officeDocument/2006/relationships/image" Target="../media/image214.wmf"/><Relationship Id="rId12" Type="http://schemas.openxmlformats.org/officeDocument/2006/relationships/image" Target="../media/image205.wmf"/><Relationship Id="rId2" Type="http://schemas.openxmlformats.org/officeDocument/2006/relationships/image" Target="../media/image209.wmf"/><Relationship Id="rId1" Type="http://schemas.openxmlformats.org/officeDocument/2006/relationships/image" Target="../media/image208.wmf"/><Relationship Id="rId6" Type="http://schemas.openxmlformats.org/officeDocument/2006/relationships/image" Target="../media/image213.wmf"/><Relationship Id="rId11" Type="http://schemas.openxmlformats.org/officeDocument/2006/relationships/image" Target="../media/image204.wmf"/><Relationship Id="rId5" Type="http://schemas.openxmlformats.org/officeDocument/2006/relationships/image" Target="../media/image212.wmf"/><Relationship Id="rId10" Type="http://schemas.openxmlformats.org/officeDocument/2006/relationships/image" Target="../media/image217.wmf"/><Relationship Id="rId4" Type="http://schemas.openxmlformats.org/officeDocument/2006/relationships/image" Target="../media/image211.wmf"/><Relationship Id="rId9" Type="http://schemas.openxmlformats.org/officeDocument/2006/relationships/image" Target="../media/image216.wmf"/><Relationship Id="rId14" Type="http://schemas.openxmlformats.org/officeDocument/2006/relationships/image" Target="../media/image207.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207.wmf"/><Relationship Id="rId1" Type="http://schemas.openxmlformats.org/officeDocument/2006/relationships/image" Target="../media/image205.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5" Type="http://schemas.openxmlformats.org/officeDocument/2006/relationships/image" Target="../media/image40.wmf"/><Relationship Id="rId4"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7B80A8CE-73B6-4429-9B82-F72283B9388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73731" name="Rectangle 3">
            <a:extLst>
              <a:ext uri="{FF2B5EF4-FFF2-40B4-BE49-F238E27FC236}">
                <a16:creationId xmlns:a16="http://schemas.microsoft.com/office/drawing/2014/main" id="{4A1F3BB8-8960-413C-A49C-90F6AB518736}"/>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defRPr>
            </a:lvl1pPr>
          </a:lstStyle>
          <a:p>
            <a:pPr>
              <a:defRPr/>
            </a:pPr>
            <a:endParaRPr lang="en-US" altLang="zh-CN"/>
          </a:p>
        </p:txBody>
      </p:sp>
      <p:sp>
        <p:nvSpPr>
          <p:cNvPr id="16388" name="Rectangle 4">
            <a:extLst>
              <a:ext uri="{FF2B5EF4-FFF2-40B4-BE49-F238E27FC236}">
                <a16:creationId xmlns:a16="http://schemas.microsoft.com/office/drawing/2014/main" id="{5E7E859E-BB35-4C9D-A3B1-39B7AC191C18}"/>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a:extLst>
              <a:ext uri="{FF2B5EF4-FFF2-40B4-BE49-F238E27FC236}">
                <a16:creationId xmlns:a16="http://schemas.microsoft.com/office/drawing/2014/main" id="{12E2D7C6-F6C6-4582-9CB9-E843D8D66641}"/>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a:extLst>
              <a:ext uri="{FF2B5EF4-FFF2-40B4-BE49-F238E27FC236}">
                <a16:creationId xmlns:a16="http://schemas.microsoft.com/office/drawing/2014/main" id="{55BD8DCD-5382-4AA5-896F-D55DFD9FE29B}"/>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73735" name="Rectangle 7">
            <a:extLst>
              <a:ext uri="{FF2B5EF4-FFF2-40B4-BE49-F238E27FC236}">
                <a16:creationId xmlns:a16="http://schemas.microsoft.com/office/drawing/2014/main" id="{AF39089B-9DD8-4289-B7E4-B91FB156FEC1}"/>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99433EE6-070E-41AB-9737-35253799BEB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9433EE6-070E-41AB-9737-35253799BEB2}" type="slidenum">
              <a:rPr lang="en-US" altLang="zh-CN" smtClean="0"/>
              <a:pPr>
                <a:defRPr/>
              </a:pPr>
              <a:t>3</a:t>
            </a:fld>
            <a:endParaRPr lang="en-US" altLang="zh-CN"/>
          </a:p>
        </p:txBody>
      </p:sp>
    </p:spTree>
    <p:extLst>
      <p:ext uri="{BB962C8B-B14F-4D97-AF65-F5344CB8AC3E}">
        <p14:creationId xmlns:p14="http://schemas.microsoft.com/office/powerpoint/2010/main" val="130246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03EF4EBB-C4CE-4C84-8E0A-5AEA4B205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0A06F39-57F3-4D3F-9515-31B6EBD98A97}" type="slidenum">
              <a:rPr lang="en-US" altLang="zh-CN" smtClean="0"/>
              <a:pPr>
                <a:spcBef>
                  <a:spcPct val="0"/>
                </a:spcBef>
              </a:pPr>
              <a:t>60</a:t>
            </a:fld>
            <a:endParaRPr lang="en-US" altLang="zh-CN"/>
          </a:p>
        </p:txBody>
      </p:sp>
      <p:sp>
        <p:nvSpPr>
          <p:cNvPr id="66563" name="Rectangle 2">
            <a:extLst>
              <a:ext uri="{FF2B5EF4-FFF2-40B4-BE49-F238E27FC236}">
                <a16:creationId xmlns:a16="http://schemas.microsoft.com/office/drawing/2014/main" id="{EAC63EC3-789E-4E0A-BF0E-A6FEF9B2ACF8}"/>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37C06E23-E4ED-43B0-B3D2-F886608B9D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58634502-0A90-426D-979E-1EA9238CBE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6A19911-ED81-42C7-8589-E4B571EC981B}" type="slidenum">
              <a:rPr lang="en-US" altLang="zh-CN" smtClean="0"/>
              <a:pPr>
                <a:spcBef>
                  <a:spcPct val="0"/>
                </a:spcBef>
              </a:pPr>
              <a:t>66</a:t>
            </a:fld>
            <a:endParaRPr lang="en-US" altLang="zh-CN"/>
          </a:p>
        </p:txBody>
      </p:sp>
      <p:sp>
        <p:nvSpPr>
          <p:cNvPr id="73731" name="Rectangle 2">
            <a:extLst>
              <a:ext uri="{FF2B5EF4-FFF2-40B4-BE49-F238E27FC236}">
                <a16:creationId xmlns:a16="http://schemas.microsoft.com/office/drawing/2014/main" id="{BB11F835-A5C1-4A52-A02A-E209738CB730}"/>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6B64A30F-E6B5-40D4-9506-B8CB9CAF6B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38EC1D4-6A8B-42AA-AB5A-E5677446F9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58FFC18-281F-4BC1-B0DB-99A0EA55359A}" type="slidenum">
              <a:rPr lang="en-US" altLang="zh-CN" smtClean="0"/>
              <a:pPr>
                <a:spcBef>
                  <a:spcPct val="0"/>
                </a:spcBef>
              </a:pPr>
              <a:t>74</a:t>
            </a:fld>
            <a:endParaRPr lang="en-US" altLang="zh-CN"/>
          </a:p>
        </p:txBody>
      </p:sp>
      <p:sp>
        <p:nvSpPr>
          <p:cNvPr id="82947" name="Rectangle 2">
            <a:extLst>
              <a:ext uri="{FF2B5EF4-FFF2-40B4-BE49-F238E27FC236}">
                <a16:creationId xmlns:a16="http://schemas.microsoft.com/office/drawing/2014/main" id="{F5955EE5-33EA-49DB-A0E6-E7A0579F5D79}"/>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D386D62F-8F70-47EC-BC88-0CFE02E28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a:extLst>
              <a:ext uri="{FF2B5EF4-FFF2-40B4-BE49-F238E27FC236}">
                <a16:creationId xmlns:a16="http://schemas.microsoft.com/office/drawing/2014/main" id="{2B0DFEDE-0D18-449A-A220-F5B26C399C3E}"/>
              </a:ext>
            </a:extLst>
          </p:cNvPr>
          <p:cNvSpPr>
            <a:spLocks noGrp="1" noRot="1" noChangeAspect="1" noChangeArrowheads="1" noTextEdit="1"/>
          </p:cNvSpPr>
          <p:nvPr>
            <p:ph type="sldImg"/>
          </p:nvPr>
        </p:nvSpPr>
        <p:spPr>
          <a:ln/>
        </p:spPr>
      </p:sp>
      <p:sp>
        <p:nvSpPr>
          <p:cNvPr id="106499" name="备注占位符 2">
            <a:extLst>
              <a:ext uri="{FF2B5EF4-FFF2-40B4-BE49-F238E27FC236}">
                <a16:creationId xmlns:a16="http://schemas.microsoft.com/office/drawing/2014/main" id="{EDEBE959-D0C5-4982-8070-C09F85FCD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6500" name="灯片编号占位符 3">
            <a:extLst>
              <a:ext uri="{FF2B5EF4-FFF2-40B4-BE49-F238E27FC236}">
                <a16:creationId xmlns:a16="http://schemas.microsoft.com/office/drawing/2014/main" id="{A3ED812C-4029-4DA4-A682-EDCCAF46F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08D4916-971B-42A1-BA92-8F5A176DDE83}" type="slidenum">
              <a:rPr kumimoji="0" lang="zh-CN" altLang="en-US" smtClean="0">
                <a:solidFill>
                  <a:srgbClr val="000000"/>
                </a:solidFill>
                <a:latin typeface="等线" panose="02010600030101010101" pitchFamily="2" charset="-122"/>
                <a:ea typeface="等线" panose="02010600030101010101" pitchFamily="2" charset="-122"/>
              </a:rPr>
              <a:pPr/>
              <a:t>96</a:t>
            </a:fld>
            <a:endParaRPr kumimoji="0"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9433EE6-070E-41AB-9737-35253799BEB2}" type="slidenum">
              <a:rPr lang="en-US" altLang="zh-CN" smtClean="0"/>
              <a:pPr>
                <a:defRPr/>
              </a:pPr>
              <a:t>5</a:t>
            </a:fld>
            <a:endParaRPr lang="en-US" altLang="zh-CN"/>
          </a:p>
        </p:txBody>
      </p:sp>
    </p:spTree>
    <p:extLst>
      <p:ext uri="{BB962C8B-B14F-4D97-AF65-F5344CB8AC3E}">
        <p14:creationId xmlns:p14="http://schemas.microsoft.com/office/powerpoint/2010/main" val="3874721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9433EE6-070E-41AB-9737-35253799BEB2}" type="slidenum">
              <a:rPr lang="en-US" altLang="zh-CN" smtClean="0"/>
              <a:pPr>
                <a:defRPr/>
              </a:pPr>
              <a:t>15</a:t>
            </a:fld>
            <a:endParaRPr lang="en-US" altLang="zh-CN"/>
          </a:p>
        </p:txBody>
      </p:sp>
    </p:spTree>
    <p:extLst>
      <p:ext uri="{BB962C8B-B14F-4D97-AF65-F5344CB8AC3E}">
        <p14:creationId xmlns:p14="http://schemas.microsoft.com/office/powerpoint/2010/main" val="4130589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7A7FECDA-EEB1-4A8B-B1DB-893F32E4A3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4E5A1A3-3278-4EBE-9338-2A3160AEEF76}" type="slidenum">
              <a:rPr lang="en-US" altLang="zh-CN" smtClean="0"/>
              <a:pPr>
                <a:spcBef>
                  <a:spcPct val="0"/>
                </a:spcBef>
              </a:pPr>
              <a:t>26</a:t>
            </a:fld>
            <a:endParaRPr lang="en-US" altLang="zh-CN"/>
          </a:p>
        </p:txBody>
      </p:sp>
      <p:sp>
        <p:nvSpPr>
          <p:cNvPr id="27651" name="Rectangle 2">
            <a:extLst>
              <a:ext uri="{FF2B5EF4-FFF2-40B4-BE49-F238E27FC236}">
                <a16:creationId xmlns:a16="http://schemas.microsoft.com/office/drawing/2014/main" id="{0B7F6AA6-BAEB-4B37-9202-95D4EE0DF9F8}"/>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911DE017-404C-4AE5-972D-D402AC69F5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E6BCD115-52FC-4E85-91C6-D5F5AC45CF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7A08B93-7259-451D-B56E-24667E0E4154}" type="slidenum">
              <a:rPr lang="en-US" altLang="zh-CN" smtClean="0"/>
              <a:pPr>
                <a:spcBef>
                  <a:spcPct val="0"/>
                </a:spcBef>
              </a:pPr>
              <a:t>42</a:t>
            </a:fld>
            <a:endParaRPr lang="en-US" altLang="zh-CN"/>
          </a:p>
        </p:txBody>
      </p:sp>
      <p:sp>
        <p:nvSpPr>
          <p:cNvPr id="43011" name="Rectangle 2">
            <a:extLst>
              <a:ext uri="{FF2B5EF4-FFF2-40B4-BE49-F238E27FC236}">
                <a16:creationId xmlns:a16="http://schemas.microsoft.com/office/drawing/2014/main" id="{B444D9F2-2335-472B-8B5A-DBE059CE41F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5AAD64EB-555C-4897-9A26-38D6A057EB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195489DC-F055-4187-8716-DC4837AC8E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8672E17-F28D-4FB6-844B-F0E4E330F7C1}" type="slidenum">
              <a:rPr lang="en-US" altLang="zh-CN" smtClean="0"/>
              <a:pPr>
                <a:spcBef>
                  <a:spcPct val="0"/>
                </a:spcBef>
              </a:pPr>
              <a:t>43</a:t>
            </a:fld>
            <a:endParaRPr lang="en-US" altLang="zh-CN"/>
          </a:p>
        </p:txBody>
      </p:sp>
      <p:sp>
        <p:nvSpPr>
          <p:cNvPr id="45059" name="Rectangle 2">
            <a:extLst>
              <a:ext uri="{FF2B5EF4-FFF2-40B4-BE49-F238E27FC236}">
                <a16:creationId xmlns:a16="http://schemas.microsoft.com/office/drawing/2014/main" id="{03E18CAB-7B3F-4EDF-AD2F-3718AE98AC6F}"/>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65ED18FA-373C-40E8-B8CE-A8D1E26778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4534F12F-BB57-479A-B3E8-AF088BEB47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0E80E45-B7DE-4DBF-A16D-D8AABC013C78}" type="slidenum">
              <a:rPr lang="en-US" altLang="zh-CN" smtClean="0"/>
              <a:pPr>
                <a:spcBef>
                  <a:spcPct val="0"/>
                </a:spcBef>
              </a:pPr>
              <a:t>49</a:t>
            </a:fld>
            <a:endParaRPr lang="en-US" altLang="zh-CN"/>
          </a:p>
        </p:txBody>
      </p:sp>
      <p:sp>
        <p:nvSpPr>
          <p:cNvPr id="52227" name="Rectangle 2">
            <a:extLst>
              <a:ext uri="{FF2B5EF4-FFF2-40B4-BE49-F238E27FC236}">
                <a16:creationId xmlns:a16="http://schemas.microsoft.com/office/drawing/2014/main" id="{3B8C2DE4-64B1-4822-B6A7-A23CDE6B19E8}"/>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18550C12-FC74-43A6-834A-4442E0D14B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1648191A-B957-4C5B-9600-882AD8C257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00F4-CD43-4546-8BF7-B5519B5F4463}" type="slidenum">
              <a:rPr lang="en-US" altLang="zh-CN" smtClean="0"/>
              <a:pPr>
                <a:spcBef>
                  <a:spcPct val="0"/>
                </a:spcBef>
              </a:pPr>
              <a:t>54</a:t>
            </a:fld>
            <a:endParaRPr lang="en-US" altLang="zh-CN"/>
          </a:p>
        </p:txBody>
      </p:sp>
      <p:sp>
        <p:nvSpPr>
          <p:cNvPr id="58371" name="Rectangle 2">
            <a:extLst>
              <a:ext uri="{FF2B5EF4-FFF2-40B4-BE49-F238E27FC236}">
                <a16:creationId xmlns:a16="http://schemas.microsoft.com/office/drawing/2014/main" id="{7A73B8ED-40E6-4904-AF59-ABEF949ECC92}"/>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33679909-1452-4349-823B-52DA66FEC9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E5A4727-5948-4600-991B-B58353719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247FB9C-3D37-432B-84CA-18E7CB93A2BA}" type="slidenum">
              <a:rPr lang="en-US" altLang="zh-CN" smtClean="0"/>
              <a:pPr>
                <a:spcBef>
                  <a:spcPct val="0"/>
                </a:spcBef>
              </a:pPr>
              <a:t>56</a:t>
            </a:fld>
            <a:endParaRPr lang="en-US" altLang="zh-CN"/>
          </a:p>
        </p:txBody>
      </p:sp>
      <p:sp>
        <p:nvSpPr>
          <p:cNvPr id="61443" name="Rectangle 2">
            <a:extLst>
              <a:ext uri="{FF2B5EF4-FFF2-40B4-BE49-F238E27FC236}">
                <a16:creationId xmlns:a16="http://schemas.microsoft.com/office/drawing/2014/main" id="{3022272F-7A58-47C2-BB11-1F6F66287E60}"/>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915FED85-6617-4144-9341-DCAB865FB6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DB11B2BF-39EF-44DA-B9F9-9A34AB8F480A}"/>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a:extLst>
              <a:ext uri="{FF2B5EF4-FFF2-40B4-BE49-F238E27FC236}">
                <a16:creationId xmlns:a16="http://schemas.microsoft.com/office/drawing/2014/main" id="{59666212-A6E9-4AB5-804B-32A5CFB69727}"/>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6882"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506883"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6" name="Rectangle 4">
            <a:extLst>
              <a:ext uri="{FF2B5EF4-FFF2-40B4-BE49-F238E27FC236}">
                <a16:creationId xmlns:a16="http://schemas.microsoft.com/office/drawing/2014/main" id="{D5E5DB2A-BE65-4EBF-924C-AD1C862B75D6}"/>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C6985EFF-189D-487C-9FAA-B30587B426C3}"/>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E53B87C4-8575-4295-AC98-77F20A2AAA44}"/>
              </a:ext>
            </a:extLst>
          </p:cNvPr>
          <p:cNvSpPr>
            <a:spLocks noGrp="1" noChangeArrowheads="1"/>
          </p:cNvSpPr>
          <p:nvPr>
            <p:ph type="sldNum" sz="quarter" idx="12"/>
          </p:nvPr>
        </p:nvSpPr>
        <p:spPr/>
        <p:txBody>
          <a:bodyPr/>
          <a:lstStyle>
            <a:lvl1pPr>
              <a:defRPr/>
            </a:lvl1pPr>
          </a:lstStyle>
          <a:p>
            <a:pPr>
              <a:defRPr/>
            </a:pPr>
            <a:fld id="{4E2F866F-E056-47B6-BB33-BF38AA70DD85}" type="slidenum">
              <a:rPr lang="en-US" altLang="zh-CN"/>
              <a:pPr>
                <a:defRPr/>
              </a:pPr>
              <a:t>‹#›</a:t>
            </a:fld>
            <a:endParaRPr lang="en-US" altLang="zh-CN"/>
          </a:p>
        </p:txBody>
      </p:sp>
    </p:spTree>
    <p:extLst>
      <p:ext uri="{BB962C8B-B14F-4D97-AF65-F5344CB8AC3E}">
        <p14:creationId xmlns:p14="http://schemas.microsoft.com/office/powerpoint/2010/main" val="2447623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7E17880-40CA-435D-87AB-22DDD273ED5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B98C503-7D2F-48BB-8ECF-7536B5D87F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09B47B4-7281-45FE-AE84-DD1E292497C9}"/>
              </a:ext>
            </a:extLst>
          </p:cNvPr>
          <p:cNvSpPr>
            <a:spLocks noGrp="1" noChangeArrowheads="1"/>
          </p:cNvSpPr>
          <p:nvPr>
            <p:ph type="sldNum" sz="quarter" idx="12"/>
          </p:nvPr>
        </p:nvSpPr>
        <p:spPr>
          <a:ln/>
        </p:spPr>
        <p:txBody>
          <a:bodyPr/>
          <a:lstStyle>
            <a:lvl1pPr>
              <a:defRPr/>
            </a:lvl1pPr>
          </a:lstStyle>
          <a:p>
            <a:pPr>
              <a:defRPr/>
            </a:pPr>
            <a:fld id="{7C4CE087-EB9A-4E31-ABD8-5A5AE080289B}" type="slidenum">
              <a:rPr lang="en-US" altLang="zh-CN"/>
              <a:pPr>
                <a:defRPr/>
              </a:pPr>
              <a:t>‹#›</a:t>
            </a:fld>
            <a:endParaRPr lang="en-US" altLang="zh-CN"/>
          </a:p>
        </p:txBody>
      </p:sp>
    </p:spTree>
    <p:extLst>
      <p:ext uri="{BB962C8B-B14F-4D97-AF65-F5344CB8AC3E}">
        <p14:creationId xmlns:p14="http://schemas.microsoft.com/office/powerpoint/2010/main" val="270912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314B618-9B7E-4255-ADFB-051B1DFEBA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D4F7364-A86E-4675-8D3E-A41ADBBF9A4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E95C67B-9A06-40C0-910C-39BC6B8F4729}"/>
              </a:ext>
            </a:extLst>
          </p:cNvPr>
          <p:cNvSpPr>
            <a:spLocks noGrp="1" noChangeArrowheads="1"/>
          </p:cNvSpPr>
          <p:nvPr>
            <p:ph type="sldNum" sz="quarter" idx="12"/>
          </p:nvPr>
        </p:nvSpPr>
        <p:spPr>
          <a:ln/>
        </p:spPr>
        <p:txBody>
          <a:bodyPr/>
          <a:lstStyle>
            <a:lvl1pPr>
              <a:defRPr/>
            </a:lvl1pPr>
          </a:lstStyle>
          <a:p>
            <a:pPr>
              <a:defRPr/>
            </a:pPr>
            <a:fld id="{994A8392-140E-4670-BA8D-4B728A673478}" type="slidenum">
              <a:rPr lang="en-US" altLang="zh-CN"/>
              <a:pPr>
                <a:defRPr/>
              </a:pPr>
              <a:t>‹#›</a:t>
            </a:fld>
            <a:endParaRPr lang="en-US" altLang="zh-CN"/>
          </a:p>
        </p:txBody>
      </p:sp>
    </p:spTree>
    <p:extLst>
      <p:ext uri="{BB962C8B-B14F-4D97-AF65-F5344CB8AC3E}">
        <p14:creationId xmlns:p14="http://schemas.microsoft.com/office/powerpoint/2010/main" val="1636894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D63C45A4-D550-4384-ADE8-623C20CB872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483C212C-4E78-4995-B32A-03CCDDAD503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DDA182E-320D-4242-A001-6343D1EFE9D8}"/>
              </a:ext>
            </a:extLst>
          </p:cNvPr>
          <p:cNvSpPr>
            <a:spLocks noGrp="1" noChangeArrowheads="1"/>
          </p:cNvSpPr>
          <p:nvPr>
            <p:ph type="sldNum" sz="quarter" idx="12"/>
          </p:nvPr>
        </p:nvSpPr>
        <p:spPr>
          <a:ln/>
        </p:spPr>
        <p:txBody>
          <a:bodyPr/>
          <a:lstStyle>
            <a:lvl1pPr>
              <a:defRPr/>
            </a:lvl1pPr>
          </a:lstStyle>
          <a:p>
            <a:pPr>
              <a:defRPr/>
            </a:pPr>
            <a:fld id="{240EB222-5F13-41D5-8880-97C35EB1DD38}" type="slidenum">
              <a:rPr lang="en-US" altLang="zh-CN"/>
              <a:pPr>
                <a:defRPr/>
              </a:pPr>
              <a:t>‹#›</a:t>
            </a:fld>
            <a:endParaRPr lang="en-US" altLang="zh-CN"/>
          </a:p>
        </p:txBody>
      </p:sp>
    </p:spTree>
    <p:extLst>
      <p:ext uri="{BB962C8B-B14F-4D97-AF65-F5344CB8AC3E}">
        <p14:creationId xmlns:p14="http://schemas.microsoft.com/office/powerpoint/2010/main" val="3387736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409B6A87-E000-4898-AFA5-96F402CD2D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C8CD03FA-8B6F-41C6-AD50-03E8CBE408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5A57A69A-B7B8-4184-9EA1-157543B1E3E1}"/>
              </a:ext>
            </a:extLst>
          </p:cNvPr>
          <p:cNvSpPr>
            <a:spLocks noGrp="1" noChangeArrowheads="1"/>
          </p:cNvSpPr>
          <p:nvPr>
            <p:ph type="sldNum" sz="quarter" idx="12"/>
          </p:nvPr>
        </p:nvSpPr>
        <p:spPr>
          <a:ln/>
        </p:spPr>
        <p:txBody>
          <a:bodyPr/>
          <a:lstStyle>
            <a:lvl1pPr>
              <a:defRPr/>
            </a:lvl1pPr>
          </a:lstStyle>
          <a:p>
            <a:pPr>
              <a:defRPr/>
            </a:pPr>
            <a:fld id="{887E7876-CA1D-4269-9640-234289212EF6}" type="slidenum">
              <a:rPr lang="en-US" altLang="zh-CN"/>
              <a:pPr>
                <a:defRPr/>
              </a:pPr>
              <a:t>‹#›</a:t>
            </a:fld>
            <a:endParaRPr lang="en-US" altLang="zh-CN"/>
          </a:p>
        </p:txBody>
      </p:sp>
    </p:spTree>
    <p:extLst>
      <p:ext uri="{BB962C8B-B14F-4D97-AF65-F5344CB8AC3E}">
        <p14:creationId xmlns:p14="http://schemas.microsoft.com/office/powerpoint/2010/main" val="2152946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0"/>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11470" indent="0" algn="ctr">
              <a:buNone/>
              <a:defRPr>
                <a:solidFill>
                  <a:schemeClr val="tx1">
                    <a:tint val="75000"/>
                  </a:schemeClr>
                </a:solidFill>
              </a:defRPr>
            </a:lvl2pPr>
            <a:lvl3pPr marL="822940" indent="0" algn="ctr">
              <a:buNone/>
              <a:defRPr>
                <a:solidFill>
                  <a:schemeClr val="tx1">
                    <a:tint val="75000"/>
                  </a:schemeClr>
                </a:solidFill>
              </a:defRPr>
            </a:lvl3pPr>
            <a:lvl4pPr marL="1234409" indent="0" algn="ctr">
              <a:buNone/>
              <a:defRPr>
                <a:solidFill>
                  <a:schemeClr val="tx1">
                    <a:tint val="75000"/>
                  </a:schemeClr>
                </a:solidFill>
              </a:defRPr>
            </a:lvl4pPr>
            <a:lvl5pPr marL="1645879" indent="0" algn="ctr">
              <a:buNone/>
              <a:defRPr>
                <a:solidFill>
                  <a:schemeClr val="tx1">
                    <a:tint val="75000"/>
                  </a:schemeClr>
                </a:solidFill>
              </a:defRPr>
            </a:lvl5pPr>
            <a:lvl6pPr marL="2057348" indent="0" algn="ctr">
              <a:buNone/>
              <a:defRPr>
                <a:solidFill>
                  <a:schemeClr val="tx1">
                    <a:tint val="75000"/>
                  </a:schemeClr>
                </a:solidFill>
              </a:defRPr>
            </a:lvl6pPr>
            <a:lvl7pPr marL="2468819" indent="0" algn="ctr">
              <a:buNone/>
              <a:defRPr>
                <a:solidFill>
                  <a:schemeClr val="tx1">
                    <a:tint val="75000"/>
                  </a:schemeClr>
                </a:solidFill>
              </a:defRPr>
            </a:lvl7pPr>
            <a:lvl8pPr marL="2880288" indent="0" algn="ctr">
              <a:buNone/>
              <a:defRPr>
                <a:solidFill>
                  <a:schemeClr val="tx1">
                    <a:tint val="75000"/>
                  </a:schemeClr>
                </a:solidFill>
              </a:defRPr>
            </a:lvl8pPr>
            <a:lvl9pPr marL="3291758"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3F725D2E-94F5-40F3-9D20-21E5EC7727FA}"/>
              </a:ext>
            </a:extLst>
          </p:cNvPr>
          <p:cNvSpPr>
            <a:spLocks noGrp="1"/>
          </p:cNvSpPr>
          <p:nvPr>
            <p:ph type="dt" sz="half" idx="10"/>
          </p:nvPr>
        </p:nvSpPr>
        <p:spPr/>
        <p:txBody>
          <a:bodyPr/>
          <a:lstStyle>
            <a:lvl1pPr>
              <a:defRPr/>
            </a:lvl1pPr>
          </a:lstStyle>
          <a:p>
            <a:pPr>
              <a:defRPr/>
            </a:pPr>
            <a:fld id="{019D190A-EBAC-4B05-B486-719C6F728DD5}" type="datetimeFigureOut">
              <a:rPr lang="zh-CN" altLang="en-US"/>
              <a:pPr>
                <a:defRPr/>
              </a:pPr>
              <a:t>2023/10/6</a:t>
            </a:fld>
            <a:endParaRPr lang="zh-CN" altLang="en-US"/>
          </a:p>
        </p:txBody>
      </p:sp>
      <p:sp>
        <p:nvSpPr>
          <p:cNvPr id="5" name="页脚占位符 4">
            <a:extLst>
              <a:ext uri="{FF2B5EF4-FFF2-40B4-BE49-F238E27FC236}">
                <a16:creationId xmlns:a16="http://schemas.microsoft.com/office/drawing/2014/main" id="{7208A9F9-4B7C-4750-AFCE-C9318296B6A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DCED80C-9F22-4230-B12E-CCC2C34ADE73}"/>
              </a:ext>
            </a:extLst>
          </p:cNvPr>
          <p:cNvSpPr>
            <a:spLocks noGrp="1"/>
          </p:cNvSpPr>
          <p:nvPr>
            <p:ph type="sldNum" sz="quarter" idx="12"/>
          </p:nvPr>
        </p:nvSpPr>
        <p:spPr/>
        <p:txBody>
          <a:bodyPr/>
          <a:lstStyle>
            <a:lvl1pPr>
              <a:defRPr/>
            </a:lvl1pPr>
          </a:lstStyle>
          <a:p>
            <a:pPr>
              <a:defRPr/>
            </a:pPr>
            <a:fld id="{9E5F60A0-033A-41CF-90A2-0F6750837983}" type="slidenum">
              <a:rPr lang="zh-CN" altLang="en-US"/>
              <a:pPr>
                <a:defRPr/>
              </a:pPr>
              <a:t>‹#›</a:t>
            </a:fld>
            <a:endParaRPr lang="zh-CN" altLang="en-US"/>
          </a:p>
        </p:txBody>
      </p:sp>
    </p:spTree>
    <p:extLst>
      <p:ext uri="{BB962C8B-B14F-4D97-AF65-F5344CB8AC3E}">
        <p14:creationId xmlns:p14="http://schemas.microsoft.com/office/powerpoint/2010/main" val="794422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02C63BD-223A-4170-A27E-3D17CFB8B404}"/>
              </a:ext>
            </a:extLst>
          </p:cNvPr>
          <p:cNvSpPr>
            <a:spLocks noGrp="1"/>
          </p:cNvSpPr>
          <p:nvPr>
            <p:ph type="dt" sz="half" idx="10"/>
          </p:nvPr>
        </p:nvSpPr>
        <p:spPr/>
        <p:txBody>
          <a:bodyPr/>
          <a:lstStyle>
            <a:lvl1pPr>
              <a:defRPr/>
            </a:lvl1pPr>
          </a:lstStyle>
          <a:p>
            <a:pPr>
              <a:defRPr/>
            </a:pPr>
            <a:fld id="{0C029D69-7118-40D3-ACA2-4DDEB5C78FE3}" type="datetimeFigureOut">
              <a:rPr lang="zh-CN" altLang="en-US"/>
              <a:pPr>
                <a:defRPr/>
              </a:pPr>
              <a:t>2023/10/6</a:t>
            </a:fld>
            <a:endParaRPr lang="zh-CN" altLang="en-US"/>
          </a:p>
        </p:txBody>
      </p:sp>
      <p:sp>
        <p:nvSpPr>
          <p:cNvPr id="5" name="页脚占位符 4">
            <a:extLst>
              <a:ext uri="{FF2B5EF4-FFF2-40B4-BE49-F238E27FC236}">
                <a16:creationId xmlns:a16="http://schemas.microsoft.com/office/drawing/2014/main" id="{93BB2B6A-F116-420E-87CD-249854062372}"/>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FB6E1A-2768-40DC-9F0E-C75C682398C7}"/>
              </a:ext>
            </a:extLst>
          </p:cNvPr>
          <p:cNvSpPr>
            <a:spLocks noGrp="1"/>
          </p:cNvSpPr>
          <p:nvPr>
            <p:ph type="sldNum" sz="quarter" idx="12"/>
          </p:nvPr>
        </p:nvSpPr>
        <p:spPr/>
        <p:txBody>
          <a:bodyPr/>
          <a:lstStyle>
            <a:lvl1pPr>
              <a:defRPr/>
            </a:lvl1pPr>
          </a:lstStyle>
          <a:p>
            <a:pPr>
              <a:defRPr/>
            </a:pPr>
            <a:fld id="{A6A85E7C-3AD5-4F6C-9589-19F4A271FFE2}" type="slidenum">
              <a:rPr lang="zh-CN" altLang="en-US"/>
              <a:pPr>
                <a:defRPr/>
              </a:pPr>
              <a:t>‹#›</a:t>
            </a:fld>
            <a:endParaRPr lang="zh-CN" altLang="en-US"/>
          </a:p>
        </p:txBody>
      </p:sp>
    </p:spTree>
    <p:extLst>
      <p:ext uri="{BB962C8B-B14F-4D97-AF65-F5344CB8AC3E}">
        <p14:creationId xmlns:p14="http://schemas.microsoft.com/office/powerpoint/2010/main" val="1401680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6"/>
          </a:xfrm>
        </p:spPr>
        <p:txBody>
          <a:bodyPr anchor="t"/>
          <a:lstStyle>
            <a:lvl1pPr algn="l">
              <a:defRPr sz="36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800">
                <a:solidFill>
                  <a:schemeClr val="tx1">
                    <a:tint val="75000"/>
                  </a:schemeClr>
                </a:solidFill>
              </a:defRPr>
            </a:lvl1pPr>
            <a:lvl2pPr marL="411470" indent="0">
              <a:buNone/>
              <a:defRPr sz="1620">
                <a:solidFill>
                  <a:schemeClr val="tx1">
                    <a:tint val="75000"/>
                  </a:schemeClr>
                </a:solidFill>
              </a:defRPr>
            </a:lvl2pPr>
            <a:lvl3pPr marL="822940" indent="0">
              <a:buNone/>
              <a:defRPr sz="1440">
                <a:solidFill>
                  <a:schemeClr val="tx1">
                    <a:tint val="75000"/>
                  </a:schemeClr>
                </a:solidFill>
              </a:defRPr>
            </a:lvl3pPr>
            <a:lvl4pPr marL="1234409" indent="0">
              <a:buNone/>
              <a:defRPr sz="1260">
                <a:solidFill>
                  <a:schemeClr val="tx1">
                    <a:tint val="75000"/>
                  </a:schemeClr>
                </a:solidFill>
              </a:defRPr>
            </a:lvl4pPr>
            <a:lvl5pPr marL="1645879" indent="0">
              <a:buNone/>
              <a:defRPr sz="1260">
                <a:solidFill>
                  <a:schemeClr val="tx1">
                    <a:tint val="75000"/>
                  </a:schemeClr>
                </a:solidFill>
              </a:defRPr>
            </a:lvl5pPr>
            <a:lvl6pPr marL="2057348" indent="0">
              <a:buNone/>
              <a:defRPr sz="1260">
                <a:solidFill>
                  <a:schemeClr val="tx1">
                    <a:tint val="75000"/>
                  </a:schemeClr>
                </a:solidFill>
              </a:defRPr>
            </a:lvl6pPr>
            <a:lvl7pPr marL="2468819" indent="0">
              <a:buNone/>
              <a:defRPr sz="1260">
                <a:solidFill>
                  <a:schemeClr val="tx1">
                    <a:tint val="75000"/>
                  </a:schemeClr>
                </a:solidFill>
              </a:defRPr>
            </a:lvl7pPr>
            <a:lvl8pPr marL="2880288" indent="0">
              <a:buNone/>
              <a:defRPr sz="1260">
                <a:solidFill>
                  <a:schemeClr val="tx1">
                    <a:tint val="75000"/>
                  </a:schemeClr>
                </a:solidFill>
              </a:defRPr>
            </a:lvl8pPr>
            <a:lvl9pPr marL="3291758" indent="0">
              <a:buNone/>
              <a:defRPr sz="126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484ADB-FC8B-4C98-AB4E-AFC7B6C5469B}"/>
              </a:ext>
            </a:extLst>
          </p:cNvPr>
          <p:cNvSpPr>
            <a:spLocks noGrp="1"/>
          </p:cNvSpPr>
          <p:nvPr>
            <p:ph type="dt" sz="half" idx="10"/>
          </p:nvPr>
        </p:nvSpPr>
        <p:spPr/>
        <p:txBody>
          <a:bodyPr/>
          <a:lstStyle>
            <a:lvl1pPr>
              <a:defRPr/>
            </a:lvl1pPr>
          </a:lstStyle>
          <a:p>
            <a:pPr>
              <a:defRPr/>
            </a:pPr>
            <a:fld id="{57CFF6B8-1C21-42A6-99CD-CE6634B3E767}" type="datetimeFigureOut">
              <a:rPr lang="zh-CN" altLang="en-US"/>
              <a:pPr>
                <a:defRPr/>
              </a:pPr>
              <a:t>2023/10/6</a:t>
            </a:fld>
            <a:endParaRPr lang="zh-CN" altLang="en-US"/>
          </a:p>
        </p:txBody>
      </p:sp>
      <p:sp>
        <p:nvSpPr>
          <p:cNvPr id="5" name="页脚占位符 4">
            <a:extLst>
              <a:ext uri="{FF2B5EF4-FFF2-40B4-BE49-F238E27FC236}">
                <a16:creationId xmlns:a16="http://schemas.microsoft.com/office/drawing/2014/main" id="{4FF41F45-FAF5-4562-985A-53D414BA846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0A90014-632A-4FBD-8519-6FE096974A17}"/>
              </a:ext>
            </a:extLst>
          </p:cNvPr>
          <p:cNvSpPr>
            <a:spLocks noGrp="1"/>
          </p:cNvSpPr>
          <p:nvPr>
            <p:ph type="sldNum" sz="quarter" idx="12"/>
          </p:nvPr>
        </p:nvSpPr>
        <p:spPr/>
        <p:txBody>
          <a:bodyPr/>
          <a:lstStyle>
            <a:lvl1pPr>
              <a:defRPr/>
            </a:lvl1pPr>
          </a:lstStyle>
          <a:p>
            <a:pPr>
              <a:defRPr/>
            </a:pPr>
            <a:fld id="{0AA44814-69C9-4C10-B9E9-125BE97AEF6F}" type="slidenum">
              <a:rPr lang="zh-CN" altLang="en-US"/>
              <a:pPr>
                <a:defRPr/>
              </a:pPr>
              <a:t>‹#›</a:t>
            </a:fld>
            <a:endParaRPr lang="zh-CN" altLang="en-US"/>
          </a:p>
        </p:txBody>
      </p:sp>
    </p:spTree>
    <p:extLst>
      <p:ext uri="{BB962C8B-B14F-4D97-AF65-F5344CB8AC3E}">
        <p14:creationId xmlns:p14="http://schemas.microsoft.com/office/powerpoint/2010/main" val="343245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900"/>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900"/>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72A396B-0D27-47AE-BBFA-2744A518B840}"/>
              </a:ext>
            </a:extLst>
          </p:cNvPr>
          <p:cNvSpPr>
            <a:spLocks noGrp="1"/>
          </p:cNvSpPr>
          <p:nvPr>
            <p:ph type="dt" sz="half" idx="10"/>
          </p:nvPr>
        </p:nvSpPr>
        <p:spPr/>
        <p:txBody>
          <a:bodyPr/>
          <a:lstStyle>
            <a:lvl1pPr>
              <a:defRPr/>
            </a:lvl1pPr>
          </a:lstStyle>
          <a:p>
            <a:pPr>
              <a:defRPr/>
            </a:pPr>
            <a:fld id="{B590DEF2-B524-4E59-96B6-FB39B7A05F1D}" type="datetimeFigureOut">
              <a:rPr lang="zh-CN" altLang="en-US"/>
              <a:pPr>
                <a:defRPr/>
              </a:pPr>
              <a:t>2023/10/6</a:t>
            </a:fld>
            <a:endParaRPr lang="zh-CN" altLang="en-US"/>
          </a:p>
        </p:txBody>
      </p:sp>
      <p:sp>
        <p:nvSpPr>
          <p:cNvPr id="6" name="页脚占位符 4">
            <a:extLst>
              <a:ext uri="{FF2B5EF4-FFF2-40B4-BE49-F238E27FC236}">
                <a16:creationId xmlns:a16="http://schemas.microsoft.com/office/drawing/2014/main" id="{07260DB5-B214-4FF0-80BA-1DC232E51D50}"/>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3DF86D4-6866-4CDC-B297-DDF4C1F0F939}"/>
              </a:ext>
            </a:extLst>
          </p:cNvPr>
          <p:cNvSpPr>
            <a:spLocks noGrp="1"/>
          </p:cNvSpPr>
          <p:nvPr>
            <p:ph type="sldNum" sz="quarter" idx="12"/>
          </p:nvPr>
        </p:nvSpPr>
        <p:spPr/>
        <p:txBody>
          <a:bodyPr/>
          <a:lstStyle>
            <a:lvl1pPr>
              <a:defRPr/>
            </a:lvl1pPr>
          </a:lstStyle>
          <a:p>
            <a:pPr>
              <a:defRPr/>
            </a:pPr>
            <a:fld id="{6C23F2C2-AFC4-40C3-8F77-B10ADF1D15FA}" type="slidenum">
              <a:rPr lang="zh-CN" altLang="en-US"/>
              <a:pPr>
                <a:defRPr/>
              </a:pPr>
              <a:t>‹#›</a:t>
            </a:fld>
            <a:endParaRPr lang="zh-CN" altLang="en-US"/>
          </a:p>
        </p:txBody>
      </p:sp>
    </p:spTree>
    <p:extLst>
      <p:ext uri="{BB962C8B-B14F-4D97-AF65-F5344CB8AC3E}">
        <p14:creationId xmlns:p14="http://schemas.microsoft.com/office/powerpoint/2010/main" val="142392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4"/>
            <a:ext cx="4040188" cy="639762"/>
          </a:xfrm>
        </p:spPr>
        <p:txBody>
          <a:bodyPr anchor="b"/>
          <a:lstStyle>
            <a:lvl1pPr marL="0" indent="0">
              <a:buNone/>
              <a:defRPr sz="2160" b="1"/>
            </a:lvl1pPr>
            <a:lvl2pPr marL="411470" indent="0">
              <a:buNone/>
              <a:defRPr sz="1800" b="1"/>
            </a:lvl2pPr>
            <a:lvl3pPr marL="822940" indent="0">
              <a:buNone/>
              <a:defRPr sz="1620" b="1"/>
            </a:lvl3pPr>
            <a:lvl4pPr marL="1234409" indent="0">
              <a:buNone/>
              <a:defRPr sz="1440" b="1"/>
            </a:lvl4pPr>
            <a:lvl5pPr marL="1645879" indent="0">
              <a:buNone/>
              <a:defRPr sz="1440" b="1"/>
            </a:lvl5pPr>
            <a:lvl6pPr marL="2057348" indent="0">
              <a:buNone/>
              <a:defRPr sz="1440" b="1"/>
            </a:lvl6pPr>
            <a:lvl7pPr marL="2468819" indent="0">
              <a:buNone/>
              <a:defRPr sz="1440" b="1"/>
            </a:lvl7pPr>
            <a:lvl8pPr marL="2880288" indent="0">
              <a:buNone/>
              <a:defRPr sz="1440" b="1"/>
            </a:lvl8pPr>
            <a:lvl9pPr marL="3291758" indent="0">
              <a:buNone/>
              <a:defRPr sz="144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535114"/>
            <a:ext cx="4041775" cy="639762"/>
          </a:xfrm>
        </p:spPr>
        <p:txBody>
          <a:bodyPr anchor="b"/>
          <a:lstStyle>
            <a:lvl1pPr marL="0" indent="0">
              <a:buNone/>
              <a:defRPr sz="2160" b="1"/>
            </a:lvl1pPr>
            <a:lvl2pPr marL="411470" indent="0">
              <a:buNone/>
              <a:defRPr sz="1800" b="1"/>
            </a:lvl2pPr>
            <a:lvl3pPr marL="822940" indent="0">
              <a:buNone/>
              <a:defRPr sz="1620" b="1"/>
            </a:lvl3pPr>
            <a:lvl4pPr marL="1234409" indent="0">
              <a:buNone/>
              <a:defRPr sz="1440" b="1"/>
            </a:lvl4pPr>
            <a:lvl5pPr marL="1645879" indent="0">
              <a:buNone/>
              <a:defRPr sz="1440" b="1"/>
            </a:lvl5pPr>
            <a:lvl6pPr marL="2057348" indent="0">
              <a:buNone/>
              <a:defRPr sz="1440" b="1"/>
            </a:lvl6pPr>
            <a:lvl7pPr marL="2468819" indent="0">
              <a:buNone/>
              <a:defRPr sz="1440" b="1"/>
            </a:lvl7pPr>
            <a:lvl8pPr marL="2880288" indent="0">
              <a:buNone/>
              <a:defRPr sz="1440" b="1"/>
            </a:lvl8pPr>
            <a:lvl9pPr marL="3291758" indent="0">
              <a:buNone/>
              <a:defRPr sz="1440" b="1"/>
            </a:lvl9pPr>
          </a:lstStyle>
          <a:p>
            <a:pPr lvl="0"/>
            <a:r>
              <a:rPr lang="zh-CN" altLang="en-US"/>
              <a:t>单击此处编辑母版文本样式</a:t>
            </a:r>
          </a:p>
        </p:txBody>
      </p:sp>
      <p:sp>
        <p:nvSpPr>
          <p:cNvPr id="6" name="内容占位符 5"/>
          <p:cNvSpPr>
            <a:spLocks noGrp="1"/>
          </p:cNvSpPr>
          <p:nvPr>
            <p:ph sz="quarter" idx="4"/>
          </p:nvPr>
        </p:nvSpPr>
        <p:spPr>
          <a:xfrm>
            <a:off x="4645028" y="2174875"/>
            <a:ext cx="4041775"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A461B31-D6CD-46B4-9D5C-AA8F8C620CC2}"/>
              </a:ext>
            </a:extLst>
          </p:cNvPr>
          <p:cNvSpPr>
            <a:spLocks noGrp="1"/>
          </p:cNvSpPr>
          <p:nvPr>
            <p:ph type="dt" sz="half" idx="10"/>
          </p:nvPr>
        </p:nvSpPr>
        <p:spPr/>
        <p:txBody>
          <a:bodyPr/>
          <a:lstStyle>
            <a:lvl1pPr>
              <a:defRPr/>
            </a:lvl1pPr>
          </a:lstStyle>
          <a:p>
            <a:pPr>
              <a:defRPr/>
            </a:pPr>
            <a:fld id="{EE658BB6-C4D5-44F7-BFA5-85A8B985A39F}" type="datetimeFigureOut">
              <a:rPr lang="zh-CN" altLang="en-US"/>
              <a:pPr>
                <a:defRPr/>
              </a:pPr>
              <a:t>2023/10/6</a:t>
            </a:fld>
            <a:endParaRPr lang="zh-CN" altLang="en-US"/>
          </a:p>
        </p:txBody>
      </p:sp>
      <p:sp>
        <p:nvSpPr>
          <p:cNvPr id="8" name="页脚占位符 4">
            <a:extLst>
              <a:ext uri="{FF2B5EF4-FFF2-40B4-BE49-F238E27FC236}">
                <a16:creationId xmlns:a16="http://schemas.microsoft.com/office/drawing/2014/main" id="{CA11FFD5-D0EB-43B3-9584-72F1456DB888}"/>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B73F2BC-73FC-415E-AFF1-3F983B45F730}"/>
              </a:ext>
            </a:extLst>
          </p:cNvPr>
          <p:cNvSpPr>
            <a:spLocks noGrp="1"/>
          </p:cNvSpPr>
          <p:nvPr>
            <p:ph type="sldNum" sz="quarter" idx="12"/>
          </p:nvPr>
        </p:nvSpPr>
        <p:spPr/>
        <p:txBody>
          <a:bodyPr/>
          <a:lstStyle>
            <a:lvl1pPr>
              <a:defRPr/>
            </a:lvl1pPr>
          </a:lstStyle>
          <a:p>
            <a:pPr>
              <a:defRPr/>
            </a:pPr>
            <a:fld id="{A35B461D-CAE1-43C2-838D-6F1A3605630D}" type="slidenum">
              <a:rPr lang="zh-CN" altLang="en-US"/>
              <a:pPr>
                <a:defRPr/>
              </a:pPr>
              <a:t>‹#›</a:t>
            </a:fld>
            <a:endParaRPr lang="zh-CN" altLang="en-US"/>
          </a:p>
        </p:txBody>
      </p:sp>
    </p:spTree>
    <p:extLst>
      <p:ext uri="{BB962C8B-B14F-4D97-AF65-F5344CB8AC3E}">
        <p14:creationId xmlns:p14="http://schemas.microsoft.com/office/powerpoint/2010/main" val="3943646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63E712CC-06AC-48FC-AB5B-D993E7F9FA86}"/>
              </a:ext>
            </a:extLst>
          </p:cNvPr>
          <p:cNvSpPr>
            <a:spLocks noGrp="1"/>
          </p:cNvSpPr>
          <p:nvPr>
            <p:ph type="dt" sz="half" idx="10"/>
          </p:nvPr>
        </p:nvSpPr>
        <p:spPr/>
        <p:txBody>
          <a:bodyPr/>
          <a:lstStyle>
            <a:lvl1pPr>
              <a:defRPr/>
            </a:lvl1pPr>
          </a:lstStyle>
          <a:p>
            <a:pPr>
              <a:defRPr/>
            </a:pPr>
            <a:fld id="{0571A6E5-2868-40FE-AAC2-A093A44CDA12}" type="datetimeFigureOut">
              <a:rPr lang="zh-CN" altLang="en-US"/>
              <a:pPr>
                <a:defRPr/>
              </a:pPr>
              <a:t>2023/10/6</a:t>
            </a:fld>
            <a:endParaRPr lang="zh-CN" altLang="en-US"/>
          </a:p>
        </p:txBody>
      </p:sp>
      <p:sp>
        <p:nvSpPr>
          <p:cNvPr id="4" name="页脚占位符 4">
            <a:extLst>
              <a:ext uri="{FF2B5EF4-FFF2-40B4-BE49-F238E27FC236}">
                <a16:creationId xmlns:a16="http://schemas.microsoft.com/office/drawing/2014/main" id="{A8E78D72-472A-482E-8F15-8E756EBD9440}"/>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1DD95AF4-FE5A-4862-97E4-2F9D950D202C}"/>
              </a:ext>
            </a:extLst>
          </p:cNvPr>
          <p:cNvSpPr>
            <a:spLocks noGrp="1"/>
          </p:cNvSpPr>
          <p:nvPr>
            <p:ph type="sldNum" sz="quarter" idx="12"/>
          </p:nvPr>
        </p:nvSpPr>
        <p:spPr/>
        <p:txBody>
          <a:bodyPr/>
          <a:lstStyle>
            <a:lvl1pPr>
              <a:defRPr/>
            </a:lvl1pPr>
          </a:lstStyle>
          <a:p>
            <a:pPr>
              <a:defRPr/>
            </a:pPr>
            <a:fld id="{07267D5E-F5B4-4B03-BE0A-2408755C6FEE}" type="slidenum">
              <a:rPr lang="zh-CN" altLang="en-US"/>
              <a:pPr>
                <a:defRPr/>
              </a:pPr>
              <a:t>‹#›</a:t>
            </a:fld>
            <a:endParaRPr lang="zh-CN" altLang="en-US"/>
          </a:p>
        </p:txBody>
      </p:sp>
    </p:spTree>
    <p:extLst>
      <p:ext uri="{BB962C8B-B14F-4D97-AF65-F5344CB8AC3E}">
        <p14:creationId xmlns:p14="http://schemas.microsoft.com/office/powerpoint/2010/main" val="315366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8CBA5BA-8989-49ED-9CEB-F876F29AA4E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40F518E-3E72-4CDA-B145-0A9F81D86F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4655E7A-3E61-4759-8CB9-811E56FFE7EF}"/>
              </a:ext>
            </a:extLst>
          </p:cNvPr>
          <p:cNvSpPr>
            <a:spLocks noGrp="1" noChangeArrowheads="1"/>
          </p:cNvSpPr>
          <p:nvPr>
            <p:ph type="sldNum" sz="quarter" idx="12"/>
          </p:nvPr>
        </p:nvSpPr>
        <p:spPr>
          <a:ln/>
        </p:spPr>
        <p:txBody>
          <a:bodyPr/>
          <a:lstStyle>
            <a:lvl1pPr>
              <a:defRPr/>
            </a:lvl1pPr>
          </a:lstStyle>
          <a:p>
            <a:pPr>
              <a:defRPr/>
            </a:pPr>
            <a:fld id="{FE04BF62-2318-4D49-8C50-392D6D9BB5B3}" type="slidenum">
              <a:rPr lang="en-US" altLang="zh-CN"/>
              <a:pPr>
                <a:defRPr/>
              </a:pPr>
              <a:t>‹#›</a:t>
            </a:fld>
            <a:endParaRPr lang="en-US" altLang="zh-CN"/>
          </a:p>
        </p:txBody>
      </p:sp>
    </p:spTree>
    <p:extLst>
      <p:ext uri="{BB962C8B-B14F-4D97-AF65-F5344CB8AC3E}">
        <p14:creationId xmlns:p14="http://schemas.microsoft.com/office/powerpoint/2010/main" val="2449112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FCBB5E4-95CE-4386-A415-2D20A1FB2E82}"/>
              </a:ext>
            </a:extLst>
          </p:cNvPr>
          <p:cNvSpPr>
            <a:spLocks noGrp="1"/>
          </p:cNvSpPr>
          <p:nvPr>
            <p:ph type="dt" sz="half" idx="10"/>
          </p:nvPr>
        </p:nvSpPr>
        <p:spPr/>
        <p:txBody>
          <a:bodyPr/>
          <a:lstStyle>
            <a:lvl1pPr>
              <a:defRPr/>
            </a:lvl1pPr>
          </a:lstStyle>
          <a:p>
            <a:pPr>
              <a:defRPr/>
            </a:pPr>
            <a:fld id="{737CD4DA-DCB0-4B8C-B3B6-FC1D8D511C94}" type="datetimeFigureOut">
              <a:rPr lang="zh-CN" altLang="en-US"/>
              <a:pPr>
                <a:defRPr/>
              </a:pPr>
              <a:t>2023/10/6</a:t>
            </a:fld>
            <a:endParaRPr lang="zh-CN" altLang="en-US"/>
          </a:p>
        </p:txBody>
      </p:sp>
      <p:sp>
        <p:nvSpPr>
          <p:cNvPr id="3" name="页脚占位符 4">
            <a:extLst>
              <a:ext uri="{FF2B5EF4-FFF2-40B4-BE49-F238E27FC236}">
                <a16:creationId xmlns:a16="http://schemas.microsoft.com/office/drawing/2014/main" id="{7DB41CF4-3389-4CF5-A6CF-7F3E617C5454}"/>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C2FFE233-8DF9-4176-95F7-1C8E28655C50}"/>
              </a:ext>
            </a:extLst>
          </p:cNvPr>
          <p:cNvSpPr>
            <a:spLocks noGrp="1"/>
          </p:cNvSpPr>
          <p:nvPr>
            <p:ph type="sldNum" sz="quarter" idx="12"/>
          </p:nvPr>
        </p:nvSpPr>
        <p:spPr/>
        <p:txBody>
          <a:bodyPr/>
          <a:lstStyle>
            <a:lvl1pPr>
              <a:defRPr/>
            </a:lvl1pPr>
          </a:lstStyle>
          <a:p>
            <a:pPr>
              <a:defRPr/>
            </a:pPr>
            <a:fld id="{8F5EEDE4-BC01-4075-BE11-CB8F89BB3176}" type="slidenum">
              <a:rPr lang="zh-CN" altLang="en-US"/>
              <a:pPr>
                <a:defRPr/>
              </a:pPr>
              <a:t>‹#›</a:t>
            </a:fld>
            <a:endParaRPr lang="zh-CN" altLang="en-US"/>
          </a:p>
        </p:txBody>
      </p:sp>
    </p:spTree>
    <p:extLst>
      <p:ext uri="{BB962C8B-B14F-4D97-AF65-F5344CB8AC3E}">
        <p14:creationId xmlns:p14="http://schemas.microsoft.com/office/powerpoint/2010/main" val="1079761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1"/>
            <a:ext cx="3008313" cy="1162050"/>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75050" y="273053"/>
            <a:ext cx="5111750" cy="5853113"/>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260"/>
            </a:lvl1pPr>
            <a:lvl2pPr marL="411470" indent="0">
              <a:buNone/>
              <a:defRPr sz="1080"/>
            </a:lvl2pPr>
            <a:lvl3pPr marL="822940" indent="0">
              <a:buNone/>
              <a:defRPr sz="900"/>
            </a:lvl3pPr>
            <a:lvl4pPr marL="1234409" indent="0">
              <a:buNone/>
              <a:defRPr sz="810"/>
            </a:lvl4pPr>
            <a:lvl5pPr marL="1645879" indent="0">
              <a:buNone/>
              <a:defRPr sz="810"/>
            </a:lvl5pPr>
            <a:lvl6pPr marL="2057348" indent="0">
              <a:buNone/>
              <a:defRPr sz="810"/>
            </a:lvl6pPr>
            <a:lvl7pPr marL="2468819" indent="0">
              <a:buNone/>
              <a:defRPr sz="810"/>
            </a:lvl7pPr>
            <a:lvl8pPr marL="2880288" indent="0">
              <a:buNone/>
              <a:defRPr sz="810"/>
            </a:lvl8pPr>
            <a:lvl9pPr marL="3291758" indent="0">
              <a:buNone/>
              <a:defRPr sz="81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74F86EE2-667B-4DF3-9710-12B7B9DD0104}"/>
              </a:ext>
            </a:extLst>
          </p:cNvPr>
          <p:cNvSpPr>
            <a:spLocks noGrp="1"/>
          </p:cNvSpPr>
          <p:nvPr>
            <p:ph type="dt" sz="half" idx="10"/>
          </p:nvPr>
        </p:nvSpPr>
        <p:spPr/>
        <p:txBody>
          <a:bodyPr/>
          <a:lstStyle>
            <a:lvl1pPr>
              <a:defRPr/>
            </a:lvl1pPr>
          </a:lstStyle>
          <a:p>
            <a:pPr>
              <a:defRPr/>
            </a:pPr>
            <a:fld id="{9872E8DE-0C77-4ED1-8674-B75DF2B0EA54}" type="datetimeFigureOut">
              <a:rPr lang="zh-CN" altLang="en-US"/>
              <a:pPr>
                <a:defRPr/>
              </a:pPr>
              <a:t>2023/10/6</a:t>
            </a:fld>
            <a:endParaRPr lang="zh-CN" altLang="en-US"/>
          </a:p>
        </p:txBody>
      </p:sp>
      <p:sp>
        <p:nvSpPr>
          <p:cNvPr id="6" name="页脚占位符 4">
            <a:extLst>
              <a:ext uri="{FF2B5EF4-FFF2-40B4-BE49-F238E27FC236}">
                <a16:creationId xmlns:a16="http://schemas.microsoft.com/office/drawing/2014/main" id="{04D69497-69DC-4394-8D70-051C6FBAAB7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8BBE6E3-FBBD-4E5E-AC21-1549D8A4E07C}"/>
              </a:ext>
            </a:extLst>
          </p:cNvPr>
          <p:cNvSpPr>
            <a:spLocks noGrp="1"/>
          </p:cNvSpPr>
          <p:nvPr>
            <p:ph type="sldNum" sz="quarter" idx="12"/>
          </p:nvPr>
        </p:nvSpPr>
        <p:spPr/>
        <p:txBody>
          <a:bodyPr/>
          <a:lstStyle>
            <a:lvl1pPr>
              <a:defRPr/>
            </a:lvl1pPr>
          </a:lstStyle>
          <a:p>
            <a:pPr>
              <a:defRPr/>
            </a:pPr>
            <a:fld id="{2C5FDB60-F25B-4E4F-858D-D8AE0F2F0A0C}" type="slidenum">
              <a:rPr lang="zh-CN" altLang="en-US"/>
              <a:pPr>
                <a:defRPr/>
              </a:pPr>
              <a:t>‹#›</a:t>
            </a:fld>
            <a:endParaRPr lang="zh-CN" altLang="en-US"/>
          </a:p>
        </p:txBody>
      </p:sp>
    </p:spTree>
    <p:extLst>
      <p:ext uri="{BB962C8B-B14F-4D97-AF65-F5344CB8AC3E}">
        <p14:creationId xmlns:p14="http://schemas.microsoft.com/office/powerpoint/2010/main" val="474517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880"/>
            </a:lvl1pPr>
            <a:lvl2pPr marL="411470" indent="0">
              <a:buNone/>
              <a:defRPr sz="2520"/>
            </a:lvl2pPr>
            <a:lvl3pPr marL="822940" indent="0">
              <a:buNone/>
              <a:defRPr sz="2160"/>
            </a:lvl3pPr>
            <a:lvl4pPr marL="1234409" indent="0">
              <a:buNone/>
              <a:defRPr sz="1800"/>
            </a:lvl4pPr>
            <a:lvl5pPr marL="1645879" indent="0">
              <a:buNone/>
              <a:defRPr sz="1800"/>
            </a:lvl5pPr>
            <a:lvl6pPr marL="2057348" indent="0">
              <a:buNone/>
              <a:defRPr sz="1800"/>
            </a:lvl6pPr>
            <a:lvl7pPr marL="2468819" indent="0">
              <a:buNone/>
              <a:defRPr sz="1800"/>
            </a:lvl7pPr>
            <a:lvl8pPr marL="2880288" indent="0">
              <a:buNone/>
              <a:defRPr sz="1800"/>
            </a:lvl8pPr>
            <a:lvl9pPr marL="3291758" indent="0">
              <a:buNone/>
              <a:defRPr sz="18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260"/>
            </a:lvl1pPr>
            <a:lvl2pPr marL="411470" indent="0">
              <a:buNone/>
              <a:defRPr sz="1080"/>
            </a:lvl2pPr>
            <a:lvl3pPr marL="822940" indent="0">
              <a:buNone/>
              <a:defRPr sz="900"/>
            </a:lvl3pPr>
            <a:lvl4pPr marL="1234409" indent="0">
              <a:buNone/>
              <a:defRPr sz="810"/>
            </a:lvl4pPr>
            <a:lvl5pPr marL="1645879" indent="0">
              <a:buNone/>
              <a:defRPr sz="810"/>
            </a:lvl5pPr>
            <a:lvl6pPr marL="2057348" indent="0">
              <a:buNone/>
              <a:defRPr sz="810"/>
            </a:lvl6pPr>
            <a:lvl7pPr marL="2468819" indent="0">
              <a:buNone/>
              <a:defRPr sz="810"/>
            </a:lvl7pPr>
            <a:lvl8pPr marL="2880288" indent="0">
              <a:buNone/>
              <a:defRPr sz="810"/>
            </a:lvl8pPr>
            <a:lvl9pPr marL="3291758" indent="0">
              <a:buNone/>
              <a:defRPr sz="81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F3CA3A6-A8B9-45D5-A602-C34932026C4D}"/>
              </a:ext>
            </a:extLst>
          </p:cNvPr>
          <p:cNvSpPr>
            <a:spLocks noGrp="1"/>
          </p:cNvSpPr>
          <p:nvPr>
            <p:ph type="dt" sz="half" idx="10"/>
          </p:nvPr>
        </p:nvSpPr>
        <p:spPr/>
        <p:txBody>
          <a:bodyPr/>
          <a:lstStyle>
            <a:lvl1pPr>
              <a:defRPr/>
            </a:lvl1pPr>
          </a:lstStyle>
          <a:p>
            <a:pPr>
              <a:defRPr/>
            </a:pPr>
            <a:fld id="{03095DCF-335F-4FD8-8136-70261DBC05EE}" type="datetimeFigureOut">
              <a:rPr lang="zh-CN" altLang="en-US"/>
              <a:pPr>
                <a:defRPr/>
              </a:pPr>
              <a:t>2023/10/6</a:t>
            </a:fld>
            <a:endParaRPr lang="zh-CN" altLang="en-US"/>
          </a:p>
        </p:txBody>
      </p:sp>
      <p:sp>
        <p:nvSpPr>
          <p:cNvPr id="6" name="页脚占位符 4">
            <a:extLst>
              <a:ext uri="{FF2B5EF4-FFF2-40B4-BE49-F238E27FC236}">
                <a16:creationId xmlns:a16="http://schemas.microsoft.com/office/drawing/2014/main" id="{96720C1A-FE6D-43D5-85AB-80179DC5384D}"/>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E53CD801-190D-42D5-8860-C9D00BA8EDBD}"/>
              </a:ext>
            </a:extLst>
          </p:cNvPr>
          <p:cNvSpPr>
            <a:spLocks noGrp="1"/>
          </p:cNvSpPr>
          <p:nvPr>
            <p:ph type="sldNum" sz="quarter" idx="12"/>
          </p:nvPr>
        </p:nvSpPr>
        <p:spPr/>
        <p:txBody>
          <a:bodyPr/>
          <a:lstStyle>
            <a:lvl1pPr>
              <a:defRPr/>
            </a:lvl1pPr>
          </a:lstStyle>
          <a:p>
            <a:pPr>
              <a:defRPr/>
            </a:pPr>
            <a:fld id="{FE0574F3-35CD-41EB-A84A-70507956294A}" type="slidenum">
              <a:rPr lang="zh-CN" altLang="en-US"/>
              <a:pPr>
                <a:defRPr/>
              </a:pPr>
              <a:t>‹#›</a:t>
            </a:fld>
            <a:endParaRPr lang="zh-CN" altLang="en-US"/>
          </a:p>
        </p:txBody>
      </p:sp>
    </p:spTree>
    <p:extLst>
      <p:ext uri="{BB962C8B-B14F-4D97-AF65-F5344CB8AC3E}">
        <p14:creationId xmlns:p14="http://schemas.microsoft.com/office/powerpoint/2010/main" val="152637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EE402F-BDA0-465E-A770-37A9E03C4B5B}"/>
              </a:ext>
            </a:extLst>
          </p:cNvPr>
          <p:cNvSpPr>
            <a:spLocks noGrp="1"/>
          </p:cNvSpPr>
          <p:nvPr>
            <p:ph type="dt" sz="half" idx="10"/>
          </p:nvPr>
        </p:nvSpPr>
        <p:spPr/>
        <p:txBody>
          <a:bodyPr/>
          <a:lstStyle>
            <a:lvl1pPr>
              <a:defRPr/>
            </a:lvl1pPr>
          </a:lstStyle>
          <a:p>
            <a:pPr>
              <a:defRPr/>
            </a:pPr>
            <a:fld id="{80635E19-0984-4FF9-AB38-ED00A3E9F5A7}" type="datetimeFigureOut">
              <a:rPr lang="zh-CN" altLang="en-US"/>
              <a:pPr>
                <a:defRPr/>
              </a:pPr>
              <a:t>2023/10/6</a:t>
            </a:fld>
            <a:endParaRPr lang="zh-CN" altLang="en-US"/>
          </a:p>
        </p:txBody>
      </p:sp>
      <p:sp>
        <p:nvSpPr>
          <p:cNvPr id="5" name="页脚占位符 4">
            <a:extLst>
              <a:ext uri="{FF2B5EF4-FFF2-40B4-BE49-F238E27FC236}">
                <a16:creationId xmlns:a16="http://schemas.microsoft.com/office/drawing/2014/main" id="{D4290E9A-AD75-49B9-9E66-18DE5C6C97E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E6C118F-CC43-4E2F-9BCB-380C3EE824D5}"/>
              </a:ext>
            </a:extLst>
          </p:cNvPr>
          <p:cNvSpPr>
            <a:spLocks noGrp="1"/>
          </p:cNvSpPr>
          <p:nvPr>
            <p:ph type="sldNum" sz="quarter" idx="12"/>
          </p:nvPr>
        </p:nvSpPr>
        <p:spPr/>
        <p:txBody>
          <a:bodyPr/>
          <a:lstStyle>
            <a:lvl1pPr>
              <a:defRPr/>
            </a:lvl1pPr>
          </a:lstStyle>
          <a:p>
            <a:pPr>
              <a:defRPr/>
            </a:pPr>
            <a:fld id="{444A7F32-6D0D-47D6-B88E-C9F84CDDAF23}" type="slidenum">
              <a:rPr lang="zh-CN" altLang="en-US"/>
              <a:pPr>
                <a:defRPr/>
              </a:pPr>
              <a:t>‹#›</a:t>
            </a:fld>
            <a:endParaRPr lang="zh-CN" altLang="en-US"/>
          </a:p>
        </p:txBody>
      </p:sp>
    </p:spTree>
    <p:extLst>
      <p:ext uri="{BB962C8B-B14F-4D97-AF65-F5344CB8AC3E}">
        <p14:creationId xmlns:p14="http://schemas.microsoft.com/office/powerpoint/2010/main" val="236374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4876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4876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91251ED-217E-4578-B1A9-391AC7C80937}"/>
              </a:ext>
            </a:extLst>
          </p:cNvPr>
          <p:cNvSpPr>
            <a:spLocks noGrp="1"/>
          </p:cNvSpPr>
          <p:nvPr>
            <p:ph type="dt" sz="half" idx="10"/>
          </p:nvPr>
        </p:nvSpPr>
        <p:spPr/>
        <p:txBody>
          <a:bodyPr/>
          <a:lstStyle>
            <a:lvl1pPr>
              <a:defRPr/>
            </a:lvl1pPr>
          </a:lstStyle>
          <a:p>
            <a:pPr>
              <a:defRPr/>
            </a:pPr>
            <a:fld id="{02008DF1-1C59-4A3F-AE9B-D486641EC625}" type="datetimeFigureOut">
              <a:rPr lang="zh-CN" altLang="en-US"/>
              <a:pPr>
                <a:defRPr/>
              </a:pPr>
              <a:t>2023/10/6</a:t>
            </a:fld>
            <a:endParaRPr lang="zh-CN" altLang="en-US"/>
          </a:p>
        </p:txBody>
      </p:sp>
      <p:sp>
        <p:nvSpPr>
          <p:cNvPr id="5" name="页脚占位符 4">
            <a:extLst>
              <a:ext uri="{FF2B5EF4-FFF2-40B4-BE49-F238E27FC236}">
                <a16:creationId xmlns:a16="http://schemas.microsoft.com/office/drawing/2014/main" id="{16BDD1FE-6AE1-4960-9735-F56EC2D268C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46F13E1-72C4-4CA9-B113-47834E643F58}"/>
              </a:ext>
            </a:extLst>
          </p:cNvPr>
          <p:cNvSpPr>
            <a:spLocks noGrp="1"/>
          </p:cNvSpPr>
          <p:nvPr>
            <p:ph type="sldNum" sz="quarter" idx="12"/>
          </p:nvPr>
        </p:nvSpPr>
        <p:spPr/>
        <p:txBody>
          <a:bodyPr/>
          <a:lstStyle>
            <a:lvl1pPr>
              <a:defRPr/>
            </a:lvl1pPr>
          </a:lstStyle>
          <a:p>
            <a:pPr>
              <a:defRPr/>
            </a:pPr>
            <a:fld id="{BAA32B33-18D0-4B2D-B187-975F8503FC3C}" type="slidenum">
              <a:rPr lang="zh-CN" altLang="en-US"/>
              <a:pPr>
                <a:defRPr/>
              </a:pPr>
              <a:t>‹#›</a:t>
            </a:fld>
            <a:endParaRPr lang="zh-CN" altLang="en-US"/>
          </a:p>
        </p:txBody>
      </p:sp>
    </p:spTree>
    <p:extLst>
      <p:ext uri="{BB962C8B-B14F-4D97-AF65-F5344CB8AC3E}">
        <p14:creationId xmlns:p14="http://schemas.microsoft.com/office/powerpoint/2010/main" val="2614361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2CE53D1D-338E-4890-87AB-B35F793DC463}"/>
              </a:ext>
            </a:extLst>
          </p:cNvPr>
          <p:cNvSpPr>
            <a:spLocks noGrp="1"/>
          </p:cNvSpPr>
          <p:nvPr>
            <p:ph type="dt" sz="half" idx="10"/>
          </p:nvPr>
        </p:nvSpPr>
        <p:spPr/>
        <p:txBody>
          <a:bodyPr/>
          <a:lstStyle>
            <a:lvl1pPr>
              <a:defRPr/>
            </a:lvl1pPr>
          </a:lstStyle>
          <a:p>
            <a:pPr>
              <a:defRPr/>
            </a:pPr>
            <a:fld id="{7FC1E161-C64A-48AF-B7F0-61D82D180ED7}" type="datetimeFigureOut">
              <a:rPr lang="zh-CN" altLang="en-US"/>
              <a:pPr>
                <a:defRPr/>
              </a:pPr>
              <a:t>2023/10/6</a:t>
            </a:fld>
            <a:endParaRPr lang="zh-CN" altLang="en-US"/>
          </a:p>
        </p:txBody>
      </p:sp>
      <p:sp>
        <p:nvSpPr>
          <p:cNvPr id="5" name="Footer Placeholder 4">
            <a:extLst>
              <a:ext uri="{FF2B5EF4-FFF2-40B4-BE49-F238E27FC236}">
                <a16:creationId xmlns:a16="http://schemas.microsoft.com/office/drawing/2014/main" id="{D652C6AE-7668-410A-B705-1A30EFA55A8F}"/>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E5A93FBA-E35A-4C78-AFBC-C64C89C0E9C8}"/>
              </a:ext>
            </a:extLst>
          </p:cNvPr>
          <p:cNvSpPr>
            <a:spLocks noGrp="1"/>
          </p:cNvSpPr>
          <p:nvPr>
            <p:ph type="sldNum" sz="quarter" idx="12"/>
          </p:nvPr>
        </p:nvSpPr>
        <p:spPr/>
        <p:txBody>
          <a:bodyPr/>
          <a:lstStyle>
            <a:lvl1pPr>
              <a:defRPr/>
            </a:lvl1pPr>
          </a:lstStyle>
          <a:p>
            <a:pPr>
              <a:defRPr/>
            </a:pPr>
            <a:fld id="{D746C3AF-3A1B-463F-AAE5-A5D0D1EB1E31}" type="slidenum">
              <a:rPr lang="zh-CN" altLang="en-US"/>
              <a:pPr>
                <a:defRPr/>
              </a:pPr>
              <a:t>‹#›</a:t>
            </a:fld>
            <a:endParaRPr lang="zh-CN" altLang="en-US"/>
          </a:p>
        </p:txBody>
      </p:sp>
    </p:spTree>
    <p:extLst>
      <p:ext uri="{BB962C8B-B14F-4D97-AF65-F5344CB8AC3E}">
        <p14:creationId xmlns:p14="http://schemas.microsoft.com/office/powerpoint/2010/main" val="925428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3CCCBE61-06C3-46FA-8D71-9874E6A30CFE}"/>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7FCAF4AA-CD0C-4640-89F0-D309222DE34A}"/>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B3803719-1051-4001-A00C-3CAC18F4E587}"/>
              </a:ext>
            </a:extLst>
          </p:cNvPr>
          <p:cNvSpPr>
            <a:spLocks noGrp="1"/>
          </p:cNvSpPr>
          <p:nvPr>
            <p:ph type="sldNum" sz="quarter" idx="12"/>
          </p:nvPr>
        </p:nvSpPr>
        <p:spPr/>
        <p:txBody>
          <a:bodyPr/>
          <a:lstStyle>
            <a:lvl1pPr>
              <a:defRPr/>
            </a:lvl1pPr>
          </a:lstStyle>
          <a:p>
            <a:pPr>
              <a:defRPr/>
            </a:pPr>
            <a:fld id="{8240DF53-37B2-46BB-A0BC-7FEE986857B9}" type="slidenum">
              <a:rPr lang="en-US" altLang="zh-CN"/>
              <a:pPr>
                <a:defRPr/>
              </a:pPr>
              <a:t>‹#›</a:t>
            </a:fld>
            <a:endParaRPr lang="en-US" altLang="zh-CN"/>
          </a:p>
        </p:txBody>
      </p:sp>
    </p:spTree>
    <p:extLst>
      <p:ext uri="{BB962C8B-B14F-4D97-AF65-F5344CB8AC3E}">
        <p14:creationId xmlns:p14="http://schemas.microsoft.com/office/powerpoint/2010/main" val="2696998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FB3481BA-A98F-4521-A9D2-3026F45DA97B}"/>
              </a:ext>
            </a:extLst>
          </p:cNvPr>
          <p:cNvSpPr>
            <a:spLocks noGrp="1"/>
          </p:cNvSpPr>
          <p:nvPr>
            <p:ph type="dt" sz="half" idx="10"/>
          </p:nvPr>
        </p:nvSpPr>
        <p:spPr/>
        <p:txBody>
          <a:bodyPr/>
          <a:lstStyle>
            <a:lvl1pPr>
              <a:defRPr/>
            </a:lvl1pPr>
          </a:lstStyle>
          <a:p>
            <a:pPr>
              <a:defRPr/>
            </a:pPr>
            <a:fld id="{CA1E2E07-25E2-4180-A9D1-19FA75F4776A}" type="datetimeFigureOut">
              <a:rPr lang="zh-CN" altLang="en-US"/>
              <a:pPr>
                <a:defRPr/>
              </a:pPr>
              <a:t>2023/10/6</a:t>
            </a:fld>
            <a:endParaRPr lang="zh-CN" altLang="en-US"/>
          </a:p>
        </p:txBody>
      </p:sp>
      <p:sp>
        <p:nvSpPr>
          <p:cNvPr id="5" name="Footer Placeholder 4">
            <a:extLst>
              <a:ext uri="{FF2B5EF4-FFF2-40B4-BE49-F238E27FC236}">
                <a16:creationId xmlns:a16="http://schemas.microsoft.com/office/drawing/2014/main" id="{835DDB49-E1D6-4B96-AB91-1C1F655BA4ED}"/>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DA298A5D-60B9-4550-BE5C-5DE9EAAB3D31}"/>
              </a:ext>
            </a:extLst>
          </p:cNvPr>
          <p:cNvSpPr>
            <a:spLocks noGrp="1"/>
          </p:cNvSpPr>
          <p:nvPr>
            <p:ph type="sldNum" sz="quarter" idx="12"/>
          </p:nvPr>
        </p:nvSpPr>
        <p:spPr/>
        <p:txBody>
          <a:bodyPr/>
          <a:lstStyle>
            <a:lvl1pPr>
              <a:defRPr/>
            </a:lvl1pPr>
          </a:lstStyle>
          <a:p>
            <a:pPr>
              <a:defRPr/>
            </a:pPr>
            <a:fld id="{4D84702B-54F4-4988-81AC-047DAB1118CA}" type="slidenum">
              <a:rPr lang="zh-CN" altLang="en-US"/>
              <a:pPr>
                <a:defRPr/>
              </a:pPr>
              <a:t>‹#›</a:t>
            </a:fld>
            <a:endParaRPr lang="zh-CN" altLang="en-US"/>
          </a:p>
        </p:txBody>
      </p:sp>
    </p:spTree>
    <p:extLst>
      <p:ext uri="{BB962C8B-B14F-4D97-AF65-F5344CB8AC3E}">
        <p14:creationId xmlns:p14="http://schemas.microsoft.com/office/powerpoint/2010/main" val="3619210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a:extLst>
              <a:ext uri="{FF2B5EF4-FFF2-40B4-BE49-F238E27FC236}">
                <a16:creationId xmlns:a16="http://schemas.microsoft.com/office/drawing/2014/main" id="{12A50588-E4DE-4BC7-B2E6-7A5711D2F19E}"/>
              </a:ext>
            </a:extLst>
          </p:cNvPr>
          <p:cNvSpPr>
            <a:spLocks noGrp="1"/>
          </p:cNvSpPr>
          <p:nvPr>
            <p:ph type="dt" sz="half" idx="10"/>
          </p:nvPr>
        </p:nvSpPr>
        <p:spPr/>
        <p:txBody>
          <a:bodyPr/>
          <a:lstStyle>
            <a:lvl1pPr>
              <a:defRPr/>
            </a:lvl1pPr>
          </a:lstStyle>
          <a:p>
            <a:pPr>
              <a:defRPr/>
            </a:pPr>
            <a:fld id="{83134357-CC0D-43E7-9A1C-5C0FEEC2D347}" type="datetimeFigureOut">
              <a:rPr lang="zh-CN" altLang="en-US"/>
              <a:pPr>
                <a:defRPr/>
              </a:pPr>
              <a:t>2023/10/6</a:t>
            </a:fld>
            <a:endParaRPr lang="zh-CN" altLang="en-US"/>
          </a:p>
        </p:txBody>
      </p:sp>
      <p:sp>
        <p:nvSpPr>
          <p:cNvPr id="6" name="Footer Placeholder 4">
            <a:extLst>
              <a:ext uri="{FF2B5EF4-FFF2-40B4-BE49-F238E27FC236}">
                <a16:creationId xmlns:a16="http://schemas.microsoft.com/office/drawing/2014/main" id="{A8844BF7-4CA2-433C-BD91-F51F06F279FE}"/>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B9B51062-8096-4530-BE74-B106C98388D4}"/>
              </a:ext>
            </a:extLst>
          </p:cNvPr>
          <p:cNvSpPr>
            <a:spLocks noGrp="1"/>
          </p:cNvSpPr>
          <p:nvPr>
            <p:ph type="sldNum" sz="quarter" idx="12"/>
          </p:nvPr>
        </p:nvSpPr>
        <p:spPr/>
        <p:txBody>
          <a:bodyPr/>
          <a:lstStyle>
            <a:lvl1pPr>
              <a:defRPr/>
            </a:lvl1pPr>
          </a:lstStyle>
          <a:p>
            <a:pPr>
              <a:defRPr/>
            </a:pPr>
            <a:fld id="{33CE3243-92B5-4567-8D88-4C8BEB27D6C9}" type="slidenum">
              <a:rPr lang="zh-CN" altLang="en-US"/>
              <a:pPr>
                <a:defRPr/>
              </a:pPr>
              <a:t>‹#›</a:t>
            </a:fld>
            <a:endParaRPr lang="zh-CN" altLang="en-US"/>
          </a:p>
        </p:txBody>
      </p:sp>
    </p:spTree>
    <p:extLst>
      <p:ext uri="{BB962C8B-B14F-4D97-AF65-F5344CB8AC3E}">
        <p14:creationId xmlns:p14="http://schemas.microsoft.com/office/powerpoint/2010/main" val="26038130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a:extLst>
              <a:ext uri="{FF2B5EF4-FFF2-40B4-BE49-F238E27FC236}">
                <a16:creationId xmlns:a16="http://schemas.microsoft.com/office/drawing/2014/main" id="{70D06389-B4F5-4C7B-BBA1-B981C2141BCC}"/>
              </a:ext>
            </a:extLst>
          </p:cNvPr>
          <p:cNvSpPr>
            <a:spLocks noGrp="1"/>
          </p:cNvSpPr>
          <p:nvPr>
            <p:ph type="dt" sz="half" idx="10"/>
          </p:nvPr>
        </p:nvSpPr>
        <p:spPr/>
        <p:txBody>
          <a:bodyPr/>
          <a:lstStyle>
            <a:lvl1pPr>
              <a:defRPr/>
            </a:lvl1pPr>
          </a:lstStyle>
          <a:p>
            <a:pPr>
              <a:defRPr/>
            </a:pPr>
            <a:fld id="{B61F7F53-DAA7-4B55-8280-89902E8B5242}" type="datetimeFigureOut">
              <a:rPr lang="zh-CN" altLang="en-US"/>
              <a:pPr>
                <a:defRPr/>
              </a:pPr>
              <a:t>2023/10/6</a:t>
            </a:fld>
            <a:endParaRPr lang="zh-CN" altLang="en-US"/>
          </a:p>
        </p:txBody>
      </p:sp>
      <p:sp>
        <p:nvSpPr>
          <p:cNvPr id="8" name="Footer Placeholder 4">
            <a:extLst>
              <a:ext uri="{FF2B5EF4-FFF2-40B4-BE49-F238E27FC236}">
                <a16:creationId xmlns:a16="http://schemas.microsoft.com/office/drawing/2014/main" id="{38F93933-C287-4E0F-8263-DA46E96F1D24}"/>
              </a:ext>
            </a:extLst>
          </p:cNvPr>
          <p:cNvSpPr>
            <a:spLocks noGrp="1"/>
          </p:cNvSpPr>
          <p:nvPr>
            <p:ph type="ftr" sz="quarter" idx="11"/>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EC1A4C1F-9FF9-423A-928B-4E63378364EC}"/>
              </a:ext>
            </a:extLst>
          </p:cNvPr>
          <p:cNvSpPr>
            <a:spLocks noGrp="1"/>
          </p:cNvSpPr>
          <p:nvPr>
            <p:ph type="sldNum" sz="quarter" idx="12"/>
          </p:nvPr>
        </p:nvSpPr>
        <p:spPr/>
        <p:txBody>
          <a:bodyPr/>
          <a:lstStyle>
            <a:lvl1pPr>
              <a:defRPr/>
            </a:lvl1pPr>
          </a:lstStyle>
          <a:p>
            <a:pPr>
              <a:defRPr/>
            </a:pPr>
            <a:fld id="{7C70C6E2-4DB6-4951-9A53-575C9E61BB9D}" type="slidenum">
              <a:rPr lang="zh-CN" altLang="en-US"/>
              <a:pPr>
                <a:defRPr/>
              </a:pPr>
              <a:t>‹#›</a:t>
            </a:fld>
            <a:endParaRPr lang="zh-CN" altLang="en-US"/>
          </a:p>
        </p:txBody>
      </p:sp>
    </p:spTree>
    <p:extLst>
      <p:ext uri="{BB962C8B-B14F-4D97-AF65-F5344CB8AC3E}">
        <p14:creationId xmlns:p14="http://schemas.microsoft.com/office/powerpoint/2010/main" val="2978973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D0672E79-6B4E-430C-A30C-2F075B01A1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56BC748-23DB-4DAA-9FB2-974C46D6921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D808B39-A58F-46CC-B077-5829B1721A82}"/>
              </a:ext>
            </a:extLst>
          </p:cNvPr>
          <p:cNvSpPr>
            <a:spLocks noGrp="1" noChangeArrowheads="1"/>
          </p:cNvSpPr>
          <p:nvPr>
            <p:ph type="sldNum" sz="quarter" idx="12"/>
          </p:nvPr>
        </p:nvSpPr>
        <p:spPr>
          <a:ln/>
        </p:spPr>
        <p:txBody>
          <a:bodyPr/>
          <a:lstStyle>
            <a:lvl1pPr>
              <a:defRPr/>
            </a:lvl1pPr>
          </a:lstStyle>
          <a:p>
            <a:pPr>
              <a:defRPr/>
            </a:pPr>
            <a:fld id="{FA2FB154-2FEF-4573-8069-B73005DC09C9}" type="slidenum">
              <a:rPr lang="en-US" altLang="zh-CN"/>
              <a:pPr>
                <a:defRPr/>
              </a:pPr>
              <a:t>‹#›</a:t>
            </a:fld>
            <a:endParaRPr lang="en-US" altLang="zh-CN"/>
          </a:p>
        </p:txBody>
      </p:sp>
    </p:spTree>
    <p:extLst>
      <p:ext uri="{BB962C8B-B14F-4D97-AF65-F5344CB8AC3E}">
        <p14:creationId xmlns:p14="http://schemas.microsoft.com/office/powerpoint/2010/main" val="1275647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9771D813-0E83-4827-97AB-ADA4B2804EBA}"/>
              </a:ext>
            </a:extLst>
          </p:cNvPr>
          <p:cNvSpPr>
            <a:spLocks noGrp="1"/>
          </p:cNvSpPr>
          <p:nvPr>
            <p:ph type="dt" sz="half" idx="10"/>
          </p:nvPr>
        </p:nvSpPr>
        <p:spPr/>
        <p:txBody>
          <a:bodyPr/>
          <a:lstStyle>
            <a:lvl1pPr>
              <a:defRPr/>
            </a:lvl1pPr>
          </a:lstStyle>
          <a:p>
            <a:pPr>
              <a:defRPr/>
            </a:pPr>
            <a:fld id="{0C819727-4FA5-4F34-8286-5FEC73724C6D}" type="datetimeFigureOut">
              <a:rPr lang="zh-CN" altLang="en-US"/>
              <a:pPr>
                <a:defRPr/>
              </a:pPr>
              <a:t>2023/10/6</a:t>
            </a:fld>
            <a:endParaRPr lang="zh-CN" altLang="en-US"/>
          </a:p>
        </p:txBody>
      </p:sp>
      <p:sp>
        <p:nvSpPr>
          <p:cNvPr id="4" name="Footer Placeholder 4">
            <a:extLst>
              <a:ext uri="{FF2B5EF4-FFF2-40B4-BE49-F238E27FC236}">
                <a16:creationId xmlns:a16="http://schemas.microsoft.com/office/drawing/2014/main" id="{FC8067BD-FB53-42ED-A4E7-E5B83F67B8C1}"/>
              </a:ext>
            </a:extLst>
          </p:cNvPr>
          <p:cNvSpPr>
            <a:spLocks noGrp="1"/>
          </p:cNvSpPr>
          <p:nvPr>
            <p:ph type="ftr" sz="quarter" idx="11"/>
          </p:nvPr>
        </p:nvSpPr>
        <p:spPr/>
        <p:txBody>
          <a:bodyPr/>
          <a:lstStyle>
            <a:lvl1pPr>
              <a:defRPr/>
            </a:lvl1pPr>
          </a:lstStyle>
          <a:p>
            <a:pPr>
              <a:defRPr/>
            </a:pPr>
            <a:endParaRPr lang="zh-CN" altLang="en-US"/>
          </a:p>
        </p:txBody>
      </p:sp>
      <p:sp>
        <p:nvSpPr>
          <p:cNvPr id="5" name="Slide Number Placeholder 5">
            <a:extLst>
              <a:ext uri="{FF2B5EF4-FFF2-40B4-BE49-F238E27FC236}">
                <a16:creationId xmlns:a16="http://schemas.microsoft.com/office/drawing/2014/main" id="{589E8739-4486-4126-9C54-08B95DA56F0D}"/>
              </a:ext>
            </a:extLst>
          </p:cNvPr>
          <p:cNvSpPr>
            <a:spLocks noGrp="1"/>
          </p:cNvSpPr>
          <p:nvPr>
            <p:ph type="sldNum" sz="quarter" idx="12"/>
          </p:nvPr>
        </p:nvSpPr>
        <p:spPr/>
        <p:txBody>
          <a:bodyPr/>
          <a:lstStyle>
            <a:lvl1pPr>
              <a:defRPr/>
            </a:lvl1pPr>
          </a:lstStyle>
          <a:p>
            <a:pPr>
              <a:defRPr/>
            </a:pPr>
            <a:fld id="{4217F973-D8CD-4928-B371-C5F78AAE0404}" type="slidenum">
              <a:rPr lang="zh-CN" altLang="en-US"/>
              <a:pPr>
                <a:defRPr/>
              </a:pPr>
              <a:t>‹#›</a:t>
            </a:fld>
            <a:endParaRPr lang="zh-CN" altLang="en-US"/>
          </a:p>
        </p:txBody>
      </p:sp>
    </p:spTree>
    <p:extLst>
      <p:ext uri="{BB962C8B-B14F-4D97-AF65-F5344CB8AC3E}">
        <p14:creationId xmlns:p14="http://schemas.microsoft.com/office/powerpoint/2010/main" val="2730654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7">
            <a:extLst>
              <a:ext uri="{FF2B5EF4-FFF2-40B4-BE49-F238E27FC236}">
                <a16:creationId xmlns:a16="http://schemas.microsoft.com/office/drawing/2014/main" id="{A5A982C9-18B1-434D-A5D3-061B1EC7B41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0EA7385E-2423-4A55-9F80-54D65CC08D66}"/>
              </a:ext>
            </a:extLst>
          </p:cNvPr>
          <p:cNvSpPr/>
          <p:nvPr userDrawn="1"/>
        </p:nvSpPr>
        <p:spPr>
          <a:xfrm>
            <a:off x="0" y="0"/>
            <a:ext cx="9356725" cy="6858000"/>
          </a:xfrm>
          <a:prstGeom prst="rect">
            <a:avLst/>
          </a:prstGeom>
          <a:solidFill>
            <a:srgbClr val="F2F2F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1350"/>
          </a:p>
        </p:txBody>
      </p:sp>
      <p:pic>
        <p:nvPicPr>
          <p:cNvPr id="4" name="图片 9">
            <a:extLst>
              <a:ext uri="{FF2B5EF4-FFF2-40B4-BE49-F238E27FC236}">
                <a16:creationId xmlns:a16="http://schemas.microsoft.com/office/drawing/2014/main" id="{257A0D9C-785C-461E-AC2E-719A574468F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942013" y="0"/>
            <a:ext cx="33083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a:extLst>
              <a:ext uri="{FF2B5EF4-FFF2-40B4-BE49-F238E27FC236}">
                <a16:creationId xmlns:a16="http://schemas.microsoft.com/office/drawing/2014/main" id="{5A8CFB4E-3B2B-4908-AB79-3C1E16FBA7D5}"/>
              </a:ext>
            </a:extLst>
          </p:cNvPr>
          <p:cNvSpPr>
            <a:spLocks noGrp="1"/>
          </p:cNvSpPr>
          <p:nvPr>
            <p:ph type="dt" sz="half" idx="10"/>
          </p:nvPr>
        </p:nvSpPr>
        <p:spPr/>
        <p:txBody>
          <a:bodyPr/>
          <a:lstStyle>
            <a:lvl1pPr>
              <a:defRPr dirty="0"/>
            </a:lvl1pPr>
          </a:lstStyle>
          <a:p>
            <a:pPr>
              <a:defRPr/>
            </a:pPr>
            <a:fld id="{5FDA60FD-47B6-40A6-A263-A3AE998304A2}" type="datetimeFigureOut">
              <a:rPr lang="en-US"/>
              <a:pPr>
                <a:defRPr/>
              </a:pPr>
              <a:t>10/6/2023</a:t>
            </a:fld>
            <a:endParaRPr lang="en-US"/>
          </a:p>
        </p:txBody>
      </p:sp>
      <p:sp>
        <p:nvSpPr>
          <p:cNvPr id="6" name="Footer Placeholder 2">
            <a:extLst>
              <a:ext uri="{FF2B5EF4-FFF2-40B4-BE49-F238E27FC236}">
                <a16:creationId xmlns:a16="http://schemas.microsoft.com/office/drawing/2014/main" id="{ED2A75FF-3BFD-45A2-AF86-B69B1B13FD3C}"/>
              </a:ext>
            </a:extLst>
          </p:cNvPr>
          <p:cNvSpPr>
            <a:spLocks noGrp="1"/>
          </p:cNvSpPr>
          <p:nvPr>
            <p:ph type="ftr" sz="quarter" idx="11"/>
          </p:nvPr>
        </p:nvSpPr>
        <p:spPr/>
        <p:txBody>
          <a:bodyPr/>
          <a:lstStyle>
            <a:lvl1pPr>
              <a:defRPr dirty="0"/>
            </a:lvl1pPr>
          </a:lstStyle>
          <a:p>
            <a:pPr>
              <a:defRPr/>
            </a:pPr>
            <a:endParaRPr lang="en-US"/>
          </a:p>
        </p:txBody>
      </p:sp>
      <p:sp>
        <p:nvSpPr>
          <p:cNvPr id="7" name="Slide Number Placeholder 3">
            <a:extLst>
              <a:ext uri="{FF2B5EF4-FFF2-40B4-BE49-F238E27FC236}">
                <a16:creationId xmlns:a16="http://schemas.microsoft.com/office/drawing/2014/main" id="{2F6AAE0F-740A-4B63-AC7E-ADAC3AADF6C6}"/>
              </a:ext>
            </a:extLst>
          </p:cNvPr>
          <p:cNvSpPr>
            <a:spLocks noGrp="1"/>
          </p:cNvSpPr>
          <p:nvPr>
            <p:ph type="sldNum" sz="quarter" idx="12"/>
          </p:nvPr>
        </p:nvSpPr>
        <p:spPr/>
        <p:txBody>
          <a:bodyPr/>
          <a:lstStyle>
            <a:lvl1pPr>
              <a:defRPr dirty="0"/>
            </a:lvl1pPr>
          </a:lstStyle>
          <a:p>
            <a:pPr>
              <a:defRPr/>
            </a:pPr>
            <a:fld id="{F312DB78-0A0B-4020-A908-172056146F1A}" type="slidenum">
              <a:rPr lang="en-US"/>
              <a:pPr>
                <a:defRPr/>
              </a:pPr>
              <a:t>‹#›</a:t>
            </a:fld>
            <a:endParaRPr lang="en-US"/>
          </a:p>
        </p:txBody>
      </p:sp>
    </p:spTree>
    <p:extLst>
      <p:ext uri="{BB962C8B-B14F-4D97-AF65-F5344CB8AC3E}">
        <p14:creationId xmlns:p14="http://schemas.microsoft.com/office/powerpoint/2010/main" val="3191006159"/>
      </p:ext>
    </p:extLst>
  </p:cSld>
  <p:clrMapOvr>
    <a:masterClrMapping/>
  </p:clrMapOvr>
  <p:transition spd="med">
    <p:pull/>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1BA9016C-6AB8-4009-86E7-1BC471C278BD}"/>
              </a:ext>
            </a:extLst>
          </p:cNvPr>
          <p:cNvSpPr>
            <a:spLocks noGrp="1"/>
          </p:cNvSpPr>
          <p:nvPr>
            <p:ph type="dt" sz="half" idx="10"/>
          </p:nvPr>
        </p:nvSpPr>
        <p:spPr/>
        <p:txBody>
          <a:bodyPr/>
          <a:lstStyle>
            <a:lvl1pPr>
              <a:defRPr/>
            </a:lvl1pPr>
          </a:lstStyle>
          <a:p>
            <a:pPr>
              <a:defRPr/>
            </a:pPr>
            <a:fld id="{0681AE07-CDC0-4541-8632-E3E9DF09F465}" type="datetimeFigureOut">
              <a:rPr lang="zh-CN" altLang="en-US"/>
              <a:pPr>
                <a:defRPr/>
              </a:pPr>
              <a:t>2023/10/6</a:t>
            </a:fld>
            <a:endParaRPr lang="zh-CN" altLang="en-US"/>
          </a:p>
        </p:txBody>
      </p:sp>
      <p:sp>
        <p:nvSpPr>
          <p:cNvPr id="6" name="Footer Placeholder 4">
            <a:extLst>
              <a:ext uri="{FF2B5EF4-FFF2-40B4-BE49-F238E27FC236}">
                <a16:creationId xmlns:a16="http://schemas.microsoft.com/office/drawing/2014/main" id="{9593BE99-202D-4455-AB25-85239F4ED490}"/>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6A34536D-9881-420C-9A11-CCDE55DA30A5}"/>
              </a:ext>
            </a:extLst>
          </p:cNvPr>
          <p:cNvSpPr>
            <a:spLocks noGrp="1"/>
          </p:cNvSpPr>
          <p:nvPr>
            <p:ph type="sldNum" sz="quarter" idx="12"/>
          </p:nvPr>
        </p:nvSpPr>
        <p:spPr/>
        <p:txBody>
          <a:bodyPr/>
          <a:lstStyle>
            <a:lvl1pPr>
              <a:defRPr/>
            </a:lvl1pPr>
          </a:lstStyle>
          <a:p>
            <a:pPr>
              <a:defRPr/>
            </a:pPr>
            <a:fld id="{0779335C-0209-45F3-ACA2-D99B44F5D4E0}" type="slidenum">
              <a:rPr lang="zh-CN" altLang="en-US"/>
              <a:pPr>
                <a:defRPr/>
              </a:pPr>
              <a:t>‹#›</a:t>
            </a:fld>
            <a:endParaRPr lang="zh-CN" altLang="en-US"/>
          </a:p>
        </p:txBody>
      </p:sp>
    </p:spTree>
    <p:extLst>
      <p:ext uri="{BB962C8B-B14F-4D97-AF65-F5344CB8AC3E}">
        <p14:creationId xmlns:p14="http://schemas.microsoft.com/office/powerpoint/2010/main" val="4949371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ED63FEE8-B5DB-4115-A94A-37D73F494CAC}"/>
              </a:ext>
            </a:extLst>
          </p:cNvPr>
          <p:cNvSpPr>
            <a:spLocks noGrp="1"/>
          </p:cNvSpPr>
          <p:nvPr>
            <p:ph type="dt" sz="half" idx="10"/>
          </p:nvPr>
        </p:nvSpPr>
        <p:spPr/>
        <p:txBody>
          <a:bodyPr/>
          <a:lstStyle>
            <a:lvl1pPr>
              <a:defRPr/>
            </a:lvl1pPr>
          </a:lstStyle>
          <a:p>
            <a:pPr>
              <a:defRPr/>
            </a:pPr>
            <a:fld id="{618BD1E9-014D-482B-A834-F791F1033267}" type="datetimeFigureOut">
              <a:rPr lang="zh-CN" altLang="en-US"/>
              <a:pPr>
                <a:defRPr/>
              </a:pPr>
              <a:t>2023/10/6</a:t>
            </a:fld>
            <a:endParaRPr lang="zh-CN" altLang="en-US"/>
          </a:p>
        </p:txBody>
      </p:sp>
      <p:sp>
        <p:nvSpPr>
          <p:cNvPr id="6" name="Footer Placeholder 4">
            <a:extLst>
              <a:ext uri="{FF2B5EF4-FFF2-40B4-BE49-F238E27FC236}">
                <a16:creationId xmlns:a16="http://schemas.microsoft.com/office/drawing/2014/main" id="{B39B02BA-513B-4851-AFD8-D14DA615A463}"/>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F1FE8458-09DE-4530-ABC0-1D917D8E36C7}"/>
              </a:ext>
            </a:extLst>
          </p:cNvPr>
          <p:cNvSpPr>
            <a:spLocks noGrp="1"/>
          </p:cNvSpPr>
          <p:nvPr>
            <p:ph type="sldNum" sz="quarter" idx="12"/>
          </p:nvPr>
        </p:nvSpPr>
        <p:spPr/>
        <p:txBody>
          <a:bodyPr/>
          <a:lstStyle>
            <a:lvl1pPr>
              <a:defRPr/>
            </a:lvl1pPr>
          </a:lstStyle>
          <a:p>
            <a:pPr>
              <a:defRPr/>
            </a:pPr>
            <a:fld id="{A6A35475-2B3F-41A5-A33D-5E64F37EFF2E}" type="slidenum">
              <a:rPr lang="zh-CN" altLang="en-US"/>
              <a:pPr>
                <a:defRPr/>
              </a:pPr>
              <a:t>‹#›</a:t>
            </a:fld>
            <a:endParaRPr lang="zh-CN" altLang="en-US"/>
          </a:p>
        </p:txBody>
      </p:sp>
    </p:spTree>
    <p:extLst>
      <p:ext uri="{BB962C8B-B14F-4D97-AF65-F5344CB8AC3E}">
        <p14:creationId xmlns:p14="http://schemas.microsoft.com/office/powerpoint/2010/main" val="2340178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31E38303-806A-4A10-BF47-98BFA534D24C}"/>
              </a:ext>
            </a:extLst>
          </p:cNvPr>
          <p:cNvSpPr>
            <a:spLocks noGrp="1"/>
          </p:cNvSpPr>
          <p:nvPr>
            <p:ph type="dt" sz="half" idx="10"/>
          </p:nvPr>
        </p:nvSpPr>
        <p:spPr/>
        <p:txBody>
          <a:bodyPr/>
          <a:lstStyle>
            <a:lvl1pPr>
              <a:defRPr/>
            </a:lvl1pPr>
          </a:lstStyle>
          <a:p>
            <a:pPr>
              <a:defRPr/>
            </a:pPr>
            <a:fld id="{7B260DDF-D56F-4521-B8DC-05BDAFDC6840}" type="datetimeFigureOut">
              <a:rPr lang="zh-CN" altLang="en-US"/>
              <a:pPr>
                <a:defRPr/>
              </a:pPr>
              <a:t>2023/10/6</a:t>
            </a:fld>
            <a:endParaRPr lang="zh-CN" altLang="en-US"/>
          </a:p>
        </p:txBody>
      </p:sp>
      <p:sp>
        <p:nvSpPr>
          <p:cNvPr id="5" name="Footer Placeholder 4">
            <a:extLst>
              <a:ext uri="{FF2B5EF4-FFF2-40B4-BE49-F238E27FC236}">
                <a16:creationId xmlns:a16="http://schemas.microsoft.com/office/drawing/2014/main" id="{C55C8538-3EE3-4412-A570-403E8B5E040E}"/>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DA9D1FFC-5B08-46AE-A548-A2D340940B48}"/>
              </a:ext>
            </a:extLst>
          </p:cNvPr>
          <p:cNvSpPr>
            <a:spLocks noGrp="1"/>
          </p:cNvSpPr>
          <p:nvPr>
            <p:ph type="sldNum" sz="quarter" idx="12"/>
          </p:nvPr>
        </p:nvSpPr>
        <p:spPr/>
        <p:txBody>
          <a:bodyPr/>
          <a:lstStyle>
            <a:lvl1pPr>
              <a:defRPr/>
            </a:lvl1pPr>
          </a:lstStyle>
          <a:p>
            <a:pPr>
              <a:defRPr/>
            </a:pPr>
            <a:fld id="{7278E853-05AE-468E-A6A3-ABA1CBAFAC09}" type="slidenum">
              <a:rPr lang="zh-CN" altLang="en-US"/>
              <a:pPr>
                <a:defRPr/>
              </a:pPr>
              <a:t>‹#›</a:t>
            </a:fld>
            <a:endParaRPr lang="zh-CN" altLang="en-US"/>
          </a:p>
        </p:txBody>
      </p:sp>
    </p:spTree>
    <p:extLst>
      <p:ext uri="{BB962C8B-B14F-4D97-AF65-F5344CB8AC3E}">
        <p14:creationId xmlns:p14="http://schemas.microsoft.com/office/powerpoint/2010/main" val="28077366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CB0E032B-DF93-48B5-9B26-C4EDA7798A23}"/>
              </a:ext>
            </a:extLst>
          </p:cNvPr>
          <p:cNvSpPr>
            <a:spLocks noGrp="1"/>
          </p:cNvSpPr>
          <p:nvPr>
            <p:ph type="dt" sz="half" idx="10"/>
          </p:nvPr>
        </p:nvSpPr>
        <p:spPr/>
        <p:txBody>
          <a:bodyPr/>
          <a:lstStyle>
            <a:lvl1pPr>
              <a:defRPr/>
            </a:lvl1pPr>
          </a:lstStyle>
          <a:p>
            <a:pPr>
              <a:defRPr/>
            </a:pPr>
            <a:fld id="{D7CD44AF-56C7-4942-93B0-25768189D4C9}" type="datetimeFigureOut">
              <a:rPr lang="zh-CN" altLang="en-US"/>
              <a:pPr>
                <a:defRPr/>
              </a:pPr>
              <a:t>2023/10/6</a:t>
            </a:fld>
            <a:endParaRPr lang="zh-CN" altLang="en-US"/>
          </a:p>
        </p:txBody>
      </p:sp>
      <p:sp>
        <p:nvSpPr>
          <p:cNvPr id="5" name="Footer Placeholder 4">
            <a:extLst>
              <a:ext uri="{FF2B5EF4-FFF2-40B4-BE49-F238E27FC236}">
                <a16:creationId xmlns:a16="http://schemas.microsoft.com/office/drawing/2014/main" id="{9BA01CD4-CD87-4C57-A1E4-068729DC926C}"/>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1F2C78DF-86B1-4AF6-9257-C5B4F0C40A99}"/>
              </a:ext>
            </a:extLst>
          </p:cNvPr>
          <p:cNvSpPr>
            <a:spLocks noGrp="1"/>
          </p:cNvSpPr>
          <p:nvPr>
            <p:ph type="sldNum" sz="quarter" idx="12"/>
          </p:nvPr>
        </p:nvSpPr>
        <p:spPr/>
        <p:txBody>
          <a:bodyPr/>
          <a:lstStyle>
            <a:lvl1pPr>
              <a:defRPr/>
            </a:lvl1pPr>
          </a:lstStyle>
          <a:p>
            <a:pPr>
              <a:defRPr/>
            </a:pPr>
            <a:fld id="{D799D67C-E3FD-4AFF-945C-E47E3053A66E}" type="slidenum">
              <a:rPr lang="zh-CN" altLang="en-US"/>
              <a:pPr>
                <a:defRPr/>
              </a:pPr>
              <a:t>‹#›</a:t>
            </a:fld>
            <a:endParaRPr lang="zh-CN" altLang="en-US"/>
          </a:p>
        </p:txBody>
      </p:sp>
    </p:spTree>
    <p:extLst>
      <p:ext uri="{BB962C8B-B14F-4D97-AF65-F5344CB8AC3E}">
        <p14:creationId xmlns:p14="http://schemas.microsoft.com/office/powerpoint/2010/main" val="27263776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AC32715-B0FF-4A90-A3C7-08A9C1635F60}"/>
              </a:ext>
            </a:extLst>
          </p:cNvPr>
          <p:cNvSpPr>
            <a:spLocks noGrp="1"/>
          </p:cNvSpPr>
          <p:nvPr>
            <p:ph type="dt" sz="half" idx="10"/>
          </p:nvPr>
        </p:nvSpPr>
        <p:spPr/>
        <p:txBody>
          <a:bodyPr/>
          <a:lstStyle>
            <a:lvl1pPr>
              <a:defRPr/>
            </a:lvl1pPr>
          </a:lstStyle>
          <a:p>
            <a:pPr>
              <a:defRPr/>
            </a:pPr>
            <a:fld id="{A26B2321-B65B-4739-BB2F-0EDD6FCA1ECD}" type="datetimeFigureOut">
              <a:rPr lang="zh-CN" altLang="en-US"/>
              <a:pPr>
                <a:defRPr/>
              </a:pPr>
              <a:t>2023/10/6</a:t>
            </a:fld>
            <a:endParaRPr lang="zh-CN" altLang="en-US"/>
          </a:p>
        </p:txBody>
      </p:sp>
      <p:sp>
        <p:nvSpPr>
          <p:cNvPr id="3" name="Footer Placeholder 4">
            <a:extLst>
              <a:ext uri="{FF2B5EF4-FFF2-40B4-BE49-F238E27FC236}">
                <a16:creationId xmlns:a16="http://schemas.microsoft.com/office/drawing/2014/main" id="{CE1D2ED7-3488-4DDF-BDCB-B44C2C53DAEB}"/>
              </a:ext>
            </a:extLst>
          </p:cNvPr>
          <p:cNvSpPr>
            <a:spLocks noGrp="1"/>
          </p:cNvSpPr>
          <p:nvPr>
            <p:ph type="ftr" sz="quarter" idx="11"/>
          </p:nvPr>
        </p:nvSpPr>
        <p:spPr/>
        <p:txBody>
          <a:bodyPr/>
          <a:lstStyle>
            <a:lvl1pPr>
              <a:defRPr/>
            </a:lvl1pPr>
          </a:lstStyle>
          <a:p>
            <a:pPr>
              <a:defRPr/>
            </a:pPr>
            <a:endParaRPr lang="zh-CN" altLang="en-US"/>
          </a:p>
        </p:txBody>
      </p:sp>
      <p:sp>
        <p:nvSpPr>
          <p:cNvPr id="4" name="Slide Number Placeholder 5">
            <a:extLst>
              <a:ext uri="{FF2B5EF4-FFF2-40B4-BE49-F238E27FC236}">
                <a16:creationId xmlns:a16="http://schemas.microsoft.com/office/drawing/2014/main" id="{568279CD-81C5-48B0-9C6D-CFFB4ACAEA54}"/>
              </a:ext>
            </a:extLst>
          </p:cNvPr>
          <p:cNvSpPr>
            <a:spLocks noGrp="1"/>
          </p:cNvSpPr>
          <p:nvPr>
            <p:ph type="sldNum" sz="quarter" idx="12"/>
          </p:nvPr>
        </p:nvSpPr>
        <p:spPr/>
        <p:txBody>
          <a:bodyPr/>
          <a:lstStyle>
            <a:lvl1pPr>
              <a:defRPr/>
            </a:lvl1pPr>
          </a:lstStyle>
          <a:p>
            <a:pPr>
              <a:defRPr/>
            </a:pPr>
            <a:fld id="{229D023A-0208-4929-A088-FE339BE99DA5}" type="slidenum">
              <a:rPr lang="zh-CN" altLang="en-US"/>
              <a:pPr>
                <a:defRPr/>
              </a:pPr>
              <a:t>‹#›</a:t>
            </a:fld>
            <a:endParaRPr lang="zh-CN" altLang="en-US"/>
          </a:p>
        </p:txBody>
      </p:sp>
    </p:spTree>
    <p:extLst>
      <p:ext uri="{BB962C8B-B14F-4D97-AF65-F5344CB8AC3E}">
        <p14:creationId xmlns:p14="http://schemas.microsoft.com/office/powerpoint/2010/main" val="571371241"/>
      </p:ext>
    </p:extLst>
  </p:cSld>
  <p:clrMapOvr>
    <a:masterClrMapping/>
  </p:clrMapOvr>
  <p:transition spd="med">
    <p:pull/>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2AF3B1E1-279C-4E5D-BC92-8ABC98A2E9A2}"/>
              </a:ext>
            </a:extLst>
          </p:cNvPr>
          <p:cNvSpPr/>
          <p:nvPr userDrawn="1"/>
        </p:nvSpPr>
        <p:spPr>
          <a:xfrm>
            <a:off x="127000" y="247650"/>
            <a:ext cx="277813" cy="387350"/>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sp>
        <p:nvSpPr>
          <p:cNvPr id="3" name="任意多边形: 形状 2">
            <a:extLst>
              <a:ext uri="{FF2B5EF4-FFF2-40B4-BE49-F238E27FC236}">
                <a16:creationId xmlns:a16="http://schemas.microsoft.com/office/drawing/2014/main" id="{123E3A1F-6B28-4CBC-A939-FDE32B507061}"/>
              </a:ext>
            </a:extLst>
          </p:cNvPr>
          <p:cNvSpPr/>
          <p:nvPr userDrawn="1"/>
        </p:nvSpPr>
        <p:spPr>
          <a:xfrm>
            <a:off x="349250" y="247650"/>
            <a:ext cx="147638" cy="387350"/>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grpSp>
        <p:nvGrpSpPr>
          <p:cNvPr id="4" name="组合 9">
            <a:extLst>
              <a:ext uri="{FF2B5EF4-FFF2-40B4-BE49-F238E27FC236}">
                <a16:creationId xmlns:a16="http://schemas.microsoft.com/office/drawing/2014/main" id="{B146A8DA-A438-4E61-8BB3-39C96D9EE437}"/>
              </a:ext>
            </a:extLst>
          </p:cNvPr>
          <p:cNvGrpSpPr>
            <a:grpSpLocks/>
          </p:cNvGrpSpPr>
          <p:nvPr userDrawn="1"/>
        </p:nvGrpSpPr>
        <p:grpSpPr bwMode="auto">
          <a:xfrm>
            <a:off x="127000" y="712788"/>
            <a:ext cx="1778000" cy="87312"/>
            <a:chOff x="0" y="577018"/>
            <a:chExt cx="5416868" cy="158391"/>
          </a:xfrm>
        </p:grpSpPr>
        <p:sp>
          <p:nvSpPr>
            <p:cNvPr id="5" name="矩形 4">
              <a:extLst>
                <a:ext uri="{FF2B5EF4-FFF2-40B4-BE49-F238E27FC236}">
                  <a16:creationId xmlns:a16="http://schemas.microsoft.com/office/drawing/2014/main" id="{4C7493C7-BE22-421A-8764-0660CE5DE60B}"/>
                </a:ext>
              </a:extLst>
            </p:cNvPr>
            <p:cNvSpPr/>
            <p:nvPr/>
          </p:nvSpPr>
          <p:spPr>
            <a:xfrm>
              <a:off x="0" y="577018"/>
              <a:ext cx="5416868" cy="77755"/>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39816B5F-550D-490E-A36E-CB2E67D9BFAF}"/>
                </a:ext>
              </a:extLst>
            </p:cNvPr>
            <p:cNvSpPr/>
            <p:nvPr/>
          </p:nvSpPr>
          <p:spPr>
            <a:xfrm>
              <a:off x="0" y="657654"/>
              <a:ext cx="5416868" cy="77755"/>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12">
            <a:extLst>
              <a:ext uri="{FF2B5EF4-FFF2-40B4-BE49-F238E27FC236}">
                <a16:creationId xmlns:a16="http://schemas.microsoft.com/office/drawing/2014/main" id="{240FB34E-F15D-4171-AB64-5CAF095F5877}"/>
              </a:ext>
            </a:extLst>
          </p:cNvPr>
          <p:cNvSpPr txBox="1">
            <a:spLocks noChangeArrowheads="1"/>
          </p:cNvSpPr>
          <p:nvPr userDrawn="1"/>
        </p:nvSpPr>
        <p:spPr bwMode="auto">
          <a:xfrm>
            <a:off x="614363" y="215900"/>
            <a:ext cx="1190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00"/>
                </a:solidFill>
              </a:rPr>
              <a:t>学科简介</a:t>
            </a:r>
            <a:endParaRPr lang="en-US" altLang="zh-CN">
              <a:solidFill>
                <a:srgbClr val="000000"/>
              </a:solidFill>
            </a:endParaRPr>
          </a:p>
        </p:txBody>
      </p:sp>
      <p:sp>
        <p:nvSpPr>
          <p:cNvPr id="8" name="日期占位符 2">
            <a:extLst>
              <a:ext uri="{FF2B5EF4-FFF2-40B4-BE49-F238E27FC236}">
                <a16:creationId xmlns:a16="http://schemas.microsoft.com/office/drawing/2014/main" id="{EA8914E4-3DB9-4A4B-A4D3-D3522ECE7047}"/>
              </a:ext>
            </a:extLst>
          </p:cNvPr>
          <p:cNvSpPr>
            <a:spLocks noGrp="1"/>
          </p:cNvSpPr>
          <p:nvPr>
            <p:ph type="dt" sz="half" idx="10"/>
          </p:nvPr>
        </p:nvSpPr>
        <p:spPr/>
        <p:txBody>
          <a:bodyPr/>
          <a:lstStyle>
            <a:lvl1pPr>
              <a:defRPr/>
            </a:lvl1pPr>
          </a:lstStyle>
          <a:p>
            <a:pPr>
              <a:defRPr/>
            </a:pPr>
            <a:fld id="{AEBCA687-B812-4616-A6CC-9FBE58BDAD9D}" type="datetimeFigureOut">
              <a:rPr lang="zh-CN" altLang="en-US"/>
              <a:pPr>
                <a:defRPr/>
              </a:pPr>
              <a:t>2023/10/6</a:t>
            </a:fld>
            <a:endParaRPr lang="zh-CN" altLang="en-US"/>
          </a:p>
        </p:txBody>
      </p:sp>
      <p:sp>
        <p:nvSpPr>
          <p:cNvPr id="9" name="页脚占位符 3">
            <a:extLst>
              <a:ext uri="{FF2B5EF4-FFF2-40B4-BE49-F238E27FC236}">
                <a16:creationId xmlns:a16="http://schemas.microsoft.com/office/drawing/2014/main" id="{C5BF3679-ABE3-47BB-AAB9-9E70AE8B61AF}"/>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599C3CCD-8D39-40E2-BFD4-48148FC788D9}"/>
              </a:ext>
            </a:extLst>
          </p:cNvPr>
          <p:cNvSpPr>
            <a:spLocks noGrp="1"/>
          </p:cNvSpPr>
          <p:nvPr>
            <p:ph type="sldNum" sz="quarter" idx="12"/>
          </p:nvPr>
        </p:nvSpPr>
        <p:spPr/>
        <p:txBody>
          <a:bodyPr/>
          <a:lstStyle>
            <a:lvl1pPr>
              <a:defRPr/>
            </a:lvl1pPr>
          </a:lstStyle>
          <a:p>
            <a:pPr>
              <a:defRPr/>
            </a:pPr>
            <a:fld id="{A69E9035-60FB-4F31-8D66-7FA81FB3ACB0}" type="slidenum">
              <a:rPr lang="zh-CN" altLang="en-US"/>
              <a:pPr>
                <a:defRPr/>
              </a:pPr>
              <a:t>‹#›</a:t>
            </a:fld>
            <a:endParaRPr lang="zh-CN" altLang="en-US"/>
          </a:p>
        </p:txBody>
      </p:sp>
    </p:spTree>
    <p:extLst>
      <p:ext uri="{BB962C8B-B14F-4D97-AF65-F5344CB8AC3E}">
        <p14:creationId xmlns:p14="http://schemas.microsoft.com/office/powerpoint/2010/main" val="838872449"/>
      </p:ext>
    </p:extLst>
  </p:cSld>
  <p:clrMapOvr>
    <a:masterClrMapping/>
  </p:clrMapOvr>
  <p:transition spd="med">
    <p:pull/>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73A2875C-5FE0-4D3D-B429-9320771A5127}"/>
              </a:ext>
            </a:extLst>
          </p:cNvPr>
          <p:cNvSpPr/>
          <p:nvPr userDrawn="1"/>
        </p:nvSpPr>
        <p:spPr>
          <a:xfrm>
            <a:off x="127000" y="160338"/>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sp>
        <p:nvSpPr>
          <p:cNvPr id="3" name="任意多边形: 形状 2">
            <a:extLst>
              <a:ext uri="{FF2B5EF4-FFF2-40B4-BE49-F238E27FC236}">
                <a16:creationId xmlns:a16="http://schemas.microsoft.com/office/drawing/2014/main" id="{60547C1E-BAFE-45AE-9FE0-09496981E01D}"/>
              </a:ext>
            </a:extLst>
          </p:cNvPr>
          <p:cNvSpPr/>
          <p:nvPr userDrawn="1"/>
        </p:nvSpPr>
        <p:spPr>
          <a:xfrm>
            <a:off x="349250" y="160338"/>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grpSp>
        <p:nvGrpSpPr>
          <p:cNvPr id="4" name="组合 9">
            <a:extLst>
              <a:ext uri="{FF2B5EF4-FFF2-40B4-BE49-F238E27FC236}">
                <a16:creationId xmlns:a16="http://schemas.microsoft.com/office/drawing/2014/main" id="{840FBFF0-70CF-4664-A068-4C05F9CC63F6}"/>
              </a:ext>
            </a:extLst>
          </p:cNvPr>
          <p:cNvGrpSpPr>
            <a:grpSpLocks/>
          </p:cNvGrpSpPr>
          <p:nvPr userDrawn="1"/>
        </p:nvGrpSpPr>
        <p:grpSpPr bwMode="auto">
          <a:xfrm>
            <a:off x="127000" y="623888"/>
            <a:ext cx="1778000" cy="88900"/>
            <a:chOff x="0" y="577018"/>
            <a:chExt cx="5416868" cy="158391"/>
          </a:xfrm>
        </p:grpSpPr>
        <p:sp>
          <p:nvSpPr>
            <p:cNvPr id="5" name="矩形 4">
              <a:extLst>
                <a:ext uri="{FF2B5EF4-FFF2-40B4-BE49-F238E27FC236}">
                  <a16:creationId xmlns:a16="http://schemas.microsoft.com/office/drawing/2014/main" id="{8FA8B27B-1C6F-495B-9DFE-C2253B206B63}"/>
                </a:ext>
              </a:extLst>
            </p:cNvPr>
            <p:cNvSpPr/>
            <p:nvPr/>
          </p:nvSpPr>
          <p:spPr>
            <a:xfrm>
              <a:off x="0" y="577018"/>
              <a:ext cx="5416868" cy="7919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B0DF78EC-9193-49F1-8019-853195DF3EF9}"/>
                </a:ext>
              </a:extLst>
            </p:cNvPr>
            <p:cNvSpPr/>
            <p:nvPr/>
          </p:nvSpPr>
          <p:spPr>
            <a:xfrm>
              <a:off x="0" y="656214"/>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12">
            <a:extLst>
              <a:ext uri="{FF2B5EF4-FFF2-40B4-BE49-F238E27FC236}">
                <a16:creationId xmlns:a16="http://schemas.microsoft.com/office/drawing/2014/main" id="{564D1C39-6075-4C41-A176-2EC143D8374A}"/>
              </a:ext>
            </a:extLst>
          </p:cNvPr>
          <p:cNvSpPr txBox="1">
            <a:spLocks noChangeArrowheads="1"/>
          </p:cNvSpPr>
          <p:nvPr userDrawn="1"/>
        </p:nvSpPr>
        <p:spPr bwMode="auto">
          <a:xfrm>
            <a:off x="614363" y="128588"/>
            <a:ext cx="1190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00"/>
                </a:solidFill>
              </a:rPr>
              <a:t>师资队伍</a:t>
            </a:r>
            <a:endParaRPr lang="en-US" altLang="zh-CN">
              <a:solidFill>
                <a:srgbClr val="000000"/>
              </a:solidFill>
            </a:endParaRPr>
          </a:p>
        </p:txBody>
      </p:sp>
      <p:sp>
        <p:nvSpPr>
          <p:cNvPr id="8" name="日期占位符 2">
            <a:extLst>
              <a:ext uri="{FF2B5EF4-FFF2-40B4-BE49-F238E27FC236}">
                <a16:creationId xmlns:a16="http://schemas.microsoft.com/office/drawing/2014/main" id="{063ECFC3-3070-45D4-B971-D23A57DF013F}"/>
              </a:ext>
            </a:extLst>
          </p:cNvPr>
          <p:cNvSpPr>
            <a:spLocks noGrp="1"/>
          </p:cNvSpPr>
          <p:nvPr>
            <p:ph type="dt" sz="half" idx="10"/>
          </p:nvPr>
        </p:nvSpPr>
        <p:spPr/>
        <p:txBody>
          <a:bodyPr/>
          <a:lstStyle>
            <a:lvl1pPr>
              <a:defRPr/>
            </a:lvl1pPr>
          </a:lstStyle>
          <a:p>
            <a:pPr>
              <a:defRPr/>
            </a:pPr>
            <a:fld id="{9B31C4FD-5C42-48D6-A73E-D38693E68EE8}" type="datetimeFigureOut">
              <a:rPr lang="zh-CN" altLang="en-US"/>
              <a:pPr>
                <a:defRPr/>
              </a:pPr>
              <a:t>2023/10/6</a:t>
            </a:fld>
            <a:endParaRPr lang="zh-CN" altLang="en-US"/>
          </a:p>
        </p:txBody>
      </p:sp>
      <p:sp>
        <p:nvSpPr>
          <p:cNvPr id="9" name="页脚占位符 3">
            <a:extLst>
              <a:ext uri="{FF2B5EF4-FFF2-40B4-BE49-F238E27FC236}">
                <a16:creationId xmlns:a16="http://schemas.microsoft.com/office/drawing/2014/main" id="{130B0482-ECE3-4CEF-913A-E8DBD215C15F}"/>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FD03EE05-D989-4450-89AC-AD07DDE53963}"/>
              </a:ext>
            </a:extLst>
          </p:cNvPr>
          <p:cNvSpPr>
            <a:spLocks noGrp="1"/>
          </p:cNvSpPr>
          <p:nvPr>
            <p:ph type="sldNum" sz="quarter" idx="12"/>
          </p:nvPr>
        </p:nvSpPr>
        <p:spPr/>
        <p:txBody>
          <a:bodyPr/>
          <a:lstStyle>
            <a:lvl1pPr>
              <a:defRPr/>
            </a:lvl1pPr>
          </a:lstStyle>
          <a:p>
            <a:pPr>
              <a:defRPr/>
            </a:pPr>
            <a:fld id="{A1E8B087-037E-4BFA-BBAB-DF57D12F73B9}" type="slidenum">
              <a:rPr lang="zh-CN" altLang="en-US"/>
              <a:pPr>
                <a:defRPr/>
              </a:pPr>
              <a:t>‹#›</a:t>
            </a:fld>
            <a:endParaRPr lang="zh-CN" altLang="en-US"/>
          </a:p>
        </p:txBody>
      </p:sp>
    </p:spTree>
    <p:extLst>
      <p:ext uri="{BB962C8B-B14F-4D97-AF65-F5344CB8AC3E}">
        <p14:creationId xmlns:p14="http://schemas.microsoft.com/office/powerpoint/2010/main" val="353384519"/>
      </p:ext>
    </p:extLst>
  </p:cSld>
  <p:clrMapOvr>
    <a:masterClrMapping/>
  </p:clrMapOvr>
  <p:transition spd="med">
    <p:pull/>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014B5674-8DA5-4EBC-94A0-62F6D4A264B3}"/>
              </a:ext>
            </a:extLst>
          </p:cNvPr>
          <p:cNvSpPr/>
          <p:nvPr userDrawn="1"/>
        </p:nvSpPr>
        <p:spPr>
          <a:xfrm>
            <a:off x="127000" y="160338"/>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sp>
        <p:nvSpPr>
          <p:cNvPr id="3" name="任意多边形: 形状 2">
            <a:extLst>
              <a:ext uri="{FF2B5EF4-FFF2-40B4-BE49-F238E27FC236}">
                <a16:creationId xmlns:a16="http://schemas.microsoft.com/office/drawing/2014/main" id="{9E6CB2E4-6DC9-4585-87B5-BB649D19A75C}"/>
              </a:ext>
            </a:extLst>
          </p:cNvPr>
          <p:cNvSpPr/>
          <p:nvPr userDrawn="1"/>
        </p:nvSpPr>
        <p:spPr>
          <a:xfrm>
            <a:off x="349250" y="160338"/>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grpSp>
        <p:nvGrpSpPr>
          <p:cNvPr id="4" name="组合 9">
            <a:extLst>
              <a:ext uri="{FF2B5EF4-FFF2-40B4-BE49-F238E27FC236}">
                <a16:creationId xmlns:a16="http://schemas.microsoft.com/office/drawing/2014/main" id="{6DED0342-C412-451B-87CD-E84581B9864D}"/>
              </a:ext>
            </a:extLst>
          </p:cNvPr>
          <p:cNvGrpSpPr>
            <a:grpSpLocks/>
          </p:cNvGrpSpPr>
          <p:nvPr userDrawn="1"/>
        </p:nvGrpSpPr>
        <p:grpSpPr bwMode="auto">
          <a:xfrm>
            <a:off x="127000" y="623888"/>
            <a:ext cx="1778000" cy="88900"/>
            <a:chOff x="0" y="577018"/>
            <a:chExt cx="5416868" cy="158391"/>
          </a:xfrm>
        </p:grpSpPr>
        <p:sp>
          <p:nvSpPr>
            <p:cNvPr id="5" name="矩形 4">
              <a:extLst>
                <a:ext uri="{FF2B5EF4-FFF2-40B4-BE49-F238E27FC236}">
                  <a16:creationId xmlns:a16="http://schemas.microsoft.com/office/drawing/2014/main" id="{B1E42A89-E249-4264-A0E0-20DF4ECC8D32}"/>
                </a:ext>
              </a:extLst>
            </p:cNvPr>
            <p:cNvSpPr/>
            <p:nvPr/>
          </p:nvSpPr>
          <p:spPr>
            <a:xfrm>
              <a:off x="0" y="577018"/>
              <a:ext cx="5416868" cy="7919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1E81D33B-0339-43E7-BAAB-37EBF13811E0}"/>
                </a:ext>
              </a:extLst>
            </p:cNvPr>
            <p:cNvSpPr/>
            <p:nvPr/>
          </p:nvSpPr>
          <p:spPr>
            <a:xfrm>
              <a:off x="0" y="656214"/>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12">
            <a:extLst>
              <a:ext uri="{FF2B5EF4-FFF2-40B4-BE49-F238E27FC236}">
                <a16:creationId xmlns:a16="http://schemas.microsoft.com/office/drawing/2014/main" id="{9F6DEFBD-8A8E-4D75-A2B7-2B64D9F81663}"/>
              </a:ext>
            </a:extLst>
          </p:cNvPr>
          <p:cNvSpPr txBox="1">
            <a:spLocks noChangeArrowheads="1"/>
          </p:cNvSpPr>
          <p:nvPr userDrawn="1"/>
        </p:nvSpPr>
        <p:spPr bwMode="auto">
          <a:xfrm>
            <a:off x="614363" y="128588"/>
            <a:ext cx="1190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00"/>
                </a:solidFill>
              </a:rPr>
              <a:t>平台建设</a:t>
            </a:r>
            <a:endParaRPr lang="en-US" altLang="zh-CN">
              <a:solidFill>
                <a:srgbClr val="000000"/>
              </a:solidFill>
            </a:endParaRPr>
          </a:p>
        </p:txBody>
      </p:sp>
      <p:sp>
        <p:nvSpPr>
          <p:cNvPr id="8" name="日期占位符 2">
            <a:extLst>
              <a:ext uri="{FF2B5EF4-FFF2-40B4-BE49-F238E27FC236}">
                <a16:creationId xmlns:a16="http://schemas.microsoft.com/office/drawing/2014/main" id="{9B61668D-1818-4682-9987-4FBEBBBB9D9B}"/>
              </a:ext>
            </a:extLst>
          </p:cNvPr>
          <p:cNvSpPr>
            <a:spLocks noGrp="1"/>
          </p:cNvSpPr>
          <p:nvPr>
            <p:ph type="dt" sz="half" idx="10"/>
          </p:nvPr>
        </p:nvSpPr>
        <p:spPr/>
        <p:txBody>
          <a:bodyPr/>
          <a:lstStyle>
            <a:lvl1pPr>
              <a:defRPr/>
            </a:lvl1pPr>
          </a:lstStyle>
          <a:p>
            <a:pPr>
              <a:defRPr/>
            </a:pPr>
            <a:fld id="{4553060D-852B-4EFE-8E72-EA3EBE70CF2D}" type="datetimeFigureOut">
              <a:rPr lang="zh-CN" altLang="en-US"/>
              <a:pPr>
                <a:defRPr/>
              </a:pPr>
              <a:t>2023/10/6</a:t>
            </a:fld>
            <a:endParaRPr lang="zh-CN" altLang="en-US"/>
          </a:p>
        </p:txBody>
      </p:sp>
      <p:sp>
        <p:nvSpPr>
          <p:cNvPr id="9" name="页脚占位符 3">
            <a:extLst>
              <a:ext uri="{FF2B5EF4-FFF2-40B4-BE49-F238E27FC236}">
                <a16:creationId xmlns:a16="http://schemas.microsoft.com/office/drawing/2014/main" id="{B476C317-EB16-47CD-BEA2-DB5D2AD87604}"/>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EF55F7C3-1AA3-4347-B84A-53B9164B2011}"/>
              </a:ext>
            </a:extLst>
          </p:cNvPr>
          <p:cNvSpPr>
            <a:spLocks noGrp="1"/>
          </p:cNvSpPr>
          <p:nvPr>
            <p:ph type="sldNum" sz="quarter" idx="12"/>
          </p:nvPr>
        </p:nvSpPr>
        <p:spPr/>
        <p:txBody>
          <a:bodyPr/>
          <a:lstStyle>
            <a:lvl1pPr>
              <a:defRPr/>
            </a:lvl1pPr>
          </a:lstStyle>
          <a:p>
            <a:pPr>
              <a:defRPr/>
            </a:pPr>
            <a:fld id="{482D1B69-12DE-4BAB-8B8F-2143059B3397}" type="slidenum">
              <a:rPr lang="zh-CN" altLang="en-US"/>
              <a:pPr>
                <a:defRPr/>
              </a:pPr>
              <a:t>‹#›</a:t>
            </a:fld>
            <a:endParaRPr lang="zh-CN" altLang="en-US"/>
          </a:p>
        </p:txBody>
      </p:sp>
    </p:spTree>
    <p:extLst>
      <p:ext uri="{BB962C8B-B14F-4D97-AF65-F5344CB8AC3E}">
        <p14:creationId xmlns:p14="http://schemas.microsoft.com/office/powerpoint/2010/main" val="211881486"/>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ADCF4278-7EA5-46E4-881F-C614B8C5189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5BE13FC-E52F-4DF0-83E0-5EA407795C0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6E14C1B-7A28-408D-9C45-2E8893E24AD2}"/>
              </a:ext>
            </a:extLst>
          </p:cNvPr>
          <p:cNvSpPr>
            <a:spLocks noGrp="1" noChangeArrowheads="1"/>
          </p:cNvSpPr>
          <p:nvPr>
            <p:ph type="sldNum" sz="quarter" idx="12"/>
          </p:nvPr>
        </p:nvSpPr>
        <p:spPr>
          <a:ln/>
        </p:spPr>
        <p:txBody>
          <a:bodyPr/>
          <a:lstStyle>
            <a:lvl1pPr>
              <a:defRPr/>
            </a:lvl1pPr>
          </a:lstStyle>
          <a:p>
            <a:pPr>
              <a:defRPr/>
            </a:pPr>
            <a:fld id="{C468D1E7-A70A-4FEE-90AF-EF40D0F9552B}" type="slidenum">
              <a:rPr lang="en-US" altLang="zh-CN"/>
              <a:pPr>
                <a:defRPr/>
              </a:pPr>
              <a:t>‹#›</a:t>
            </a:fld>
            <a:endParaRPr lang="en-US" altLang="zh-CN"/>
          </a:p>
        </p:txBody>
      </p:sp>
    </p:spTree>
    <p:extLst>
      <p:ext uri="{BB962C8B-B14F-4D97-AF65-F5344CB8AC3E}">
        <p14:creationId xmlns:p14="http://schemas.microsoft.com/office/powerpoint/2010/main" val="2107752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8A91FA0D-7D47-460C-913E-FAC6E75C464D}"/>
              </a:ext>
            </a:extLst>
          </p:cNvPr>
          <p:cNvSpPr/>
          <p:nvPr userDrawn="1"/>
        </p:nvSpPr>
        <p:spPr>
          <a:xfrm>
            <a:off x="120650" y="160338"/>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sp>
        <p:nvSpPr>
          <p:cNvPr id="3" name="任意多边形: 形状 2">
            <a:extLst>
              <a:ext uri="{FF2B5EF4-FFF2-40B4-BE49-F238E27FC236}">
                <a16:creationId xmlns:a16="http://schemas.microsoft.com/office/drawing/2014/main" id="{11E5005B-0668-4A0A-8123-E07B4929C12A}"/>
              </a:ext>
            </a:extLst>
          </p:cNvPr>
          <p:cNvSpPr/>
          <p:nvPr userDrawn="1"/>
        </p:nvSpPr>
        <p:spPr>
          <a:xfrm>
            <a:off x="342900" y="160338"/>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grpSp>
        <p:nvGrpSpPr>
          <p:cNvPr id="4" name="组合 9">
            <a:extLst>
              <a:ext uri="{FF2B5EF4-FFF2-40B4-BE49-F238E27FC236}">
                <a16:creationId xmlns:a16="http://schemas.microsoft.com/office/drawing/2014/main" id="{CFAF41E6-C2B8-4871-B468-D0CAF2CF1973}"/>
              </a:ext>
            </a:extLst>
          </p:cNvPr>
          <p:cNvGrpSpPr>
            <a:grpSpLocks/>
          </p:cNvGrpSpPr>
          <p:nvPr userDrawn="1"/>
        </p:nvGrpSpPr>
        <p:grpSpPr bwMode="auto">
          <a:xfrm>
            <a:off x="120650" y="623888"/>
            <a:ext cx="1778000" cy="88900"/>
            <a:chOff x="0" y="577018"/>
            <a:chExt cx="5416868" cy="158391"/>
          </a:xfrm>
        </p:grpSpPr>
        <p:sp>
          <p:nvSpPr>
            <p:cNvPr id="5" name="矩形 4">
              <a:extLst>
                <a:ext uri="{FF2B5EF4-FFF2-40B4-BE49-F238E27FC236}">
                  <a16:creationId xmlns:a16="http://schemas.microsoft.com/office/drawing/2014/main" id="{8B81ABD8-71B9-496B-97B3-16B2FAA4FD41}"/>
                </a:ext>
              </a:extLst>
            </p:cNvPr>
            <p:cNvSpPr/>
            <p:nvPr/>
          </p:nvSpPr>
          <p:spPr>
            <a:xfrm>
              <a:off x="0" y="577018"/>
              <a:ext cx="5416868" cy="7919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969CF2F2-3C50-4745-80ED-4868B156926C}"/>
                </a:ext>
              </a:extLst>
            </p:cNvPr>
            <p:cNvSpPr/>
            <p:nvPr/>
          </p:nvSpPr>
          <p:spPr>
            <a:xfrm>
              <a:off x="0" y="656214"/>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12">
            <a:extLst>
              <a:ext uri="{FF2B5EF4-FFF2-40B4-BE49-F238E27FC236}">
                <a16:creationId xmlns:a16="http://schemas.microsoft.com/office/drawing/2014/main" id="{1E21B3C9-6B6F-41E1-8CFA-95FB3C7F54BD}"/>
              </a:ext>
            </a:extLst>
          </p:cNvPr>
          <p:cNvSpPr txBox="1">
            <a:spLocks noChangeArrowheads="1"/>
          </p:cNvSpPr>
          <p:nvPr userDrawn="1"/>
        </p:nvSpPr>
        <p:spPr bwMode="auto">
          <a:xfrm>
            <a:off x="622300" y="150813"/>
            <a:ext cx="1223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00"/>
                </a:solidFill>
              </a:rPr>
              <a:t>人才培养</a:t>
            </a:r>
            <a:endParaRPr lang="en-US" altLang="zh-CN">
              <a:solidFill>
                <a:srgbClr val="000000"/>
              </a:solidFill>
            </a:endParaRPr>
          </a:p>
        </p:txBody>
      </p:sp>
      <p:sp>
        <p:nvSpPr>
          <p:cNvPr id="8" name="日期占位符 2">
            <a:extLst>
              <a:ext uri="{FF2B5EF4-FFF2-40B4-BE49-F238E27FC236}">
                <a16:creationId xmlns:a16="http://schemas.microsoft.com/office/drawing/2014/main" id="{03190838-4B29-4A41-8CB4-DB6DA70A9BFD}"/>
              </a:ext>
            </a:extLst>
          </p:cNvPr>
          <p:cNvSpPr>
            <a:spLocks noGrp="1"/>
          </p:cNvSpPr>
          <p:nvPr>
            <p:ph type="dt" sz="half" idx="10"/>
          </p:nvPr>
        </p:nvSpPr>
        <p:spPr/>
        <p:txBody>
          <a:bodyPr/>
          <a:lstStyle>
            <a:lvl1pPr>
              <a:defRPr/>
            </a:lvl1pPr>
          </a:lstStyle>
          <a:p>
            <a:pPr>
              <a:defRPr/>
            </a:pPr>
            <a:fld id="{1ED96945-FD4E-4C3C-BC7A-161C593046D6}" type="datetimeFigureOut">
              <a:rPr lang="zh-CN" altLang="en-US"/>
              <a:pPr>
                <a:defRPr/>
              </a:pPr>
              <a:t>2023/10/6</a:t>
            </a:fld>
            <a:endParaRPr lang="zh-CN" altLang="en-US"/>
          </a:p>
        </p:txBody>
      </p:sp>
      <p:sp>
        <p:nvSpPr>
          <p:cNvPr id="9" name="页脚占位符 3">
            <a:extLst>
              <a:ext uri="{FF2B5EF4-FFF2-40B4-BE49-F238E27FC236}">
                <a16:creationId xmlns:a16="http://schemas.microsoft.com/office/drawing/2014/main" id="{5B12716D-2505-4354-8339-2F5C5DA893C5}"/>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76A6622C-3414-4EF2-9968-34171EC84F60}"/>
              </a:ext>
            </a:extLst>
          </p:cNvPr>
          <p:cNvSpPr>
            <a:spLocks noGrp="1"/>
          </p:cNvSpPr>
          <p:nvPr>
            <p:ph type="sldNum" sz="quarter" idx="12"/>
          </p:nvPr>
        </p:nvSpPr>
        <p:spPr/>
        <p:txBody>
          <a:bodyPr/>
          <a:lstStyle>
            <a:lvl1pPr>
              <a:defRPr/>
            </a:lvl1pPr>
          </a:lstStyle>
          <a:p>
            <a:pPr>
              <a:defRPr/>
            </a:pPr>
            <a:fld id="{6B444E08-6851-4B5B-A217-7146FC96B06C}" type="slidenum">
              <a:rPr lang="zh-CN" altLang="en-US"/>
              <a:pPr>
                <a:defRPr/>
              </a:pPr>
              <a:t>‹#›</a:t>
            </a:fld>
            <a:endParaRPr lang="zh-CN" altLang="en-US"/>
          </a:p>
        </p:txBody>
      </p:sp>
    </p:spTree>
    <p:extLst>
      <p:ext uri="{BB962C8B-B14F-4D97-AF65-F5344CB8AC3E}">
        <p14:creationId xmlns:p14="http://schemas.microsoft.com/office/powerpoint/2010/main" val="812568289"/>
      </p:ext>
    </p:extLst>
  </p:cSld>
  <p:clrMapOvr>
    <a:masterClrMapping/>
  </p:clrMapOvr>
  <p:transition spd="med">
    <p:pull/>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F7889579-126A-4D1B-A1B4-963FB2768B45}"/>
              </a:ext>
            </a:extLst>
          </p:cNvPr>
          <p:cNvSpPr/>
          <p:nvPr userDrawn="1"/>
        </p:nvSpPr>
        <p:spPr>
          <a:xfrm>
            <a:off x="106363" y="174625"/>
            <a:ext cx="279400" cy="385763"/>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sp>
        <p:nvSpPr>
          <p:cNvPr id="3" name="任意多边形: 形状 2">
            <a:extLst>
              <a:ext uri="{FF2B5EF4-FFF2-40B4-BE49-F238E27FC236}">
                <a16:creationId xmlns:a16="http://schemas.microsoft.com/office/drawing/2014/main" id="{67A9A5BF-B7B2-4E7D-9398-6C95391F6D41}"/>
              </a:ext>
            </a:extLst>
          </p:cNvPr>
          <p:cNvSpPr/>
          <p:nvPr userDrawn="1"/>
        </p:nvSpPr>
        <p:spPr>
          <a:xfrm>
            <a:off x="330200" y="174625"/>
            <a:ext cx="147638" cy="385763"/>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grpSp>
        <p:nvGrpSpPr>
          <p:cNvPr id="4" name="组合 9">
            <a:extLst>
              <a:ext uri="{FF2B5EF4-FFF2-40B4-BE49-F238E27FC236}">
                <a16:creationId xmlns:a16="http://schemas.microsoft.com/office/drawing/2014/main" id="{7B59F215-4929-4678-8338-3C22B95012A3}"/>
              </a:ext>
            </a:extLst>
          </p:cNvPr>
          <p:cNvGrpSpPr>
            <a:grpSpLocks/>
          </p:cNvGrpSpPr>
          <p:nvPr userDrawn="1"/>
        </p:nvGrpSpPr>
        <p:grpSpPr bwMode="auto">
          <a:xfrm>
            <a:off x="106363" y="638175"/>
            <a:ext cx="1779587" cy="87313"/>
            <a:chOff x="0" y="577018"/>
            <a:chExt cx="5416868" cy="158391"/>
          </a:xfrm>
        </p:grpSpPr>
        <p:sp>
          <p:nvSpPr>
            <p:cNvPr id="5" name="矩形 4">
              <a:extLst>
                <a:ext uri="{FF2B5EF4-FFF2-40B4-BE49-F238E27FC236}">
                  <a16:creationId xmlns:a16="http://schemas.microsoft.com/office/drawing/2014/main" id="{59958857-33FB-402D-AD2E-E0953A2AA2B4}"/>
                </a:ext>
              </a:extLst>
            </p:cNvPr>
            <p:cNvSpPr/>
            <p:nvPr/>
          </p:nvSpPr>
          <p:spPr>
            <a:xfrm>
              <a:off x="0" y="577018"/>
              <a:ext cx="5416868" cy="7775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EAD2DA9A-DF59-4EBC-9C5D-2CE08E1EBE92}"/>
                </a:ext>
              </a:extLst>
            </p:cNvPr>
            <p:cNvSpPr/>
            <p:nvPr/>
          </p:nvSpPr>
          <p:spPr>
            <a:xfrm>
              <a:off x="0" y="657653"/>
              <a:ext cx="5416868" cy="7775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12">
            <a:extLst>
              <a:ext uri="{FF2B5EF4-FFF2-40B4-BE49-F238E27FC236}">
                <a16:creationId xmlns:a16="http://schemas.microsoft.com/office/drawing/2014/main" id="{96616DC4-AE44-4EB7-A793-500E716A9449}"/>
              </a:ext>
            </a:extLst>
          </p:cNvPr>
          <p:cNvSpPr txBox="1">
            <a:spLocks noChangeArrowheads="1"/>
          </p:cNvSpPr>
          <p:nvPr userDrawn="1"/>
        </p:nvSpPr>
        <p:spPr bwMode="auto">
          <a:xfrm>
            <a:off x="609600" y="136525"/>
            <a:ext cx="1177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00"/>
                </a:solidFill>
              </a:rPr>
              <a:t>科研情况</a:t>
            </a:r>
          </a:p>
        </p:txBody>
      </p:sp>
      <p:sp>
        <p:nvSpPr>
          <p:cNvPr id="8" name="日期占位符 2">
            <a:extLst>
              <a:ext uri="{FF2B5EF4-FFF2-40B4-BE49-F238E27FC236}">
                <a16:creationId xmlns:a16="http://schemas.microsoft.com/office/drawing/2014/main" id="{27850043-4897-4E40-9AFB-20394AD6730C}"/>
              </a:ext>
            </a:extLst>
          </p:cNvPr>
          <p:cNvSpPr>
            <a:spLocks noGrp="1"/>
          </p:cNvSpPr>
          <p:nvPr>
            <p:ph type="dt" sz="half" idx="10"/>
          </p:nvPr>
        </p:nvSpPr>
        <p:spPr/>
        <p:txBody>
          <a:bodyPr/>
          <a:lstStyle>
            <a:lvl1pPr>
              <a:defRPr/>
            </a:lvl1pPr>
          </a:lstStyle>
          <a:p>
            <a:pPr>
              <a:defRPr/>
            </a:pPr>
            <a:fld id="{4A502072-59DB-4D28-A4F5-B91B9CC62B40}" type="datetimeFigureOut">
              <a:rPr lang="zh-CN" altLang="en-US"/>
              <a:pPr>
                <a:defRPr/>
              </a:pPr>
              <a:t>2023/10/6</a:t>
            </a:fld>
            <a:endParaRPr lang="zh-CN" altLang="en-US"/>
          </a:p>
        </p:txBody>
      </p:sp>
      <p:sp>
        <p:nvSpPr>
          <p:cNvPr id="9" name="页脚占位符 3">
            <a:extLst>
              <a:ext uri="{FF2B5EF4-FFF2-40B4-BE49-F238E27FC236}">
                <a16:creationId xmlns:a16="http://schemas.microsoft.com/office/drawing/2014/main" id="{4965BA84-5846-4E07-A243-A2EF07714D96}"/>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973FCB1B-E936-4BFA-9EB4-92FF68BC8108}"/>
              </a:ext>
            </a:extLst>
          </p:cNvPr>
          <p:cNvSpPr>
            <a:spLocks noGrp="1"/>
          </p:cNvSpPr>
          <p:nvPr>
            <p:ph type="sldNum" sz="quarter" idx="12"/>
          </p:nvPr>
        </p:nvSpPr>
        <p:spPr/>
        <p:txBody>
          <a:bodyPr/>
          <a:lstStyle>
            <a:lvl1pPr>
              <a:defRPr/>
            </a:lvl1pPr>
          </a:lstStyle>
          <a:p>
            <a:pPr>
              <a:defRPr/>
            </a:pPr>
            <a:fld id="{9C7D0E30-3017-4996-A339-F2C10352877A}" type="slidenum">
              <a:rPr lang="zh-CN" altLang="en-US"/>
              <a:pPr>
                <a:defRPr/>
              </a:pPr>
              <a:t>‹#›</a:t>
            </a:fld>
            <a:endParaRPr lang="zh-CN" altLang="en-US"/>
          </a:p>
        </p:txBody>
      </p:sp>
    </p:spTree>
    <p:extLst>
      <p:ext uri="{BB962C8B-B14F-4D97-AF65-F5344CB8AC3E}">
        <p14:creationId xmlns:p14="http://schemas.microsoft.com/office/powerpoint/2010/main" val="135711242"/>
      </p:ext>
    </p:extLst>
  </p:cSld>
  <p:clrMapOvr>
    <a:masterClrMapping/>
  </p:clrMapOvr>
  <p:transition spd="med">
    <p:pull/>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B2AF6787-699A-44AC-B6CC-16568A7EE4C6}"/>
              </a:ext>
            </a:extLst>
          </p:cNvPr>
          <p:cNvSpPr/>
          <p:nvPr userDrawn="1"/>
        </p:nvSpPr>
        <p:spPr>
          <a:xfrm>
            <a:off x="127000" y="169863"/>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sp>
        <p:nvSpPr>
          <p:cNvPr id="3" name="任意多边形: 形状 2">
            <a:extLst>
              <a:ext uri="{FF2B5EF4-FFF2-40B4-BE49-F238E27FC236}">
                <a16:creationId xmlns:a16="http://schemas.microsoft.com/office/drawing/2014/main" id="{CD2B127F-EF59-4975-B64C-09A73E850EBC}"/>
              </a:ext>
            </a:extLst>
          </p:cNvPr>
          <p:cNvSpPr/>
          <p:nvPr userDrawn="1"/>
        </p:nvSpPr>
        <p:spPr>
          <a:xfrm>
            <a:off x="349250" y="169863"/>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grpSp>
        <p:nvGrpSpPr>
          <p:cNvPr id="4" name="组合 9">
            <a:extLst>
              <a:ext uri="{FF2B5EF4-FFF2-40B4-BE49-F238E27FC236}">
                <a16:creationId xmlns:a16="http://schemas.microsoft.com/office/drawing/2014/main" id="{198E0708-67E9-4F35-BB49-6C66834836C6}"/>
              </a:ext>
            </a:extLst>
          </p:cNvPr>
          <p:cNvGrpSpPr>
            <a:grpSpLocks/>
          </p:cNvGrpSpPr>
          <p:nvPr userDrawn="1"/>
        </p:nvGrpSpPr>
        <p:grpSpPr bwMode="auto">
          <a:xfrm>
            <a:off x="127000" y="633413"/>
            <a:ext cx="1778000" cy="87312"/>
            <a:chOff x="0" y="577018"/>
            <a:chExt cx="5416868" cy="158391"/>
          </a:xfrm>
        </p:grpSpPr>
        <p:sp>
          <p:nvSpPr>
            <p:cNvPr id="5" name="矩形 4">
              <a:extLst>
                <a:ext uri="{FF2B5EF4-FFF2-40B4-BE49-F238E27FC236}">
                  <a16:creationId xmlns:a16="http://schemas.microsoft.com/office/drawing/2014/main" id="{E5399716-7886-415E-9E5A-2AECA2B7E580}"/>
                </a:ext>
              </a:extLst>
            </p:cNvPr>
            <p:cNvSpPr/>
            <p:nvPr/>
          </p:nvSpPr>
          <p:spPr>
            <a:xfrm>
              <a:off x="0" y="577018"/>
              <a:ext cx="5416868" cy="77755"/>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2CB7C2C1-277B-4A64-876D-FA66C0E157BF}"/>
                </a:ext>
              </a:extLst>
            </p:cNvPr>
            <p:cNvSpPr/>
            <p:nvPr/>
          </p:nvSpPr>
          <p:spPr>
            <a:xfrm>
              <a:off x="0" y="657654"/>
              <a:ext cx="5416868" cy="77755"/>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12">
            <a:extLst>
              <a:ext uri="{FF2B5EF4-FFF2-40B4-BE49-F238E27FC236}">
                <a16:creationId xmlns:a16="http://schemas.microsoft.com/office/drawing/2014/main" id="{F79DC8B5-81F9-4AD1-AA8E-F6C6DA23AA62}"/>
              </a:ext>
            </a:extLst>
          </p:cNvPr>
          <p:cNvSpPr txBox="1">
            <a:spLocks noChangeArrowheads="1"/>
          </p:cNvSpPr>
          <p:nvPr userDrawn="1"/>
        </p:nvSpPr>
        <p:spPr bwMode="auto">
          <a:xfrm>
            <a:off x="628650" y="131763"/>
            <a:ext cx="1211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00"/>
                </a:solidFill>
              </a:rPr>
              <a:t>社会服务</a:t>
            </a:r>
          </a:p>
        </p:txBody>
      </p:sp>
      <p:sp>
        <p:nvSpPr>
          <p:cNvPr id="8" name="日期占位符 2">
            <a:extLst>
              <a:ext uri="{FF2B5EF4-FFF2-40B4-BE49-F238E27FC236}">
                <a16:creationId xmlns:a16="http://schemas.microsoft.com/office/drawing/2014/main" id="{FC24C849-BB3C-4C0F-AC0C-D7C0FE0829A9}"/>
              </a:ext>
            </a:extLst>
          </p:cNvPr>
          <p:cNvSpPr>
            <a:spLocks noGrp="1"/>
          </p:cNvSpPr>
          <p:nvPr>
            <p:ph type="dt" sz="half" idx="10"/>
          </p:nvPr>
        </p:nvSpPr>
        <p:spPr/>
        <p:txBody>
          <a:bodyPr/>
          <a:lstStyle>
            <a:lvl1pPr>
              <a:defRPr/>
            </a:lvl1pPr>
          </a:lstStyle>
          <a:p>
            <a:pPr>
              <a:defRPr/>
            </a:pPr>
            <a:fld id="{D26C87FF-E52B-4EFE-AAC3-88F3C823946D}" type="datetimeFigureOut">
              <a:rPr lang="zh-CN" altLang="en-US"/>
              <a:pPr>
                <a:defRPr/>
              </a:pPr>
              <a:t>2023/10/6</a:t>
            </a:fld>
            <a:endParaRPr lang="zh-CN" altLang="en-US"/>
          </a:p>
        </p:txBody>
      </p:sp>
      <p:sp>
        <p:nvSpPr>
          <p:cNvPr id="9" name="页脚占位符 3">
            <a:extLst>
              <a:ext uri="{FF2B5EF4-FFF2-40B4-BE49-F238E27FC236}">
                <a16:creationId xmlns:a16="http://schemas.microsoft.com/office/drawing/2014/main" id="{88420CDE-CAF4-46B4-9CC0-2A724B24BB14}"/>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E0CA21E4-1955-4511-A764-6B37FB7D8EF8}"/>
              </a:ext>
            </a:extLst>
          </p:cNvPr>
          <p:cNvSpPr>
            <a:spLocks noGrp="1"/>
          </p:cNvSpPr>
          <p:nvPr>
            <p:ph type="sldNum" sz="quarter" idx="12"/>
          </p:nvPr>
        </p:nvSpPr>
        <p:spPr/>
        <p:txBody>
          <a:bodyPr/>
          <a:lstStyle>
            <a:lvl1pPr>
              <a:defRPr/>
            </a:lvl1pPr>
          </a:lstStyle>
          <a:p>
            <a:pPr>
              <a:defRPr/>
            </a:pPr>
            <a:fld id="{B729D2BE-C7C8-4577-A451-7BCE7AEE1768}" type="slidenum">
              <a:rPr lang="zh-CN" altLang="en-US"/>
              <a:pPr>
                <a:defRPr/>
              </a:pPr>
              <a:t>‹#›</a:t>
            </a:fld>
            <a:endParaRPr lang="zh-CN" altLang="en-US"/>
          </a:p>
        </p:txBody>
      </p:sp>
    </p:spTree>
    <p:extLst>
      <p:ext uri="{BB962C8B-B14F-4D97-AF65-F5344CB8AC3E}">
        <p14:creationId xmlns:p14="http://schemas.microsoft.com/office/powerpoint/2010/main" val="3716757800"/>
      </p:ext>
    </p:extLst>
  </p:cSld>
  <p:clrMapOvr>
    <a:masterClrMapping/>
  </p:clrMapOvr>
  <p:transition spd="med">
    <p:pull/>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DD8ED259-613B-499E-8641-E201BBA43C5E}"/>
              </a:ext>
            </a:extLst>
          </p:cNvPr>
          <p:cNvSpPr/>
          <p:nvPr userDrawn="1"/>
        </p:nvSpPr>
        <p:spPr>
          <a:xfrm>
            <a:off x="127000" y="169863"/>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sp>
        <p:nvSpPr>
          <p:cNvPr id="3" name="任意多边形: 形状 2">
            <a:extLst>
              <a:ext uri="{FF2B5EF4-FFF2-40B4-BE49-F238E27FC236}">
                <a16:creationId xmlns:a16="http://schemas.microsoft.com/office/drawing/2014/main" id="{918D9F40-8A68-434C-B3BC-7993CBDB7EC5}"/>
              </a:ext>
            </a:extLst>
          </p:cNvPr>
          <p:cNvSpPr/>
          <p:nvPr userDrawn="1"/>
        </p:nvSpPr>
        <p:spPr>
          <a:xfrm>
            <a:off x="349250" y="169863"/>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grpSp>
        <p:nvGrpSpPr>
          <p:cNvPr id="4" name="组合 9">
            <a:extLst>
              <a:ext uri="{FF2B5EF4-FFF2-40B4-BE49-F238E27FC236}">
                <a16:creationId xmlns:a16="http://schemas.microsoft.com/office/drawing/2014/main" id="{C74BB811-A49C-40E5-92C0-D707784235F0}"/>
              </a:ext>
            </a:extLst>
          </p:cNvPr>
          <p:cNvGrpSpPr>
            <a:grpSpLocks/>
          </p:cNvGrpSpPr>
          <p:nvPr userDrawn="1"/>
        </p:nvGrpSpPr>
        <p:grpSpPr bwMode="auto">
          <a:xfrm>
            <a:off x="127000" y="633413"/>
            <a:ext cx="2108200" cy="79375"/>
            <a:chOff x="0" y="577018"/>
            <a:chExt cx="5416868" cy="158391"/>
          </a:xfrm>
        </p:grpSpPr>
        <p:sp>
          <p:nvSpPr>
            <p:cNvPr id="5" name="矩形 4">
              <a:extLst>
                <a:ext uri="{FF2B5EF4-FFF2-40B4-BE49-F238E27FC236}">
                  <a16:creationId xmlns:a16="http://schemas.microsoft.com/office/drawing/2014/main" id="{6B44716F-3A1C-4630-91CA-D235EBDB3D37}"/>
                </a:ext>
              </a:extLst>
            </p:cNvPr>
            <p:cNvSpPr/>
            <p:nvPr/>
          </p:nvSpPr>
          <p:spPr>
            <a:xfrm>
              <a:off x="0" y="577018"/>
              <a:ext cx="5416868" cy="79195"/>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90AA0B85-E92B-421D-AC76-490BA6775CE8}"/>
                </a:ext>
              </a:extLst>
            </p:cNvPr>
            <p:cNvSpPr/>
            <p:nvPr/>
          </p:nvSpPr>
          <p:spPr>
            <a:xfrm>
              <a:off x="0" y="656213"/>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12">
            <a:extLst>
              <a:ext uri="{FF2B5EF4-FFF2-40B4-BE49-F238E27FC236}">
                <a16:creationId xmlns:a16="http://schemas.microsoft.com/office/drawing/2014/main" id="{6C496BD7-EB94-466B-B5E2-14810BC53A5C}"/>
              </a:ext>
            </a:extLst>
          </p:cNvPr>
          <p:cNvSpPr txBox="1">
            <a:spLocks noChangeArrowheads="1"/>
          </p:cNvSpPr>
          <p:nvPr userDrawn="1"/>
        </p:nvSpPr>
        <p:spPr bwMode="auto">
          <a:xfrm>
            <a:off x="628650" y="131763"/>
            <a:ext cx="1606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00"/>
                </a:solidFill>
              </a:rPr>
              <a:t>未来工作方向</a:t>
            </a:r>
          </a:p>
        </p:txBody>
      </p:sp>
      <p:sp>
        <p:nvSpPr>
          <p:cNvPr id="8" name="日期占位符 2">
            <a:extLst>
              <a:ext uri="{FF2B5EF4-FFF2-40B4-BE49-F238E27FC236}">
                <a16:creationId xmlns:a16="http://schemas.microsoft.com/office/drawing/2014/main" id="{E245FE4E-DEC1-4767-B842-32D4EDF7566F}"/>
              </a:ext>
            </a:extLst>
          </p:cNvPr>
          <p:cNvSpPr>
            <a:spLocks noGrp="1"/>
          </p:cNvSpPr>
          <p:nvPr>
            <p:ph type="dt" sz="half" idx="10"/>
          </p:nvPr>
        </p:nvSpPr>
        <p:spPr/>
        <p:txBody>
          <a:bodyPr/>
          <a:lstStyle>
            <a:lvl1pPr>
              <a:defRPr/>
            </a:lvl1pPr>
          </a:lstStyle>
          <a:p>
            <a:pPr>
              <a:defRPr/>
            </a:pPr>
            <a:fld id="{27F44520-6F5E-445C-9062-1F3C21B9DDE2}" type="datetimeFigureOut">
              <a:rPr lang="zh-CN" altLang="en-US"/>
              <a:pPr>
                <a:defRPr/>
              </a:pPr>
              <a:t>2023/10/6</a:t>
            </a:fld>
            <a:endParaRPr lang="zh-CN" altLang="en-US"/>
          </a:p>
        </p:txBody>
      </p:sp>
      <p:sp>
        <p:nvSpPr>
          <p:cNvPr id="9" name="页脚占位符 3">
            <a:extLst>
              <a:ext uri="{FF2B5EF4-FFF2-40B4-BE49-F238E27FC236}">
                <a16:creationId xmlns:a16="http://schemas.microsoft.com/office/drawing/2014/main" id="{6F4BD818-BB8D-48DC-B9B3-0B7958ACA5EE}"/>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C1C6EAE2-7F87-4895-88F0-A3B4DCF0F6C7}"/>
              </a:ext>
            </a:extLst>
          </p:cNvPr>
          <p:cNvSpPr>
            <a:spLocks noGrp="1"/>
          </p:cNvSpPr>
          <p:nvPr>
            <p:ph type="sldNum" sz="quarter" idx="12"/>
          </p:nvPr>
        </p:nvSpPr>
        <p:spPr/>
        <p:txBody>
          <a:bodyPr/>
          <a:lstStyle>
            <a:lvl1pPr>
              <a:defRPr/>
            </a:lvl1pPr>
          </a:lstStyle>
          <a:p>
            <a:pPr>
              <a:defRPr/>
            </a:pPr>
            <a:fld id="{BCD71193-5384-40E0-A0B7-6F0F44A30B95}" type="slidenum">
              <a:rPr lang="zh-CN" altLang="en-US"/>
              <a:pPr>
                <a:defRPr/>
              </a:pPr>
              <a:t>‹#›</a:t>
            </a:fld>
            <a:endParaRPr lang="zh-CN" altLang="en-US"/>
          </a:p>
        </p:txBody>
      </p:sp>
    </p:spTree>
    <p:extLst>
      <p:ext uri="{BB962C8B-B14F-4D97-AF65-F5344CB8AC3E}">
        <p14:creationId xmlns:p14="http://schemas.microsoft.com/office/powerpoint/2010/main" val="598366783"/>
      </p:ext>
    </p:extLst>
  </p:cSld>
  <p:clrMapOvr>
    <a:masterClrMapping/>
  </p:clrMapOvr>
  <p:transition spd="med">
    <p:pull/>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DAE65973-073C-4867-BCF8-13A52CF84074}"/>
              </a:ext>
            </a:extLst>
          </p:cNvPr>
          <p:cNvSpPr/>
          <p:nvPr userDrawn="1"/>
        </p:nvSpPr>
        <p:spPr>
          <a:xfrm>
            <a:off x="127000" y="169863"/>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sp>
        <p:nvSpPr>
          <p:cNvPr id="3" name="任意多边形: 形状 2">
            <a:extLst>
              <a:ext uri="{FF2B5EF4-FFF2-40B4-BE49-F238E27FC236}">
                <a16:creationId xmlns:a16="http://schemas.microsoft.com/office/drawing/2014/main" id="{1E8F3D6F-E85A-49CD-943D-D6EAEF294A42}"/>
              </a:ext>
            </a:extLst>
          </p:cNvPr>
          <p:cNvSpPr/>
          <p:nvPr userDrawn="1"/>
        </p:nvSpPr>
        <p:spPr>
          <a:xfrm>
            <a:off x="349250" y="169863"/>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grpSp>
        <p:nvGrpSpPr>
          <p:cNvPr id="4" name="组合 9">
            <a:extLst>
              <a:ext uri="{FF2B5EF4-FFF2-40B4-BE49-F238E27FC236}">
                <a16:creationId xmlns:a16="http://schemas.microsoft.com/office/drawing/2014/main" id="{FD4C3503-464C-4E69-BEAE-506B1DBA8875}"/>
              </a:ext>
            </a:extLst>
          </p:cNvPr>
          <p:cNvGrpSpPr>
            <a:grpSpLocks/>
          </p:cNvGrpSpPr>
          <p:nvPr userDrawn="1"/>
        </p:nvGrpSpPr>
        <p:grpSpPr bwMode="auto">
          <a:xfrm>
            <a:off x="127000" y="633413"/>
            <a:ext cx="3335338" cy="88900"/>
            <a:chOff x="0" y="577018"/>
            <a:chExt cx="5416868" cy="158391"/>
          </a:xfrm>
        </p:grpSpPr>
        <p:sp>
          <p:nvSpPr>
            <p:cNvPr id="5" name="矩形 4">
              <a:extLst>
                <a:ext uri="{FF2B5EF4-FFF2-40B4-BE49-F238E27FC236}">
                  <a16:creationId xmlns:a16="http://schemas.microsoft.com/office/drawing/2014/main" id="{3EE5D410-A59F-40CA-8F10-747378B0DEF2}"/>
                </a:ext>
              </a:extLst>
            </p:cNvPr>
            <p:cNvSpPr/>
            <p:nvPr/>
          </p:nvSpPr>
          <p:spPr>
            <a:xfrm>
              <a:off x="0" y="577018"/>
              <a:ext cx="5416868" cy="7919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7693F9B6-D2EB-4074-9190-F51E68111375}"/>
                </a:ext>
              </a:extLst>
            </p:cNvPr>
            <p:cNvSpPr/>
            <p:nvPr/>
          </p:nvSpPr>
          <p:spPr>
            <a:xfrm>
              <a:off x="0" y="656214"/>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12">
            <a:extLst>
              <a:ext uri="{FF2B5EF4-FFF2-40B4-BE49-F238E27FC236}">
                <a16:creationId xmlns:a16="http://schemas.microsoft.com/office/drawing/2014/main" id="{C16E7E08-7186-4D2B-9D9D-7C8C05AA4696}"/>
              </a:ext>
            </a:extLst>
          </p:cNvPr>
          <p:cNvSpPr txBox="1">
            <a:spLocks noChangeArrowheads="1"/>
          </p:cNvSpPr>
          <p:nvPr userDrawn="1"/>
        </p:nvSpPr>
        <p:spPr bwMode="auto">
          <a:xfrm>
            <a:off x="628650" y="131763"/>
            <a:ext cx="2976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00"/>
                </a:solidFill>
              </a:rPr>
              <a:t>需要学校整合支持的资源</a:t>
            </a:r>
          </a:p>
        </p:txBody>
      </p:sp>
      <p:sp>
        <p:nvSpPr>
          <p:cNvPr id="8" name="日期占位符 2">
            <a:extLst>
              <a:ext uri="{FF2B5EF4-FFF2-40B4-BE49-F238E27FC236}">
                <a16:creationId xmlns:a16="http://schemas.microsoft.com/office/drawing/2014/main" id="{E945A284-B912-44D9-BE8E-E2B8F606E96D}"/>
              </a:ext>
            </a:extLst>
          </p:cNvPr>
          <p:cNvSpPr>
            <a:spLocks noGrp="1"/>
          </p:cNvSpPr>
          <p:nvPr>
            <p:ph type="dt" sz="half" idx="10"/>
          </p:nvPr>
        </p:nvSpPr>
        <p:spPr/>
        <p:txBody>
          <a:bodyPr/>
          <a:lstStyle>
            <a:lvl1pPr>
              <a:defRPr/>
            </a:lvl1pPr>
          </a:lstStyle>
          <a:p>
            <a:pPr>
              <a:defRPr/>
            </a:pPr>
            <a:fld id="{1C7C57FA-55DA-49AF-AA60-48C67AA6A1D7}" type="datetimeFigureOut">
              <a:rPr lang="zh-CN" altLang="en-US"/>
              <a:pPr>
                <a:defRPr/>
              </a:pPr>
              <a:t>2023/10/6</a:t>
            </a:fld>
            <a:endParaRPr lang="zh-CN" altLang="en-US"/>
          </a:p>
        </p:txBody>
      </p:sp>
      <p:sp>
        <p:nvSpPr>
          <p:cNvPr id="9" name="页脚占位符 3">
            <a:extLst>
              <a:ext uri="{FF2B5EF4-FFF2-40B4-BE49-F238E27FC236}">
                <a16:creationId xmlns:a16="http://schemas.microsoft.com/office/drawing/2014/main" id="{56581708-10AF-44C9-9086-456D7280DF34}"/>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B2DB8337-D9E0-4249-A1D5-F2B346929603}"/>
              </a:ext>
            </a:extLst>
          </p:cNvPr>
          <p:cNvSpPr>
            <a:spLocks noGrp="1"/>
          </p:cNvSpPr>
          <p:nvPr>
            <p:ph type="sldNum" sz="quarter" idx="12"/>
          </p:nvPr>
        </p:nvSpPr>
        <p:spPr/>
        <p:txBody>
          <a:bodyPr/>
          <a:lstStyle>
            <a:lvl1pPr>
              <a:defRPr/>
            </a:lvl1pPr>
          </a:lstStyle>
          <a:p>
            <a:pPr>
              <a:defRPr/>
            </a:pPr>
            <a:fld id="{7B99C46E-E619-48DA-A8E3-3CC66022B3C7}" type="slidenum">
              <a:rPr lang="zh-CN" altLang="en-US"/>
              <a:pPr>
                <a:defRPr/>
              </a:pPr>
              <a:t>‹#›</a:t>
            </a:fld>
            <a:endParaRPr lang="zh-CN" altLang="en-US"/>
          </a:p>
        </p:txBody>
      </p:sp>
    </p:spTree>
    <p:extLst>
      <p:ext uri="{BB962C8B-B14F-4D97-AF65-F5344CB8AC3E}">
        <p14:creationId xmlns:p14="http://schemas.microsoft.com/office/powerpoint/2010/main" val="792370946"/>
      </p:ext>
    </p:extLst>
  </p:cSld>
  <p:clrMapOvr>
    <a:masterClrMapping/>
  </p:clrMapOvr>
  <p:transition spd="med">
    <p:pull/>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自定义版式">
    <p:bg>
      <p:bgPr>
        <a:solidFill>
          <a:srgbClr val="E9E7E7"/>
        </a:solidFill>
        <a:effectLst/>
      </p:bgPr>
    </p:bg>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2FA6A76F-3864-4371-B3B6-D43C85D89ACD}"/>
              </a:ext>
            </a:extLst>
          </p:cNvPr>
          <p:cNvSpPr/>
          <p:nvPr userDrawn="1"/>
        </p:nvSpPr>
        <p:spPr>
          <a:xfrm>
            <a:off x="127000" y="169863"/>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sp>
        <p:nvSpPr>
          <p:cNvPr id="3" name="任意多边形: 形状 2">
            <a:extLst>
              <a:ext uri="{FF2B5EF4-FFF2-40B4-BE49-F238E27FC236}">
                <a16:creationId xmlns:a16="http://schemas.microsoft.com/office/drawing/2014/main" id="{E7E5A754-115C-4C3A-B5AA-D16A2ABB9F81}"/>
              </a:ext>
            </a:extLst>
          </p:cNvPr>
          <p:cNvSpPr/>
          <p:nvPr userDrawn="1"/>
        </p:nvSpPr>
        <p:spPr>
          <a:xfrm>
            <a:off x="349250" y="169863"/>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350"/>
          </a:p>
        </p:txBody>
      </p:sp>
      <p:grpSp>
        <p:nvGrpSpPr>
          <p:cNvPr id="4" name="组合 9">
            <a:extLst>
              <a:ext uri="{FF2B5EF4-FFF2-40B4-BE49-F238E27FC236}">
                <a16:creationId xmlns:a16="http://schemas.microsoft.com/office/drawing/2014/main" id="{73AF14DB-E11D-4B27-801F-87B6680BCC4A}"/>
              </a:ext>
            </a:extLst>
          </p:cNvPr>
          <p:cNvGrpSpPr>
            <a:grpSpLocks/>
          </p:cNvGrpSpPr>
          <p:nvPr userDrawn="1"/>
        </p:nvGrpSpPr>
        <p:grpSpPr bwMode="auto">
          <a:xfrm>
            <a:off x="127000" y="633413"/>
            <a:ext cx="3335338" cy="88900"/>
            <a:chOff x="0" y="577018"/>
            <a:chExt cx="5416868" cy="158391"/>
          </a:xfrm>
        </p:grpSpPr>
        <p:sp>
          <p:nvSpPr>
            <p:cNvPr id="5" name="矩形 4">
              <a:extLst>
                <a:ext uri="{FF2B5EF4-FFF2-40B4-BE49-F238E27FC236}">
                  <a16:creationId xmlns:a16="http://schemas.microsoft.com/office/drawing/2014/main" id="{5197CDEA-537B-4C41-AD3D-89E148459075}"/>
                </a:ext>
              </a:extLst>
            </p:cNvPr>
            <p:cNvSpPr/>
            <p:nvPr/>
          </p:nvSpPr>
          <p:spPr>
            <a:xfrm>
              <a:off x="0" y="577018"/>
              <a:ext cx="5416868" cy="7919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1A023ED1-144D-439D-B742-3ACA256E9605}"/>
                </a:ext>
              </a:extLst>
            </p:cNvPr>
            <p:cNvSpPr/>
            <p:nvPr/>
          </p:nvSpPr>
          <p:spPr>
            <a:xfrm>
              <a:off x="0" y="656214"/>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12">
            <a:extLst>
              <a:ext uri="{FF2B5EF4-FFF2-40B4-BE49-F238E27FC236}">
                <a16:creationId xmlns:a16="http://schemas.microsoft.com/office/drawing/2014/main" id="{79B41805-09CF-4FF6-8979-900651220659}"/>
              </a:ext>
            </a:extLst>
          </p:cNvPr>
          <p:cNvSpPr txBox="1">
            <a:spLocks noChangeArrowheads="1"/>
          </p:cNvSpPr>
          <p:nvPr userDrawn="1"/>
        </p:nvSpPr>
        <p:spPr bwMode="auto">
          <a:xfrm>
            <a:off x="628650" y="131763"/>
            <a:ext cx="2976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00"/>
                </a:solidFill>
              </a:rPr>
              <a:t>思政教育、师德师风建设</a:t>
            </a:r>
          </a:p>
        </p:txBody>
      </p:sp>
      <p:sp>
        <p:nvSpPr>
          <p:cNvPr id="8" name="日期占位符 2">
            <a:extLst>
              <a:ext uri="{FF2B5EF4-FFF2-40B4-BE49-F238E27FC236}">
                <a16:creationId xmlns:a16="http://schemas.microsoft.com/office/drawing/2014/main" id="{0F8C4BD8-4F0B-4A3D-BBC2-3E3C67BDF5AB}"/>
              </a:ext>
            </a:extLst>
          </p:cNvPr>
          <p:cNvSpPr>
            <a:spLocks noGrp="1"/>
          </p:cNvSpPr>
          <p:nvPr>
            <p:ph type="dt" sz="half" idx="10"/>
          </p:nvPr>
        </p:nvSpPr>
        <p:spPr/>
        <p:txBody>
          <a:bodyPr/>
          <a:lstStyle>
            <a:lvl1pPr>
              <a:defRPr/>
            </a:lvl1pPr>
          </a:lstStyle>
          <a:p>
            <a:pPr>
              <a:defRPr/>
            </a:pPr>
            <a:fld id="{63E99E31-DD58-4721-B509-C5071D5D096D}" type="datetimeFigureOut">
              <a:rPr lang="zh-CN" altLang="en-US"/>
              <a:pPr>
                <a:defRPr/>
              </a:pPr>
              <a:t>2023/10/6</a:t>
            </a:fld>
            <a:endParaRPr lang="zh-CN" altLang="en-US"/>
          </a:p>
        </p:txBody>
      </p:sp>
      <p:sp>
        <p:nvSpPr>
          <p:cNvPr id="9" name="页脚占位符 3">
            <a:extLst>
              <a:ext uri="{FF2B5EF4-FFF2-40B4-BE49-F238E27FC236}">
                <a16:creationId xmlns:a16="http://schemas.microsoft.com/office/drawing/2014/main" id="{96C66D16-745A-4480-9AE0-F7750820AF0D}"/>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64F8FB06-3408-491D-889C-BC7FC8C1C6A0}"/>
              </a:ext>
            </a:extLst>
          </p:cNvPr>
          <p:cNvSpPr>
            <a:spLocks noGrp="1"/>
          </p:cNvSpPr>
          <p:nvPr>
            <p:ph type="sldNum" sz="quarter" idx="12"/>
          </p:nvPr>
        </p:nvSpPr>
        <p:spPr/>
        <p:txBody>
          <a:bodyPr/>
          <a:lstStyle>
            <a:lvl1pPr>
              <a:defRPr/>
            </a:lvl1pPr>
          </a:lstStyle>
          <a:p>
            <a:pPr>
              <a:defRPr/>
            </a:pPr>
            <a:fld id="{37090737-6127-46E0-AAB0-23AEEB96FCDD}" type="slidenum">
              <a:rPr lang="zh-CN" altLang="en-US"/>
              <a:pPr>
                <a:defRPr/>
              </a:pPr>
              <a:t>‹#›</a:t>
            </a:fld>
            <a:endParaRPr lang="zh-CN" altLang="en-US"/>
          </a:p>
        </p:txBody>
      </p:sp>
    </p:spTree>
    <p:extLst>
      <p:ext uri="{BB962C8B-B14F-4D97-AF65-F5344CB8AC3E}">
        <p14:creationId xmlns:p14="http://schemas.microsoft.com/office/powerpoint/2010/main" val="2472402249"/>
      </p:ext>
    </p:extLst>
  </p:cSld>
  <p:clrMapOvr>
    <a:overrideClrMapping bg1="lt1" tx1="dk1" bg2="lt2" tx2="dk2" accent1="accent1" accent2="accent2" accent3="accent3" accent4="accent4" accent5="accent5" accent6="accent6" hlink="hlink" folHlink="folHlink"/>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D6D4E67-AB1C-4F4C-BAC0-E26ACBABB19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C1ED059-56A2-4E4D-9E65-577D6F9DACF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7F516DB-46C0-4510-80F4-D377D77E287D}"/>
              </a:ext>
            </a:extLst>
          </p:cNvPr>
          <p:cNvSpPr>
            <a:spLocks noGrp="1" noChangeArrowheads="1"/>
          </p:cNvSpPr>
          <p:nvPr>
            <p:ph type="sldNum" sz="quarter" idx="12"/>
          </p:nvPr>
        </p:nvSpPr>
        <p:spPr>
          <a:ln/>
        </p:spPr>
        <p:txBody>
          <a:bodyPr/>
          <a:lstStyle>
            <a:lvl1pPr>
              <a:defRPr/>
            </a:lvl1pPr>
          </a:lstStyle>
          <a:p>
            <a:pPr>
              <a:defRPr/>
            </a:pPr>
            <a:fld id="{EDC28131-F0EB-4E99-88EB-E6D779E56AE7}" type="slidenum">
              <a:rPr lang="en-US" altLang="zh-CN"/>
              <a:pPr>
                <a:defRPr/>
              </a:pPr>
              <a:t>‹#›</a:t>
            </a:fld>
            <a:endParaRPr lang="en-US" altLang="zh-CN"/>
          </a:p>
        </p:txBody>
      </p:sp>
    </p:spTree>
    <p:extLst>
      <p:ext uri="{BB962C8B-B14F-4D97-AF65-F5344CB8AC3E}">
        <p14:creationId xmlns:p14="http://schemas.microsoft.com/office/powerpoint/2010/main" val="962048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A1ED430C-45FE-44FF-B869-7C1C96131EC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05266F4-A08B-4090-8F8C-353697BCF6F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B4CB6FB-B6DC-40A8-A600-7A990DF8C545}"/>
              </a:ext>
            </a:extLst>
          </p:cNvPr>
          <p:cNvSpPr>
            <a:spLocks noGrp="1" noChangeArrowheads="1"/>
          </p:cNvSpPr>
          <p:nvPr>
            <p:ph type="sldNum" sz="quarter" idx="12"/>
          </p:nvPr>
        </p:nvSpPr>
        <p:spPr>
          <a:ln/>
        </p:spPr>
        <p:txBody>
          <a:bodyPr/>
          <a:lstStyle>
            <a:lvl1pPr>
              <a:defRPr/>
            </a:lvl1pPr>
          </a:lstStyle>
          <a:p>
            <a:pPr>
              <a:defRPr/>
            </a:pPr>
            <a:fld id="{8429C3A1-9F4C-4F9E-9D9A-C5C310BC76DA}" type="slidenum">
              <a:rPr lang="en-US" altLang="zh-CN"/>
              <a:pPr>
                <a:defRPr/>
              </a:pPr>
              <a:t>‹#›</a:t>
            </a:fld>
            <a:endParaRPr lang="en-US" altLang="zh-CN"/>
          </a:p>
        </p:txBody>
      </p:sp>
    </p:spTree>
    <p:extLst>
      <p:ext uri="{BB962C8B-B14F-4D97-AF65-F5344CB8AC3E}">
        <p14:creationId xmlns:p14="http://schemas.microsoft.com/office/powerpoint/2010/main" val="169075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742EA8D-908A-47B6-989D-A8C863E67A7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C27BFF6A-2B76-4DDA-8419-EFC9B3DB53B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F21541C6-C812-4AA1-9A30-26DE6244DE13}"/>
              </a:ext>
            </a:extLst>
          </p:cNvPr>
          <p:cNvSpPr>
            <a:spLocks noGrp="1" noChangeArrowheads="1"/>
          </p:cNvSpPr>
          <p:nvPr>
            <p:ph type="sldNum" sz="quarter" idx="12"/>
          </p:nvPr>
        </p:nvSpPr>
        <p:spPr>
          <a:ln/>
        </p:spPr>
        <p:txBody>
          <a:bodyPr/>
          <a:lstStyle>
            <a:lvl1pPr>
              <a:defRPr/>
            </a:lvl1pPr>
          </a:lstStyle>
          <a:p>
            <a:pPr>
              <a:defRPr/>
            </a:pPr>
            <a:fld id="{CCE3C4CC-1685-43A0-BDB6-84910F6C007F}" type="slidenum">
              <a:rPr lang="en-US" altLang="zh-CN"/>
              <a:pPr>
                <a:defRPr/>
              </a:pPr>
              <a:t>‹#›</a:t>
            </a:fld>
            <a:endParaRPr lang="en-US" altLang="zh-CN"/>
          </a:p>
        </p:txBody>
      </p:sp>
    </p:spTree>
    <p:extLst>
      <p:ext uri="{BB962C8B-B14F-4D97-AF65-F5344CB8AC3E}">
        <p14:creationId xmlns:p14="http://schemas.microsoft.com/office/powerpoint/2010/main" val="1472270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B839455-78E1-4B10-89F3-8019B590177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2B1A43A-88FC-4E23-A2FE-F4DC24DE4BF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C7E07AD-5188-4810-90EF-B7DB75522E37}"/>
              </a:ext>
            </a:extLst>
          </p:cNvPr>
          <p:cNvSpPr>
            <a:spLocks noGrp="1" noChangeArrowheads="1"/>
          </p:cNvSpPr>
          <p:nvPr>
            <p:ph type="sldNum" sz="quarter" idx="12"/>
          </p:nvPr>
        </p:nvSpPr>
        <p:spPr>
          <a:ln/>
        </p:spPr>
        <p:txBody>
          <a:bodyPr/>
          <a:lstStyle>
            <a:lvl1pPr>
              <a:defRPr/>
            </a:lvl1pPr>
          </a:lstStyle>
          <a:p>
            <a:pPr>
              <a:defRPr/>
            </a:pPr>
            <a:fld id="{1C3AB220-10CA-4B6D-90AA-DB3F3F4FBD41}" type="slidenum">
              <a:rPr lang="en-US" altLang="zh-CN"/>
              <a:pPr>
                <a:defRPr/>
              </a:pPr>
              <a:t>‹#›</a:t>
            </a:fld>
            <a:endParaRPr lang="en-US" altLang="zh-CN"/>
          </a:p>
        </p:txBody>
      </p:sp>
    </p:spTree>
    <p:extLst>
      <p:ext uri="{BB962C8B-B14F-4D97-AF65-F5344CB8AC3E}">
        <p14:creationId xmlns:p14="http://schemas.microsoft.com/office/powerpoint/2010/main" val="522730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023FCC6-3EFA-4B49-BB34-06BD803067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FC3D512-E4BF-46E7-A24A-32883E4773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6AFF7F7-8716-4A59-BC9B-4668CB38F092}"/>
              </a:ext>
            </a:extLst>
          </p:cNvPr>
          <p:cNvSpPr>
            <a:spLocks noGrp="1" noChangeArrowheads="1"/>
          </p:cNvSpPr>
          <p:nvPr>
            <p:ph type="sldNum" sz="quarter" idx="12"/>
          </p:nvPr>
        </p:nvSpPr>
        <p:spPr>
          <a:ln/>
        </p:spPr>
        <p:txBody>
          <a:bodyPr/>
          <a:lstStyle>
            <a:lvl1pPr>
              <a:defRPr/>
            </a:lvl1pPr>
          </a:lstStyle>
          <a:p>
            <a:pPr>
              <a:defRPr/>
            </a:pPr>
            <a:fld id="{47DB3FA7-6FA0-45A8-B45B-962479D8EE3D}" type="slidenum">
              <a:rPr lang="en-US" altLang="zh-CN"/>
              <a:pPr>
                <a:defRPr/>
              </a:pPr>
              <a:t>‹#›</a:t>
            </a:fld>
            <a:endParaRPr lang="en-US" altLang="zh-CN"/>
          </a:p>
        </p:txBody>
      </p:sp>
    </p:spTree>
    <p:extLst>
      <p:ext uri="{BB962C8B-B14F-4D97-AF65-F5344CB8AC3E}">
        <p14:creationId xmlns:p14="http://schemas.microsoft.com/office/powerpoint/2010/main" val="1350516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A63F1F6-B8C0-4ED2-9F1B-0D2852B96BD7}"/>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999920A-4E75-427D-9FC3-5067CEDE0F4C}"/>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05860" name="Rectangle 4">
            <a:extLst>
              <a:ext uri="{FF2B5EF4-FFF2-40B4-BE49-F238E27FC236}">
                <a16:creationId xmlns:a16="http://schemas.microsoft.com/office/drawing/2014/main" id="{F989A674-9040-4DE6-A197-C60CAE9207F0}"/>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505861" name="Rectangle 5">
            <a:extLst>
              <a:ext uri="{FF2B5EF4-FFF2-40B4-BE49-F238E27FC236}">
                <a16:creationId xmlns:a16="http://schemas.microsoft.com/office/drawing/2014/main" id="{2BFF6F4C-F05F-4D7A-A657-6C156AA95D4C}"/>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505862" name="Rectangle 6">
            <a:extLst>
              <a:ext uri="{FF2B5EF4-FFF2-40B4-BE49-F238E27FC236}">
                <a16:creationId xmlns:a16="http://schemas.microsoft.com/office/drawing/2014/main" id="{99B23215-5B57-4465-976D-9E49006093CE}"/>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B3954338-5CAE-4236-90FA-E8A44EA1E3E1}" type="slidenum">
              <a:rPr lang="en-US" altLang="zh-CN"/>
              <a:pPr>
                <a:defRPr/>
              </a:pPr>
              <a:t>‹#›</a:t>
            </a:fld>
            <a:endParaRPr lang="en-US" altLang="zh-CN"/>
          </a:p>
        </p:txBody>
      </p:sp>
      <p:sp>
        <p:nvSpPr>
          <p:cNvPr id="1031" name="Freeform 7">
            <a:extLst>
              <a:ext uri="{FF2B5EF4-FFF2-40B4-BE49-F238E27FC236}">
                <a16:creationId xmlns:a16="http://schemas.microsoft.com/office/drawing/2014/main" id="{138CB900-FEDA-4D82-807A-86B3751134F6}"/>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id="{78D39273-51D2-4881-9499-1A9447B0ACA1}"/>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103"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Lst>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9D9D9">
            <a:alpha val="54901"/>
          </a:srgbClr>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FDC8C4E-BE23-4112-92ED-50307C8758B5}"/>
              </a:ext>
            </a:extLst>
          </p:cNvPr>
          <p:cNvSpPr>
            <a:spLocks noGrp="1"/>
          </p:cNvSpPr>
          <p:nvPr>
            <p:ph type="title"/>
          </p:nvPr>
        </p:nvSpPr>
        <p:spPr bwMode="auto">
          <a:xfrm>
            <a:off x="457200" y="274638"/>
            <a:ext cx="8229600" cy="114300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767FD1A7-207F-4C92-85AA-AAE91BA12C8A}"/>
              </a:ext>
            </a:extLst>
          </p:cNvPr>
          <p:cNvSpPr>
            <a:spLocks noGrp="1"/>
          </p:cNvSpPr>
          <p:nvPr>
            <p:ph type="body" idx="1"/>
          </p:nvPr>
        </p:nvSpPr>
        <p:spPr bwMode="auto">
          <a:xfrm>
            <a:off x="457200" y="1600200"/>
            <a:ext cx="8229600" cy="4525963"/>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4C0D830-FA52-49F4-B65E-6F1864012DC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080">
                <a:solidFill>
                  <a:schemeClr val="tx1">
                    <a:tint val="75000"/>
                  </a:schemeClr>
                </a:solidFill>
                <a:latin typeface="+mn-lt"/>
                <a:ea typeface="+mn-ea"/>
              </a:defRPr>
            </a:lvl1pPr>
          </a:lstStyle>
          <a:p>
            <a:pPr>
              <a:defRPr/>
            </a:pPr>
            <a:fld id="{5B5C1564-9DE6-418D-98A2-2B9F22B65842}" type="datetimeFigureOut">
              <a:rPr lang="zh-CN" altLang="en-US"/>
              <a:pPr>
                <a:defRPr/>
              </a:pPr>
              <a:t>2023/10/6</a:t>
            </a:fld>
            <a:endParaRPr lang="zh-CN" altLang="en-US"/>
          </a:p>
        </p:txBody>
      </p:sp>
      <p:sp>
        <p:nvSpPr>
          <p:cNvPr id="5" name="页脚占位符 4">
            <a:extLst>
              <a:ext uri="{FF2B5EF4-FFF2-40B4-BE49-F238E27FC236}">
                <a16:creationId xmlns:a16="http://schemas.microsoft.com/office/drawing/2014/main" id="{F2CF6779-A29E-4968-97F9-63AC481D50C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08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06E357CD-890C-40D3-ACDE-E5A1420B7F3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080">
                <a:solidFill>
                  <a:srgbClr val="898989"/>
                </a:solidFill>
                <a:latin typeface="Calibri" panose="020F0502020204030204" pitchFamily="34" charset="0"/>
              </a:defRPr>
            </a:lvl1pPr>
          </a:lstStyle>
          <a:p>
            <a:pPr>
              <a:defRPr/>
            </a:pPr>
            <a:fld id="{DBD67E36-E48C-4B99-81BE-8DF605E63CF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Lst>
  <p:txStyles>
    <p:titleStyle>
      <a:lvl1pPr algn="ctr" rtl="0" eaLnBrk="0" fontAlgn="base" hangingPunct="0">
        <a:spcBef>
          <a:spcPct val="0"/>
        </a:spcBef>
        <a:spcAft>
          <a:spcPct val="0"/>
        </a:spcAft>
        <a:defRPr sz="3900" kern="1200">
          <a:solidFill>
            <a:schemeClr val="tx1"/>
          </a:solidFill>
          <a:latin typeface="+mj-lt"/>
          <a:ea typeface="+mj-ea"/>
          <a:cs typeface="+mj-cs"/>
        </a:defRPr>
      </a:lvl1pPr>
      <a:lvl2pPr algn="ctr" rtl="0" eaLnBrk="0" fontAlgn="base" hangingPunct="0">
        <a:spcBef>
          <a:spcPct val="0"/>
        </a:spcBef>
        <a:spcAft>
          <a:spcPct val="0"/>
        </a:spcAft>
        <a:defRPr sz="39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9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9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900">
          <a:solidFill>
            <a:schemeClr val="tx1"/>
          </a:solidFill>
          <a:latin typeface="Calibri" panose="020F0502020204030204" pitchFamily="34" charset="0"/>
          <a:ea typeface="宋体" panose="02010600030101010101" pitchFamily="2" charset="-122"/>
        </a:defRPr>
      </a:lvl5pPr>
      <a:lvl6pPr marL="41147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6pPr>
      <a:lvl7pPr marL="82294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7pPr>
      <a:lvl8pPr marL="1234409"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8pPr>
      <a:lvl9pPr marL="1645879"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9pPr>
    </p:titleStyle>
    <p:bodyStyle>
      <a:lvl1pPr marL="307975" indent="-30797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668338" indent="-255588" algn="l" rtl="0" eaLnBrk="0" fontAlgn="base" hangingPunct="0">
        <a:spcBef>
          <a:spcPct val="20000"/>
        </a:spcBef>
        <a:spcAft>
          <a:spcPct val="0"/>
        </a:spcAft>
        <a:buFont typeface="Arial" panose="020B0604020202020204" pitchFamily="34" charset="0"/>
        <a:buChar char="–"/>
        <a:defRPr sz="2500" kern="1200">
          <a:solidFill>
            <a:schemeClr val="tx1"/>
          </a:solidFill>
          <a:latin typeface="+mn-lt"/>
          <a:ea typeface="+mn-ea"/>
          <a:cs typeface="+mn-cs"/>
        </a:defRPr>
      </a:lvl2pPr>
      <a:lvl3pPr marL="1027113" indent="-204788"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3pPr>
      <a:lvl4pPr marL="1439863" indent="-204788"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1851025" indent="-204788"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22940" rtl="0" eaLnBrk="1" latinLnBrk="0" hangingPunct="1">
        <a:defRPr sz="1620" kern="1200">
          <a:solidFill>
            <a:schemeClr val="tx1"/>
          </a:solidFill>
          <a:latin typeface="+mn-lt"/>
          <a:ea typeface="+mn-ea"/>
          <a:cs typeface="+mn-cs"/>
        </a:defRPr>
      </a:lvl1pPr>
      <a:lvl2pPr marL="411470" algn="l" defTabSz="822940" rtl="0" eaLnBrk="1" latinLnBrk="0" hangingPunct="1">
        <a:defRPr sz="1620" kern="1200">
          <a:solidFill>
            <a:schemeClr val="tx1"/>
          </a:solidFill>
          <a:latin typeface="+mn-lt"/>
          <a:ea typeface="+mn-ea"/>
          <a:cs typeface="+mn-cs"/>
        </a:defRPr>
      </a:lvl2pPr>
      <a:lvl3pPr marL="822940" algn="l" defTabSz="822940" rtl="0" eaLnBrk="1" latinLnBrk="0" hangingPunct="1">
        <a:defRPr sz="1620" kern="1200">
          <a:solidFill>
            <a:schemeClr val="tx1"/>
          </a:solidFill>
          <a:latin typeface="+mn-lt"/>
          <a:ea typeface="+mn-ea"/>
          <a:cs typeface="+mn-cs"/>
        </a:defRPr>
      </a:lvl3pPr>
      <a:lvl4pPr marL="1234409" algn="l" defTabSz="822940" rtl="0" eaLnBrk="1" latinLnBrk="0" hangingPunct="1">
        <a:defRPr sz="1620" kern="1200">
          <a:solidFill>
            <a:schemeClr val="tx1"/>
          </a:solidFill>
          <a:latin typeface="+mn-lt"/>
          <a:ea typeface="+mn-ea"/>
          <a:cs typeface="+mn-cs"/>
        </a:defRPr>
      </a:lvl4pPr>
      <a:lvl5pPr marL="1645879" algn="l" defTabSz="822940" rtl="0" eaLnBrk="1" latinLnBrk="0" hangingPunct="1">
        <a:defRPr sz="1620" kern="1200">
          <a:solidFill>
            <a:schemeClr val="tx1"/>
          </a:solidFill>
          <a:latin typeface="+mn-lt"/>
          <a:ea typeface="+mn-ea"/>
          <a:cs typeface="+mn-cs"/>
        </a:defRPr>
      </a:lvl5pPr>
      <a:lvl6pPr marL="2057348" algn="l" defTabSz="822940" rtl="0" eaLnBrk="1" latinLnBrk="0" hangingPunct="1">
        <a:defRPr sz="1620" kern="1200">
          <a:solidFill>
            <a:schemeClr val="tx1"/>
          </a:solidFill>
          <a:latin typeface="+mn-lt"/>
          <a:ea typeface="+mn-ea"/>
          <a:cs typeface="+mn-cs"/>
        </a:defRPr>
      </a:lvl6pPr>
      <a:lvl7pPr marL="2468819" algn="l" defTabSz="822940" rtl="0" eaLnBrk="1" latinLnBrk="0" hangingPunct="1">
        <a:defRPr sz="1620" kern="1200">
          <a:solidFill>
            <a:schemeClr val="tx1"/>
          </a:solidFill>
          <a:latin typeface="+mn-lt"/>
          <a:ea typeface="+mn-ea"/>
          <a:cs typeface="+mn-cs"/>
        </a:defRPr>
      </a:lvl7pPr>
      <a:lvl8pPr marL="2880288" algn="l" defTabSz="822940" rtl="0" eaLnBrk="1" latinLnBrk="0" hangingPunct="1">
        <a:defRPr sz="1620" kern="1200">
          <a:solidFill>
            <a:schemeClr val="tx1"/>
          </a:solidFill>
          <a:latin typeface="+mn-lt"/>
          <a:ea typeface="+mn-ea"/>
          <a:cs typeface="+mn-cs"/>
        </a:defRPr>
      </a:lvl8pPr>
      <a:lvl9pPr marL="3291758" algn="l" defTabSz="822940" rtl="0" eaLnBrk="1" latinLnBrk="0" hangingPunct="1">
        <a:defRPr sz="16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24A908F3-7B83-4F4D-82C1-D0365FA12810}"/>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075" name="Text Placeholder 2">
            <a:extLst>
              <a:ext uri="{FF2B5EF4-FFF2-40B4-BE49-F238E27FC236}">
                <a16:creationId xmlns:a16="http://schemas.microsoft.com/office/drawing/2014/main" id="{007D4EF7-1F9E-4157-8706-E39A8AC049A2}"/>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4" name="Date Placeholder 3">
            <a:extLst>
              <a:ext uri="{FF2B5EF4-FFF2-40B4-BE49-F238E27FC236}">
                <a16:creationId xmlns:a16="http://schemas.microsoft.com/office/drawing/2014/main" id="{F4CB700B-9ED1-4D40-9795-9700167DE4B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a:defRPr/>
            </a:pPr>
            <a:fld id="{EF121004-78A0-4B1A-8F87-E0D894CACB59}" type="datetimeFigureOut">
              <a:rPr lang="zh-CN" altLang="en-US"/>
              <a:pPr>
                <a:defRPr/>
              </a:pPr>
              <a:t>2023/10/6</a:t>
            </a:fld>
            <a:endParaRPr lang="zh-CN" altLang="en-US"/>
          </a:p>
        </p:txBody>
      </p:sp>
      <p:sp>
        <p:nvSpPr>
          <p:cNvPr id="5" name="Footer Placeholder 4">
            <a:extLst>
              <a:ext uri="{FF2B5EF4-FFF2-40B4-BE49-F238E27FC236}">
                <a16:creationId xmlns:a16="http://schemas.microsoft.com/office/drawing/2014/main" id="{9263A978-CC91-44DF-8BDB-92535AF7C7F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Slide Number Placeholder 5">
            <a:extLst>
              <a:ext uri="{FF2B5EF4-FFF2-40B4-BE49-F238E27FC236}">
                <a16:creationId xmlns:a16="http://schemas.microsoft.com/office/drawing/2014/main" id="{EA19FFAE-E938-4B07-818D-825E522822F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260549E3-923A-440D-9574-9B09259E30D0}" type="slidenum">
              <a:rPr lang="zh-CN" altLang="en-US"/>
              <a:pPr>
                <a:defRPr/>
              </a:pPr>
              <a:t>‹#›</a:t>
            </a:fld>
            <a:endParaRPr lang="zh-CN" altLang="en-US"/>
          </a:p>
        </p:txBody>
      </p:sp>
      <p:pic>
        <p:nvPicPr>
          <p:cNvPr id="7" name="图片 6">
            <a:extLst>
              <a:ext uri="{FF2B5EF4-FFF2-40B4-BE49-F238E27FC236}">
                <a16:creationId xmlns:a16="http://schemas.microsoft.com/office/drawing/2014/main" id="{9F5BCEC0-A603-4C33-8B45-D8906FC259A3}"/>
              </a:ext>
            </a:extLst>
          </p:cNvPr>
          <p:cNvPicPr>
            <a:picLocks noChangeAspect="1"/>
          </p:cNvPicPr>
          <p:nvPr userDrawn="1"/>
        </p:nvPicPr>
        <p:blipFill rotWithShape="1">
          <a:blip r:embed="rId23" cstate="print"/>
          <a:srcRect l="5076" t="14385" r="72428" b="6234"/>
          <a:stretch/>
        </p:blipFill>
        <p:spPr>
          <a:xfrm>
            <a:off x="8356648" y="0"/>
            <a:ext cx="787352" cy="1049802"/>
          </a:xfrm>
          <a:prstGeom prst="flowChartConnector">
            <a:avLst/>
          </a:prstGeom>
          <a:solidFill>
            <a:srgbClr val="FFFFFF"/>
          </a:solidFill>
        </p:spPr>
      </p:pic>
    </p:spTree>
  </p:cSld>
  <p:clrMap bg1="lt1" tx1="dk1" bg2="lt2" tx2="dk2" accent1="accent1" accent2="accent2" accent3="accent3" accent4="accent4" accent5="accent5" accent6="accent6" hlink="hlink" folHlink="folHlink"/>
  <p:sldLayoutIdLst>
    <p:sldLayoutId id="2147484093" r:id="rId1"/>
    <p:sldLayoutId id="2147484104" r:id="rId2"/>
    <p:sldLayoutId id="2147484094" r:id="rId3"/>
    <p:sldLayoutId id="2147484095" r:id="rId4"/>
    <p:sldLayoutId id="2147484096" r:id="rId5"/>
    <p:sldLayoutId id="2147484097" r:id="rId6"/>
    <p:sldLayoutId id="2147484105" r:id="rId7"/>
    <p:sldLayoutId id="2147484098" r:id="rId8"/>
    <p:sldLayoutId id="2147484099" r:id="rId9"/>
    <p:sldLayoutId id="2147484100" r:id="rId10"/>
    <p:sldLayoutId id="2147484101" r:id="rId11"/>
    <p:sldLayoutId id="2147484102"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Lst>
  <p:transition spd="med">
    <p:pull/>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oleObject" Target="../embeddings/oleObject238.bin"/><Relationship Id="rId18" Type="http://schemas.openxmlformats.org/officeDocument/2006/relationships/image" Target="../media/image190.emf"/><Relationship Id="rId3" Type="http://schemas.openxmlformats.org/officeDocument/2006/relationships/oleObject" Target="../embeddings/oleObject233.bin"/><Relationship Id="rId7" Type="http://schemas.openxmlformats.org/officeDocument/2006/relationships/oleObject" Target="../embeddings/oleObject235.bin"/><Relationship Id="rId12" Type="http://schemas.openxmlformats.org/officeDocument/2006/relationships/image" Target="../media/image187.emf"/><Relationship Id="rId17" Type="http://schemas.openxmlformats.org/officeDocument/2006/relationships/oleObject" Target="../embeddings/oleObject240.bin"/><Relationship Id="rId2" Type="http://schemas.openxmlformats.org/officeDocument/2006/relationships/slideLayout" Target="../slideLayouts/slideLayout2.xml"/><Relationship Id="rId16" Type="http://schemas.openxmlformats.org/officeDocument/2006/relationships/image" Target="../media/image189.emf"/><Relationship Id="rId1" Type="http://schemas.openxmlformats.org/officeDocument/2006/relationships/vmlDrawing" Target="../drawings/vmlDrawing56.vml"/><Relationship Id="rId6" Type="http://schemas.openxmlformats.org/officeDocument/2006/relationships/image" Target="../media/image184.emf"/><Relationship Id="rId11" Type="http://schemas.openxmlformats.org/officeDocument/2006/relationships/oleObject" Target="../embeddings/oleObject237.bin"/><Relationship Id="rId5" Type="http://schemas.openxmlformats.org/officeDocument/2006/relationships/oleObject" Target="../embeddings/oleObject234.bin"/><Relationship Id="rId15" Type="http://schemas.openxmlformats.org/officeDocument/2006/relationships/oleObject" Target="../embeddings/oleObject239.bin"/><Relationship Id="rId10" Type="http://schemas.openxmlformats.org/officeDocument/2006/relationships/image" Target="../media/image186.png"/><Relationship Id="rId4" Type="http://schemas.openxmlformats.org/officeDocument/2006/relationships/image" Target="../media/image183.emf"/><Relationship Id="rId9" Type="http://schemas.openxmlformats.org/officeDocument/2006/relationships/oleObject" Target="../embeddings/oleObject236.bin"/><Relationship Id="rId14" Type="http://schemas.openxmlformats.org/officeDocument/2006/relationships/image" Target="../media/image188.emf"/></Relationships>
</file>

<file path=ppt/slides/_rels/slide104.xml.rels><?xml version="1.0" encoding="UTF-8" standalone="yes"?>
<Relationships xmlns="http://schemas.openxmlformats.org/package/2006/relationships"><Relationship Id="rId8" Type="http://schemas.openxmlformats.org/officeDocument/2006/relationships/image" Target="../media/image189.emf"/><Relationship Id="rId3" Type="http://schemas.openxmlformats.org/officeDocument/2006/relationships/oleObject" Target="../embeddings/oleObject241.bin"/><Relationship Id="rId7" Type="http://schemas.openxmlformats.org/officeDocument/2006/relationships/oleObject" Target="../embeddings/oleObject243.bin"/><Relationship Id="rId12" Type="http://schemas.openxmlformats.org/officeDocument/2006/relationships/image" Target="../media/image185.png"/><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188.emf"/><Relationship Id="rId11" Type="http://schemas.openxmlformats.org/officeDocument/2006/relationships/oleObject" Target="../embeddings/oleObject245.bin"/><Relationship Id="rId5" Type="http://schemas.openxmlformats.org/officeDocument/2006/relationships/oleObject" Target="../embeddings/oleObject242.bin"/><Relationship Id="rId10" Type="http://schemas.openxmlformats.org/officeDocument/2006/relationships/image" Target="../media/image190.emf"/><Relationship Id="rId4" Type="http://schemas.openxmlformats.org/officeDocument/2006/relationships/image" Target="../media/image187.emf"/><Relationship Id="rId9" Type="http://schemas.openxmlformats.org/officeDocument/2006/relationships/oleObject" Target="../embeddings/oleObject244.bin"/></Relationships>
</file>

<file path=ppt/slides/_rels/slide105.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oleObject" Target="../embeddings/oleObject246.bin"/><Relationship Id="rId7" Type="http://schemas.openxmlformats.org/officeDocument/2006/relationships/oleObject" Target="../embeddings/oleObject248.bin"/><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192.emf"/><Relationship Id="rId5" Type="http://schemas.openxmlformats.org/officeDocument/2006/relationships/oleObject" Target="../embeddings/oleObject247.bin"/><Relationship Id="rId4" Type="http://schemas.openxmlformats.org/officeDocument/2006/relationships/image" Target="../media/image191.emf"/><Relationship Id="rId9" Type="http://schemas.openxmlformats.org/officeDocument/2006/relationships/oleObject" Target="../embeddings/oleObject249.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253.bin"/><Relationship Id="rId13" Type="http://schemas.openxmlformats.org/officeDocument/2006/relationships/image" Target="../media/image197.wmf"/><Relationship Id="rId18" Type="http://schemas.openxmlformats.org/officeDocument/2006/relationships/oleObject" Target="../embeddings/oleObject258.bin"/><Relationship Id="rId3" Type="http://schemas.openxmlformats.org/officeDocument/2006/relationships/oleObject" Target="../embeddings/oleObject250.bin"/><Relationship Id="rId21" Type="http://schemas.openxmlformats.org/officeDocument/2006/relationships/image" Target="../media/image201.wmf"/><Relationship Id="rId7" Type="http://schemas.openxmlformats.org/officeDocument/2006/relationships/oleObject" Target="../embeddings/oleObject252.bin"/><Relationship Id="rId12" Type="http://schemas.openxmlformats.org/officeDocument/2006/relationships/oleObject" Target="../embeddings/oleObject255.bin"/><Relationship Id="rId17" Type="http://schemas.openxmlformats.org/officeDocument/2006/relationships/image" Target="../media/image199.wmf"/><Relationship Id="rId2" Type="http://schemas.openxmlformats.org/officeDocument/2006/relationships/slideLayout" Target="../slideLayouts/slideLayout7.xml"/><Relationship Id="rId16" Type="http://schemas.openxmlformats.org/officeDocument/2006/relationships/oleObject" Target="../embeddings/oleObject257.bin"/><Relationship Id="rId20" Type="http://schemas.openxmlformats.org/officeDocument/2006/relationships/oleObject" Target="../embeddings/oleObject259.bin"/><Relationship Id="rId1" Type="http://schemas.openxmlformats.org/officeDocument/2006/relationships/vmlDrawing" Target="../drawings/vmlDrawing59.vml"/><Relationship Id="rId6" Type="http://schemas.openxmlformats.org/officeDocument/2006/relationships/image" Target="../media/image194.wmf"/><Relationship Id="rId11" Type="http://schemas.openxmlformats.org/officeDocument/2006/relationships/image" Target="../media/image196.wmf"/><Relationship Id="rId5" Type="http://schemas.openxmlformats.org/officeDocument/2006/relationships/oleObject" Target="../embeddings/oleObject251.bin"/><Relationship Id="rId15" Type="http://schemas.openxmlformats.org/officeDocument/2006/relationships/image" Target="../media/image198.wmf"/><Relationship Id="rId10" Type="http://schemas.openxmlformats.org/officeDocument/2006/relationships/oleObject" Target="../embeddings/oleObject254.bin"/><Relationship Id="rId19" Type="http://schemas.openxmlformats.org/officeDocument/2006/relationships/image" Target="../media/image200.wmf"/><Relationship Id="rId4" Type="http://schemas.openxmlformats.org/officeDocument/2006/relationships/image" Target="../media/image193.wmf"/><Relationship Id="rId9" Type="http://schemas.openxmlformats.org/officeDocument/2006/relationships/image" Target="../media/image195.wmf"/><Relationship Id="rId14" Type="http://schemas.openxmlformats.org/officeDocument/2006/relationships/oleObject" Target="../embeddings/oleObject256.bin"/></Relationships>
</file>

<file path=ppt/slides/_rels/slide114.xml.rels><?xml version="1.0" encoding="UTF-8" standalone="yes"?>
<Relationships xmlns="http://schemas.openxmlformats.org/package/2006/relationships"><Relationship Id="rId8" Type="http://schemas.openxmlformats.org/officeDocument/2006/relationships/image" Target="../media/image199.wmf"/><Relationship Id="rId13" Type="http://schemas.openxmlformats.org/officeDocument/2006/relationships/oleObject" Target="../embeddings/oleObject265.bin"/><Relationship Id="rId18" Type="http://schemas.openxmlformats.org/officeDocument/2006/relationships/image" Target="../media/image206.wmf"/><Relationship Id="rId3" Type="http://schemas.openxmlformats.org/officeDocument/2006/relationships/oleObject" Target="../embeddings/oleObject260.bin"/><Relationship Id="rId7" Type="http://schemas.openxmlformats.org/officeDocument/2006/relationships/oleObject" Target="../embeddings/oleObject262.bin"/><Relationship Id="rId12" Type="http://schemas.openxmlformats.org/officeDocument/2006/relationships/image" Target="../media/image200.wmf"/><Relationship Id="rId17" Type="http://schemas.openxmlformats.org/officeDocument/2006/relationships/oleObject" Target="../embeddings/oleObject267.bin"/><Relationship Id="rId2" Type="http://schemas.openxmlformats.org/officeDocument/2006/relationships/slideLayout" Target="../slideLayouts/slideLayout7.xml"/><Relationship Id="rId16" Type="http://schemas.openxmlformats.org/officeDocument/2006/relationships/image" Target="../media/image205.wmf"/><Relationship Id="rId20" Type="http://schemas.openxmlformats.org/officeDocument/2006/relationships/image" Target="../media/image207.wmf"/><Relationship Id="rId1" Type="http://schemas.openxmlformats.org/officeDocument/2006/relationships/vmlDrawing" Target="../drawings/vmlDrawing60.vml"/><Relationship Id="rId6" Type="http://schemas.openxmlformats.org/officeDocument/2006/relationships/image" Target="../media/image203.wmf"/><Relationship Id="rId11" Type="http://schemas.openxmlformats.org/officeDocument/2006/relationships/oleObject" Target="../embeddings/oleObject264.bin"/><Relationship Id="rId5" Type="http://schemas.openxmlformats.org/officeDocument/2006/relationships/oleObject" Target="../embeddings/oleObject261.bin"/><Relationship Id="rId15" Type="http://schemas.openxmlformats.org/officeDocument/2006/relationships/oleObject" Target="../embeddings/oleObject266.bin"/><Relationship Id="rId10" Type="http://schemas.openxmlformats.org/officeDocument/2006/relationships/image" Target="../media/image196.wmf"/><Relationship Id="rId19" Type="http://schemas.openxmlformats.org/officeDocument/2006/relationships/oleObject" Target="../embeddings/oleObject268.bin"/><Relationship Id="rId4" Type="http://schemas.openxmlformats.org/officeDocument/2006/relationships/image" Target="../media/image202.wmf"/><Relationship Id="rId9" Type="http://schemas.openxmlformats.org/officeDocument/2006/relationships/oleObject" Target="../embeddings/oleObject263.bin"/><Relationship Id="rId14" Type="http://schemas.openxmlformats.org/officeDocument/2006/relationships/image" Target="../media/image204.wmf"/></Relationships>
</file>

<file path=ppt/slides/_rels/slide115.xml.rels><?xml version="1.0" encoding="UTF-8" standalone="yes"?>
<Relationships xmlns="http://schemas.openxmlformats.org/package/2006/relationships"><Relationship Id="rId8" Type="http://schemas.openxmlformats.org/officeDocument/2006/relationships/image" Target="../media/image210.wmf"/><Relationship Id="rId13" Type="http://schemas.openxmlformats.org/officeDocument/2006/relationships/oleObject" Target="../embeddings/oleObject274.bin"/><Relationship Id="rId18" Type="http://schemas.openxmlformats.org/officeDocument/2006/relationships/image" Target="../media/image215.wmf"/><Relationship Id="rId26" Type="http://schemas.openxmlformats.org/officeDocument/2006/relationships/image" Target="../media/image205.wmf"/><Relationship Id="rId3" Type="http://schemas.openxmlformats.org/officeDocument/2006/relationships/oleObject" Target="../embeddings/oleObject269.bin"/><Relationship Id="rId21" Type="http://schemas.openxmlformats.org/officeDocument/2006/relationships/oleObject" Target="../embeddings/oleObject278.bin"/><Relationship Id="rId7" Type="http://schemas.openxmlformats.org/officeDocument/2006/relationships/oleObject" Target="../embeddings/oleObject271.bin"/><Relationship Id="rId12" Type="http://schemas.openxmlformats.org/officeDocument/2006/relationships/image" Target="../media/image212.wmf"/><Relationship Id="rId17" Type="http://schemas.openxmlformats.org/officeDocument/2006/relationships/oleObject" Target="../embeddings/oleObject276.bin"/><Relationship Id="rId25" Type="http://schemas.openxmlformats.org/officeDocument/2006/relationships/oleObject" Target="../embeddings/oleObject280.bin"/><Relationship Id="rId2" Type="http://schemas.openxmlformats.org/officeDocument/2006/relationships/slideLayout" Target="../slideLayouts/slideLayout7.xml"/><Relationship Id="rId16" Type="http://schemas.openxmlformats.org/officeDocument/2006/relationships/image" Target="../media/image214.wmf"/><Relationship Id="rId20" Type="http://schemas.openxmlformats.org/officeDocument/2006/relationships/image" Target="../media/image216.wmf"/><Relationship Id="rId29" Type="http://schemas.openxmlformats.org/officeDocument/2006/relationships/oleObject" Target="../embeddings/oleObject282.bin"/><Relationship Id="rId1" Type="http://schemas.openxmlformats.org/officeDocument/2006/relationships/vmlDrawing" Target="../drawings/vmlDrawing61.vml"/><Relationship Id="rId6" Type="http://schemas.openxmlformats.org/officeDocument/2006/relationships/image" Target="../media/image209.wmf"/><Relationship Id="rId11" Type="http://schemas.openxmlformats.org/officeDocument/2006/relationships/oleObject" Target="../embeddings/oleObject273.bin"/><Relationship Id="rId24" Type="http://schemas.openxmlformats.org/officeDocument/2006/relationships/image" Target="../media/image204.wmf"/><Relationship Id="rId5" Type="http://schemas.openxmlformats.org/officeDocument/2006/relationships/oleObject" Target="../embeddings/oleObject270.bin"/><Relationship Id="rId15" Type="http://schemas.openxmlformats.org/officeDocument/2006/relationships/oleObject" Target="../embeddings/oleObject275.bin"/><Relationship Id="rId23" Type="http://schemas.openxmlformats.org/officeDocument/2006/relationships/oleObject" Target="../embeddings/oleObject279.bin"/><Relationship Id="rId28" Type="http://schemas.openxmlformats.org/officeDocument/2006/relationships/image" Target="../media/image206.wmf"/><Relationship Id="rId10" Type="http://schemas.openxmlformats.org/officeDocument/2006/relationships/image" Target="../media/image211.wmf"/><Relationship Id="rId19" Type="http://schemas.openxmlformats.org/officeDocument/2006/relationships/oleObject" Target="../embeddings/oleObject277.bin"/><Relationship Id="rId4" Type="http://schemas.openxmlformats.org/officeDocument/2006/relationships/image" Target="../media/image208.wmf"/><Relationship Id="rId9" Type="http://schemas.openxmlformats.org/officeDocument/2006/relationships/oleObject" Target="../embeddings/oleObject272.bin"/><Relationship Id="rId14" Type="http://schemas.openxmlformats.org/officeDocument/2006/relationships/image" Target="../media/image213.wmf"/><Relationship Id="rId22" Type="http://schemas.openxmlformats.org/officeDocument/2006/relationships/image" Target="../media/image217.wmf"/><Relationship Id="rId27" Type="http://schemas.openxmlformats.org/officeDocument/2006/relationships/oleObject" Target="../embeddings/oleObject281.bin"/><Relationship Id="rId30" Type="http://schemas.openxmlformats.org/officeDocument/2006/relationships/image" Target="../media/image207.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83.bin"/><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207.wmf"/><Relationship Id="rId5" Type="http://schemas.openxmlformats.org/officeDocument/2006/relationships/oleObject" Target="../embeddings/oleObject284.bin"/><Relationship Id="rId4" Type="http://schemas.openxmlformats.org/officeDocument/2006/relationships/image" Target="../media/image205.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85.bin"/><Relationship Id="rId2" Type="http://schemas.openxmlformats.org/officeDocument/2006/relationships/slideLayout" Target="../slideLayouts/slideLayout7.xml"/><Relationship Id="rId1" Type="http://schemas.openxmlformats.org/officeDocument/2006/relationships/vmlDrawing" Target="../drawings/vmlDrawing63.vml"/><Relationship Id="rId4" Type="http://schemas.openxmlformats.org/officeDocument/2006/relationships/image" Target="../media/image15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17.wmf"/><Relationship Id="rId4" Type="http://schemas.openxmlformats.org/officeDocument/2006/relationships/image" Target="../media/image14.emf"/><Relationship Id="rId9"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emf"/><Relationship Id="rId5" Type="http://schemas.openxmlformats.org/officeDocument/2006/relationships/oleObject" Target="../embeddings/oleObject8.bin"/><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22.emf"/><Relationship Id="rId5" Type="http://schemas.openxmlformats.org/officeDocument/2006/relationships/oleObject" Target="../embeddings/oleObject10.bin"/><Relationship Id="rId4" Type="http://schemas.openxmlformats.org/officeDocument/2006/relationships/image" Target="../media/image21.emf"/><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24.png"/><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31.emf"/><Relationship Id="rId18" Type="http://schemas.openxmlformats.org/officeDocument/2006/relationships/oleObject" Target="../embeddings/oleObject20.bin"/><Relationship Id="rId3" Type="http://schemas.openxmlformats.org/officeDocument/2006/relationships/notesSlide" Target="../notesSlides/notesSlide4.xml"/><Relationship Id="rId7" Type="http://schemas.openxmlformats.org/officeDocument/2006/relationships/image" Target="../media/image28.wmf"/><Relationship Id="rId12" Type="http://schemas.openxmlformats.org/officeDocument/2006/relationships/oleObject" Target="../embeddings/oleObject17.bin"/><Relationship Id="rId17" Type="http://schemas.openxmlformats.org/officeDocument/2006/relationships/image" Target="../media/image33.emf"/><Relationship Id="rId2" Type="http://schemas.openxmlformats.org/officeDocument/2006/relationships/slideLayout" Target="../slideLayouts/slideLayout12.xml"/><Relationship Id="rId16" Type="http://schemas.openxmlformats.org/officeDocument/2006/relationships/oleObject" Target="../embeddings/oleObject19.bin"/><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image" Target="../media/image30.emf"/><Relationship Id="rId5" Type="http://schemas.openxmlformats.org/officeDocument/2006/relationships/image" Target="../media/image27.wmf"/><Relationship Id="rId15" Type="http://schemas.openxmlformats.org/officeDocument/2006/relationships/image" Target="../media/image32.emf"/><Relationship Id="rId10" Type="http://schemas.openxmlformats.org/officeDocument/2006/relationships/oleObject" Target="../embeddings/oleObject16.bin"/><Relationship Id="rId19" Type="http://schemas.openxmlformats.org/officeDocument/2006/relationships/image" Target="../media/image34.emf"/><Relationship Id="rId4" Type="http://schemas.openxmlformats.org/officeDocument/2006/relationships/oleObject" Target="../embeddings/oleObject13.bin"/><Relationship Id="rId9" Type="http://schemas.openxmlformats.org/officeDocument/2006/relationships/image" Target="../media/image29.wmf"/><Relationship Id="rId14"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35.wmf"/></Relationships>
</file>

<file path=ppt/slides/_rels/slide28.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7.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25.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1.w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7.wmf"/><Relationship Id="rId5" Type="http://schemas.openxmlformats.org/officeDocument/2006/relationships/oleObject" Target="../embeddings/oleObject29.bin"/><Relationship Id="rId10" Type="http://schemas.openxmlformats.org/officeDocument/2006/relationships/image" Target="../media/image44.wmf"/><Relationship Id="rId4" Type="http://schemas.openxmlformats.org/officeDocument/2006/relationships/image" Target="../media/image42.wmf"/><Relationship Id="rId9" Type="http://schemas.openxmlformats.org/officeDocument/2006/relationships/oleObject" Target="../embeddings/oleObject31.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8.wmf"/><Relationship Id="rId11" Type="http://schemas.openxmlformats.org/officeDocument/2006/relationships/image" Target="../media/image51.png"/><Relationship Id="rId5" Type="http://schemas.openxmlformats.org/officeDocument/2006/relationships/oleObject" Target="../embeddings/oleObject33.bin"/><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35.bin"/></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54.wmf"/><Relationship Id="rId5" Type="http://schemas.openxmlformats.org/officeDocument/2006/relationships/oleObject" Target="../embeddings/oleObject37.bin"/><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6.emf"/><Relationship Id="rId5" Type="http://schemas.openxmlformats.org/officeDocument/2006/relationships/oleObject" Target="../embeddings/oleObject39.bin"/><Relationship Id="rId4" Type="http://schemas.openxmlformats.org/officeDocument/2006/relationships/image" Target="../media/image55.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57.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5.xml"/><Relationship Id="rId7" Type="http://schemas.openxmlformats.org/officeDocument/2006/relationships/image" Target="../media/image59.wmf"/><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oleObject" Target="../embeddings/oleObject42.bin"/><Relationship Id="rId11" Type="http://schemas.openxmlformats.org/officeDocument/2006/relationships/image" Target="../media/image28.wmf"/><Relationship Id="rId5" Type="http://schemas.openxmlformats.org/officeDocument/2006/relationships/image" Target="../media/image58.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27.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6.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6.bin"/><Relationship Id="rId11" Type="http://schemas.openxmlformats.org/officeDocument/2006/relationships/image" Target="../media/image62.wmf"/><Relationship Id="rId5" Type="http://schemas.openxmlformats.org/officeDocument/2006/relationships/image" Target="../media/image17.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61.wmf"/></Relationships>
</file>

<file path=ppt/slides/_rels/slide44.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64.wmf"/><Relationship Id="rId5" Type="http://schemas.openxmlformats.org/officeDocument/2006/relationships/oleObject" Target="../embeddings/oleObject50.bin"/><Relationship Id="rId4" Type="http://schemas.openxmlformats.org/officeDocument/2006/relationships/image" Target="../media/image63.wmf"/></Relationships>
</file>

<file path=ppt/slides/_rels/slide45.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oleObject" Target="../embeddings/oleObject57.bin"/><Relationship Id="rId3" Type="http://schemas.openxmlformats.org/officeDocument/2006/relationships/oleObject" Target="../embeddings/oleObject52.bin"/><Relationship Id="rId7" Type="http://schemas.openxmlformats.org/officeDocument/2006/relationships/oleObject" Target="../embeddings/oleObject54.bin"/><Relationship Id="rId12" Type="http://schemas.openxmlformats.org/officeDocument/2006/relationships/image" Target="../media/image70.wmf"/><Relationship Id="rId2" Type="http://schemas.openxmlformats.org/officeDocument/2006/relationships/slideLayout" Target="../slideLayouts/slideLayout7.xml"/><Relationship Id="rId16" Type="http://schemas.openxmlformats.org/officeDocument/2006/relationships/image" Target="../media/image72.wmf"/><Relationship Id="rId1" Type="http://schemas.openxmlformats.org/officeDocument/2006/relationships/vmlDrawing" Target="../drawings/vmlDrawing18.vml"/><Relationship Id="rId6" Type="http://schemas.openxmlformats.org/officeDocument/2006/relationships/image" Target="../media/image67.wmf"/><Relationship Id="rId11" Type="http://schemas.openxmlformats.org/officeDocument/2006/relationships/oleObject" Target="../embeddings/oleObject56.bin"/><Relationship Id="rId5" Type="http://schemas.openxmlformats.org/officeDocument/2006/relationships/oleObject" Target="../embeddings/oleObject53.bin"/><Relationship Id="rId15" Type="http://schemas.openxmlformats.org/officeDocument/2006/relationships/oleObject" Target="../embeddings/oleObject58.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55.bin"/><Relationship Id="rId14" Type="http://schemas.openxmlformats.org/officeDocument/2006/relationships/image" Target="../media/image71.wmf"/></Relationships>
</file>

<file path=ppt/slides/_rels/slide46.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74.wmf"/><Relationship Id="rId5" Type="http://schemas.openxmlformats.org/officeDocument/2006/relationships/oleObject" Target="../embeddings/oleObject60.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62.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78.emf"/><Relationship Id="rId5" Type="http://schemas.openxmlformats.org/officeDocument/2006/relationships/oleObject" Target="../embeddings/oleObject64.bin"/><Relationship Id="rId4" Type="http://schemas.openxmlformats.org/officeDocument/2006/relationships/image" Target="../media/image77.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79.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7.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67.bin"/><Relationship Id="rId11" Type="http://schemas.openxmlformats.org/officeDocument/2006/relationships/image" Target="../media/image62.wmf"/><Relationship Id="rId5" Type="http://schemas.openxmlformats.org/officeDocument/2006/relationships/image" Target="../media/image17.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61.wmf"/></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81.wmf"/><Relationship Id="rId5" Type="http://schemas.openxmlformats.org/officeDocument/2006/relationships/oleObject" Target="../embeddings/oleObject71.bin"/><Relationship Id="rId4" Type="http://schemas.openxmlformats.org/officeDocument/2006/relationships/image" Target="../media/image80.wmf"/></Relationships>
</file>

<file path=ppt/slides/_rels/slide51.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85.wmf"/><Relationship Id="rId2" Type="http://schemas.openxmlformats.org/officeDocument/2006/relationships/slideLayout" Target="../slideLayouts/slideLayout7.xml"/><Relationship Id="rId16" Type="http://schemas.openxmlformats.org/officeDocument/2006/relationships/image" Target="../media/image72.wmf"/><Relationship Id="rId1" Type="http://schemas.openxmlformats.org/officeDocument/2006/relationships/vmlDrawing" Target="../drawings/vmlDrawing24.vml"/><Relationship Id="rId6" Type="http://schemas.openxmlformats.org/officeDocument/2006/relationships/image" Target="../media/image84.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oleObject" Target="../embeddings/oleObject79.bin"/><Relationship Id="rId10" Type="http://schemas.openxmlformats.org/officeDocument/2006/relationships/image" Target="../media/image69.wmf"/><Relationship Id="rId4" Type="http://schemas.openxmlformats.org/officeDocument/2006/relationships/image" Target="../media/image83.wmf"/><Relationship Id="rId9" Type="http://schemas.openxmlformats.org/officeDocument/2006/relationships/oleObject" Target="../embeddings/oleObject76.bin"/><Relationship Id="rId14" Type="http://schemas.openxmlformats.org/officeDocument/2006/relationships/image" Target="../media/image86.wmf"/></Relationships>
</file>

<file path=ppt/slides/_rels/slide52.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74.wmf"/><Relationship Id="rId5" Type="http://schemas.openxmlformats.org/officeDocument/2006/relationships/oleObject" Target="../embeddings/oleObject81.bin"/><Relationship Id="rId10" Type="http://schemas.openxmlformats.org/officeDocument/2006/relationships/image" Target="../media/image87.wmf"/><Relationship Id="rId4" Type="http://schemas.openxmlformats.org/officeDocument/2006/relationships/image" Target="../media/image73.wmf"/><Relationship Id="rId9" Type="http://schemas.openxmlformats.org/officeDocument/2006/relationships/oleObject" Target="../embeddings/oleObject83.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12.xml"/><Relationship Id="rId1" Type="http://schemas.openxmlformats.org/officeDocument/2006/relationships/vmlDrawing" Target="../drawings/vmlDrawing26.vml"/><Relationship Id="rId6" Type="http://schemas.openxmlformats.org/officeDocument/2006/relationships/image" Target="../media/image89.wmf"/><Relationship Id="rId5" Type="http://schemas.openxmlformats.org/officeDocument/2006/relationships/oleObject" Target="../embeddings/oleObject85.bin"/><Relationship Id="rId4" Type="http://schemas.openxmlformats.org/officeDocument/2006/relationships/image" Target="../media/image88.e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91.wmf"/><Relationship Id="rId3" Type="http://schemas.openxmlformats.org/officeDocument/2006/relationships/notesSlide" Target="../notesSlides/notesSlide8.xml"/><Relationship Id="rId7" Type="http://schemas.openxmlformats.org/officeDocument/2006/relationships/image" Target="../media/image60.wmf"/><Relationship Id="rId12" Type="http://schemas.openxmlformats.org/officeDocument/2006/relationships/oleObject" Target="../embeddings/oleObject90.bin"/><Relationship Id="rId2" Type="http://schemas.openxmlformats.org/officeDocument/2006/relationships/slideLayout" Target="../slideLayouts/slideLayout12.xml"/><Relationship Id="rId1" Type="http://schemas.openxmlformats.org/officeDocument/2006/relationships/vmlDrawing" Target="../drawings/vmlDrawing27.vml"/><Relationship Id="rId6" Type="http://schemas.openxmlformats.org/officeDocument/2006/relationships/oleObject" Target="../embeddings/oleObject87.bin"/><Relationship Id="rId11" Type="http://schemas.openxmlformats.org/officeDocument/2006/relationships/image" Target="../media/image62.wmf"/><Relationship Id="rId5" Type="http://schemas.openxmlformats.org/officeDocument/2006/relationships/image" Target="../media/image17.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90.wmf"/></Relationships>
</file>

<file path=ppt/slides/_rels/slide55.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91.bin"/><Relationship Id="rId7"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93.wmf"/><Relationship Id="rId5" Type="http://schemas.openxmlformats.org/officeDocument/2006/relationships/oleObject" Target="../embeddings/oleObject92.bin"/><Relationship Id="rId10" Type="http://schemas.openxmlformats.org/officeDocument/2006/relationships/image" Target="../media/image91.wmf"/><Relationship Id="rId4" Type="http://schemas.openxmlformats.org/officeDocument/2006/relationships/image" Target="../media/image92.wmf"/><Relationship Id="rId9" Type="http://schemas.openxmlformats.org/officeDocument/2006/relationships/oleObject" Target="../embeddings/oleObject94.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image" Target="../media/image97.wmf"/><Relationship Id="rId18" Type="http://schemas.openxmlformats.org/officeDocument/2006/relationships/oleObject" Target="../embeddings/oleObject102.bin"/><Relationship Id="rId3" Type="http://schemas.openxmlformats.org/officeDocument/2006/relationships/notesSlide" Target="../notesSlides/notesSlide9.xml"/><Relationship Id="rId7" Type="http://schemas.openxmlformats.org/officeDocument/2006/relationships/image" Target="../media/image69.wmf"/><Relationship Id="rId12" Type="http://schemas.openxmlformats.org/officeDocument/2006/relationships/oleObject" Target="../embeddings/oleObject99.bin"/><Relationship Id="rId17" Type="http://schemas.openxmlformats.org/officeDocument/2006/relationships/image" Target="../media/image91.wmf"/><Relationship Id="rId2" Type="http://schemas.openxmlformats.org/officeDocument/2006/relationships/slideLayout" Target="../slideLayouts/slideLayout7.xml"/><Relationship Id="rId16" Type="http://schemas.openxmlformats.org/officeDocument/2006/relationships/oleObject" Target="../embeddings/oleObject101.bin"/><Relationship Id="rId1" Type="http://schemas.openxmlformats.org/officeDocument/2006/relationships/vmlDrawing" Target="../drawings/vmlDrawing29.vml"/><Relationship Id="rId6" Type="http://schemas.openxmlformats.org/officeDocument/2006/relationships/oleObject" Target="../embeddings/oleObject96.bin"/><Relationship Id="rId11" Type="http://schemas.openxmlformats.org/officeDocument/2006/relationships/image" Target="../media/image72.wmf"/><Relationship Id="rId5" Type="http://schemas.openxmlformats.org/officeDocument/2006/relationships/image" Target="../media/image95.wmf"/><Relationship Id="rId15" Type="http://schemas.openxmlformats.org/officeDocument/2006/relationships/image" Target="../media/image98.wmf"/><Relationship Id="rId10" Type="http://schemas.openxmlformats.org/officeDocument/2006/relationships/oleObject" Target="../embeddings/oleObject98.bin"/><Relationship Id="rId19" Type="http://schemas.openxmlformats.org/officeDocument/2006/relationships/image" Target="../media/image99.wmf"/><Relationship Id="rId4" Type="http://schemas.openxmlformats.org/officeDocument/2006/relationships/oleObject" Target="../embeddings/oleObject95.bin"/><Relationship Id="rId9" Type="http://schemas.openxmlformats.org/officeDocument/2006/relationships/image" Target="../media/image96.wmf"/><Relationship Id="rId14" Type="http://schemas.openxmlformats.org/officeDocument/2006/relationships/oleObject" Target="../embeddings/oleObject100.bin"/></Relationships>
</file>

<file path=ppt/slides/_rels/slide57.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103.bin"/><Relationship Id="rId7" Type="http://schemas.openxmlformats.org/officeDocument/2006/relationships/oleObject" Target="../embeddings/oleObject105.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74.wmf"/><Relationship Id="rId5" Type="http://schemas.openxmlformats.org/officeDocument/2006/relationships/oleObject" Target="../embeddings/oleObject104.bin"/><Relationship Id="rId10" Type="http://schemas.openxmlformats.org/officeDocument/2006/relationships/image" Target="../media/image100.wmf"/><Relationship Id="rId4" Type="http://schemas.openxmlformats.org/officeDocument/2006/relationships/image" Target="../media/image73.wmf"/><Relationship Id="rId9" Type="http://schemas.openxmlformats.org/officeDocument/2006/relationships/oleObject" Target="../embeddings/oleObject106.bin"/></Relationships>
</file>

<file path=ppt/slides/_rels/slide58.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oleObject" Target="../embeddings/oleObject112.bin"/><Relationship Id="rId3" Type="http://schemas.openxmlformats.org/officeDocument/2006/relationships/oleObject" Target="../embeddings/oleObject107.bin"/><Relationship Id="rId7" Type="http://schemas.openxmlformats.org/officeDocument/2006/relationships/oleObject" Target="../embeddings/oleObject109.bin"/><Relationship Id="rId12"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02.wmf"/><Relationship Id="rId11" Type="http://schemas.openxmlformats.org/officeDocument/2006/relationships/oleObject" Target="../embeddings/oleObject111.bin"/><Relationship Id="rId5" Type="http://schemas.openxmlformats.org/officeDocument/2006/relationships/oleObject" Target="../embeddings/oleObject108.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110.bin"/><Relationship Id="rId14" Type="http://schemas.openxmlformats.org/officeDocument/2006/relationships/image" Target="../media/image106.emf"/></Relationships>
</file>

<file path=ppt/slides/_rels/slide59.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oleObject" Target="../embeddings/oleObject118.bin"/><Relationship Id="rId3" Type="http://schemas.openxmlformats.org/officeDocument/2006/relationships/oleObject" Target="../embeddings/oleObject113.bin"/><Relationship Id="rId7" Type="http://schemas.openxmlformats.org/officeDocument/2006/relationships/oleObject" Target="../embeddings/oleObject115.bin"/><Relationship Id="rId12" Type="http://schemas.openxmlformats.org/officeDocument/2006/relationships/image" Target="../media/image111.wmf"/><Relationship Id="rId2" Type="http://schemas.openxmlformats.org/officeDocument/2006/relationships/slideLayout" Target="../slideLayouts/slideLayout7.xml"/><Relationship Id="rId16" Type="http://schemas.openxmlformats.org/officeDocument/2006/relationships/image" Target="../media/image113.wmf"/><Relationship Id="rId1" Type="http://schemas.openxmlformats.org/officeDocument/2006/relationships/vmlDrawing" Target="../drawings/vmlDrawing32.vml"/><Relationship Id="rId6" Type="http://schemas.openxmlformats.org/officeDocument/2006/relationships/image" Target="../media/image108.wmf"/><Relationship Id="rId11" Type="http://schemas.openxmlformats.org/officeDocument/2006/relationships/oleObject" Target="../embeddings/oleObject117.bin"/><Relationship Id="rId5" Type="http://schemas.openxmlformats.org/officeDocument/2006/relationships/oleObject" Target="../embeddings/oleObject114.bin"/><Relationship Id="rId15" Type="http://schemas.openxmlformats.org/officeDocument/2006/relationships/oleObject" Target="../embeddings/oleObject119.bin"/><Relationship Id="rId10" Type="http://schemas.openxmlformats.org/officeDocument/2006/relationships/image" Target="../media/image110.wmf"/><Relationship Id="rId4" Type="http://schemas.openxmlformats.org/officeDocument/2006/relationships/image" Target="../media/image107.wmf"/><Relationship Id="rId9" Type="http://schemas.openxmlformats.org/officeDocument/2006/relationships/oleObject" Target="../embeddings/oleObject116.bin"/><Relationship Id="rId14" Type="http://schemas.openxmlformats.org/officeDocument/2006/relationships/image" Target="../media/image112.w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22.bin"/><Relationship Id="rId13" Type="http://schemas.openxmlformats.org/officeDocument/2006/relationships/image" Target="../media/image91.wmf"/><Relationship Id="rId3" Type="http://schemas.openxmlformats.org/officeDocument/2006/relationships/notesSlide" Target="../notesSlides/notesSlide10.xml"/><Relationship Id="rId7" Type="http://schemas.openxmlformats.org/officeDocument/2006/relationships/image" Target="../media/image60.wmf"/><Relationship Id="rId12" Type="http://schemas.openxmlformats.org/officeDocument/2006/relationships/oleObject" Target="../embeddings/oleObject124.bin"/><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oleObject" Target="../embeddings/oleObject121.bin"/><Relationship Id="rId11" Type="http://schemas.openxmlformats.org/officeDocument/2006/relationships/image" Target="../media/image62.wmf"/><Relationship Id="rId5" Type="http://schemas.openxmlformats.org/officeDocument/2006/relationships/image" Target="../media/image17.wmf"/><Relationship Id="rId10" Type="http://schemas.openxmlformats.org/officeDocument/2006/relationships/oleObject" Target="../embeddings/oleObject123.bin"/><Relationship Id="rId4" Type="http://schemas.openxmlformats.org/officeDocument/2006/relationships/oleObject" Target="../embeddings/oleObject120.bin"/><Relationship Id="rId9" Type="http://schemas.openxmlformats.org/officeDocument/2006/relationships/image" Target="../media/image90.wmf"/></Relationships>
</file>

<file path=ppt/slides/_rels/slide61.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125.bin"/><Relationship Id="rId7" Type="http://schemas.openxmlformats.org/officeDocument/2006/relationships/oleObject" Target="../embeddings/oleObject127.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93.wmf"/><Relationship Id="rId5" Type="http://schemas.openxmlformats.org/officeDocument/2006/relationships/oleObject" Target="../embeddings/oleObject126.bin"/><Relationship Id="rId10" Type="http://schemas.openxmlformats.org/officeDocument/2006/relationships/image" Target="../media/image91.wmf"/><Relationship Id="rId4" Type="http://schemas.openxmlformats.org/officeDocument/2006/relationships/image" Target="../media/image92.wmf"/><Relationship Id="rId9" Type="http://schemas.openxmlformats.org/officeDocument/2006/relationships/oleObject" Target="../embeddings/oleObject128.bin"/></Relationships>
</file>

<file path=ppt/slides/_rels/slide62.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134.bin"/><Relationship Id="rId18" Type="http://schemas.openxmlformats.org/officeDocument/2006/relationships/image" Target="../media/image114.wmf"/><Relationship Id="rId3" Type="http://schemas.openxmlformats.org/officeDocument/2006/relationships/oleObject" Target="../embeddings/oleObject129.bin"/><Relationship Id="rId7" Type="http://schemas.openxmlformats.org/officeDocument/2006/relationships/oleObject" Target="../embeddings/oleObject131.bin"/><Relationship Id="rId12" Type="http://schemas.openxmlformats.org/officeDocument/2006/relationships/image" Target="../media/image97.wmf"/><Relationship Id="rId17" Type="http://schemas.openxmlformats.org/officeDocument/2006/relationships/oleObject" Target="../embeddings/oleObject136.bin"/><Relationship Id="rId2" Type="http://schemas.openxmlformats.org/officeDocument/2006/relationships/slideLayout" Target="../slideLayouts/slideLayout7.xml"/><Relationship Id="rId16" Type="http://schemas.openxmlformats.org/officeDocument/2006/relationships/image" Target="../media/image91.wmf"/><Relationship Id="rId1" Type="http://schemas.openxmlformats.org/officeDocument/2006/relationships/vmlDrawing" Target="../drawings/vmlDrawing35.vml"/><Relationship Id="rId6" Type="http://schemas.openxmlformats.org/officeDocument/2006/relationships/image" Target="../media/image69.wmf"/><Relationship Id="rId11" Type="http://schemas.openxmlformats.org/officeDocument/2006/relationships/oleObject" Target="../embeddings/oleObject133.bin"/><Relationship Id="rId5" Type="http://schemas.openxmlformats.org/officeDocument/2006/relationships/oleObject" Target="../embeddings/oleObject130.bin"/><Relationship Id="rId15" Type="http://schemas.openxmlformats.org/officeDocument/2006/relationships/oleObject" Target="../embeddings/oleObject135.bin"/><Relationship Id="rId10" Type="http://schemas.openxmlformats.org/officeDocument/2006/relationships/image" Target="../media/image72.wmf"/><Relationship Id="rId4" Type="http://schemas.openxmlformats.org/officeDocument/2006/relationships/image" Target="../media/image95.wmf"/><Relationship Id="rId9" Type="http://schemas.openxmlformats.org/officeDocument/2006/relationships/oleObject" Target="../embeddings/oleObject132.bin"/><Relationship Id="rId14" Type="http://schemas.openxmlformats.org/officeDocument/2006/relationships/image" Target="../media/image98.wmf"/></Relationships>
</file>

<file path=ppt/slides/_rels/slide63.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137.bin"/><Relationship Id="rId7" Type="http://schemas.openxmlformats.org/officeDocument/2006/relationships/oleObject" Target="../embeddings/oleObject139.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74.wmf"/><Relationship Id="rId5" Type="http://schemas.openxmlformats.org/officeDocument/2006/relationships/oleObject" Target="../embeddings/oleObject138.bin"/><Relationship Id="rId10" Type="http://schemas.openxmlformats.org/officeDocument/2006/relationships/image" Target="../media/image115.wmf"/><Relationship Id="rId4" Type="http://schemas.openxmlformats.org/officeDocument/2006/relationships/image" Target="../media/image73.wmf"/><Relationship Id="rId9" Type="http://schemas.openxmlformats.org/officeDocument/2006/relationships/oleObject" Target="../embeddings/oleObject140.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13.xml"/><Relationship Id="rId1" Type="http://schemas.openxmlformats.org/officeDocument/2006/relationships/vmlDrawing" Target="../drawings/vmlDrawing37.vml"/><Relationship Id="rId6" Type="http://schemas.openxmlformats.org/officeDocument/2006/relationships/image" Target="../media/image117.wmf"/><Relationship Id="rId5" Type="http://schemas.openxmlformats.org/officeDocument/2006/relationships/oleObject" Target="../embeddings/oleObject142.bin"/><Relationship Id="rId4" Type="http://schemas.openxmlformats.org/officeDocument/2006/relationships/image" Target="../media/image116.wmf"/></Relationships>
</file>

<file path=ppt/slides/_rels/slide65.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oleObject" Target="../embeddings/oleObject148.bin"/><Relationship Id="rId18" Type="http://schemas.openxmlformats.org/officeDocument/2006/relationships/image" Target="../media/image121.emf"/><Relationship Id="rId3" Type="http://schemas.openxmlformats.org/officeDocument/2006/relationships/oleObject" Target="../embeddings/oleObject143.bin"/><Relationship Id="rId7" Type="http://schemas.openxmlformats.org/officeDocument/2006/relationships/oleObject" Target="../embeddings/oleObject145.bin"/><Relationship Id="rId12" Type="http://schemas.openxmlformats.org/officeDocument/2006/relationships/image" Target="../media/image118.wmf"/><Relationship Id="rId17" Type="http://schemas.openxmlformats.org/officeDocument/2006/relationships/oleObject" Target="../embeddings/oleObject150.bin"/><Relationship Id="rId2" Type="http://schemas.openxmlformats.org/officeDocument/2006/relationships/slideLayout" Target="../slideLayouts/slideLayout7.xml"/><Relationship Id="rId16" Type="http://schemas.openxmlformats.org/officeDocument/2006/relationships/image" Target="../media/image120.wmf"/><Relationship Id="rId1" Type="http://schemas.openxmlformats.org/officeDocument/2006/relationships/vmlDrawing" Target="../drawings/vmlDrawing38.vml"/><Relationship Id="rId6" Type="http://schemas.openxmlformats.org/officeDocument/2006/relationships/image" Target="../media/image112.wmf"/><Relationship Id="rId11" Type="http://schemas.openxmlformats.org/officeDocument/2006/relationships/oleObject" Target="../embeddings/oleObject147.bin"/><Relationship Id="rId5" Type="http://schemas.openxmlformats.org/officeDocument/2006/relationships/oleObject" Target="../embeddings/oleObject144.bin"/><Relationship Id="rId15" Type="http://schemas.openxmlformats.org/officeDocument/2006/relationships/oleObject" Target="../embeddings/oleObject149.bin"/><Relationship Id="rId10" Type="http://schemas.openxmlformats.org/officeDocument/2006/relationships/image" Target="../media/image42.wmf"/><Relationship Id="rId4" Type="http://schemas.openxmlformats.org/officeDocument/2006/relationships/image" Target="../media/image107.wmf"/><Relationship Id="rId9" Type="http://schemas.openxmlformats.org/officeDocument/2006/relationships/oleObject" Target="../embeddings/oleObject146.bin"/><Relationship Id="rId14" Type="http://schemas.openxmlformats.org/officeDocument/2006/relationships/image" Target="../media/image119.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53.bin"/><Relationship Id="rId13" Type="http://schemas.openxmlformats.org/officeDocument/2006/relationships/image" Target="../media/image91.wmf"/><Relationship Id="rId3" Type="http://schemas.openxmlformats.org/officeDocument/2006/relationships/notesSlide" Target="../notesSlides/notesSlide11.xml"/><Relationship Id="rId7" Type="http://schemas.openxmlformats.org/officeDocument/2006/relationships/image" Target="../media/image60.wmf"/><Relationship Id="rId12" Type="http://schemas.openxmlformats.org/officeDocument/2006/relationships/oleObject" Target="../embeddings/oleObject155.bin"/><Relationship Id="rId2" Type="http://schemas.openxmlformats.org/officeDocument/2006/relationships/slideLayout" Target="../slideLayouts/slideLayout12.xml"/><Relationship Id="rId1" Type="http://schemas.openxmlformats.org/officeDocument/2006/relationships/vmlDrawing" Target="../drawings/vmlDrawing39.vml"/><Relationship Id="rId6" Type="http://schemas.openxmlformats.org/officeDocument/2006/relationships/oleObject" Target="../embeddings/oleObject152.bin"/><Relationship Id="rId11" Type="http://schemas.openxmlformats.org/officeDocument/2006/relationships/image" Target="../media/image62.wmf"/><Relationship Id="rId5" Type="http://schemas.openxmlformats.org/officeDocument/2006/relationships/image" Target="../media/image17.wmf"/><Relationship Id="rId10" Type="http://schemas.openxmlformats.org/officeDocument/2006/relationships/oleObject" Target="../embeddings/oleObject154.bin"/><Relationship Id="rId4" Type="http://schemas.openxmlformats.org/officeDocument/2006/relationships/oleObject" Target="../embeddings/oleObject151.bin"/><Relationship Id="rId9" Type="http://schemas.openxmlformats.org/officeDocument/2006/relationships/image" Target="../media/image90.wmf"/></Relationships>
</file>

<file path=ppt/slides/_rels/slide67.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oleObject" Target="../embeddings/oleObject156.bin"/><Relationship Id="rId7" Type="http://schemas.openxmlformats.org/officeDocument/2006/relationships/oleObject" Target="../embeddings/oleObject158.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23.wmf"/><Relationship Id="rId5" Type="http://schemas.openxmlformats.org/officeDocument/2006/relationships/oleObject" Target="../embeddings/oleObject157.bin"/><Relationship Id="rId10" Type="http://schemas.openxmlformats.org/officeDocument/2006/relationships/image" Target="../media/image91.wmf"/><Relationship Id="rId4" Type="http://schemas.openxmlformats.org/officeDocument/2006/relationships/image" Target="../media/image122.wmf"/><Relationship Id="rId9" Type="http://schemas.openxmlformats.org/officeDocument/2006/relationships/oleObject" Target="../embeddings/oleObject159.bin"/></Relationships>
</file>

<file path=ppt/slides/_rels/slide68.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oleObject" Target="../embeddings/oleObject165.bin"/><Relationship Id="rId18" Type="http://schemas.openxmlformats.org/officeDocument/2006/relationships/image" Target="../media/image128.wmf"/><Relationship Id="rId3" Type="http://schemas.openxmlformats.org/officeDocument/2006/relationships/oleObject" Target="../embeddings/oleObject160.bin"/><Relationship Id="rId7" Type="http://schemas.openxmlformats.org/officeDocument/2006/relationships/oleObject" Target="../embeddings/oleObject162.bin"/><Relationship Id="rId12" Type="http://schemas.openxmlformats.org/officeDocument/2006/relationships/image" Target="../media/image126.wmf"/><Relationship Id="rId17" Type="http://schemas.openxmlformats.org/officeDocument/2006/relationships/oleObject" Target="../embeddings/oleObject167.bin"/><Relationship Id="rId2" Type="http://schemas.openxmlformats.org/officeDocument/2006/relationships/slideLayout" Target="../slideLayouts/slideLayout7.xml"/><Relationship Id="rId16" Type="http://schemas.openxmlformats.org/officeDocument/2006/relationships/image" Target="../media/image91.wmf"/><Relationship Id="rId1" Type="http://schemas.openxmlformats.org/officeDocument/2006/relationships/vmlDrawing" Target="../drawings/vmlDrawing41.vml"/><Relationship Id="rId6" Type="http://schemas.openxmlformats.org/officeDocument/2006/relationships/image" Target="../media/image69.wmf"/><Relationship Id="rId11" Type="http://schemas.openxmlformats.org/officeDocument/2006/relationships/oleObject" Target="../embeddings/oleObject164.bin"/><Relationship Id="rId5" Type="http://schemas.openxmlformats.org/officeDocument/2006/relationships/oleObject" Target="../embeddings/oleObject161.bin"/><Relationship Id="rId15" Type="http://schemas.openxmlformats.org/officeDocument/2006/relationships/oleObject" Target="../embeddings/oleObject166.bin"/><Relationship Id="rId10" Type="http://schemas.openxmlformats.org/officeDocument/2006/relationships/image" Target="../media/image72.wmf"/><Relationship Id="rId4" Type="http://schemas.openxmlformats.org/officeDocument/2006/relationships/image" Target="../media/image95.wmf"/><Relationship Id="rId9" Type="http://schemas.openxmlformats.org/officeDocument/2006/relationships/oleObject" Target="../embeddings/oleObject163.bin"/><Relationship Id="rId14" Type="http://schemas.openxmlformats.org/officeDocument/2006/relationships/image" Target="../media/image127.wmf"/></Relationships>
</file>

<file path=ppt/slides/_rels/slide69.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168.bin"/><Relationship Id="rId7" Type="http://schemas.openxmlformats.org/officeDocument/2006/relationships/oleObject" Target="../embeddings/oleObject170.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74.wmf"/><Relationship Id="rId5" Type="http://schemas.openxmlformats.org/officeDocument/2006/relationships/oleObject" Target="../embeddings/oleObject169.bin"/><Relationship Id="rId10" Type="http://schemas.openxmlformats.org/officeDocument/2006/relationships/image" Target="../media/image129.wmf"/><Relationship Id="rId4" Type="http://schemas.openxmlformats.org/officeDocument/2006/relationships/image" Target="../media/image73.wmf"/><Relationship Id="rId9" Type="http://schemas.openxmlformats.org/officeDocument/2006/relationships/oleObject" Target="../embeddings/oleObject171.bin"/></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172.bin"/><Relationship Id="rId7"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31.wmf"/><Relationship Id="rId5" Type="http://schemas.openxmlformats.org/officeDocument/2006/relationships/oleObject" Target="../embeddings/oleObject173.bin"/><Relationship Id="rId4" Type="http://schemas.openxmlformats.org/officeDocument/2006/relationships/image" Target="../media/image130.wmf"/></Relationships>
</file>

<file path=ppt/slides/_rels/slide71.xml.rels><?xml version="1.0" encoding="UTF-8" standalone="yes"?>
<Relationships xmlns="http://schemas.openxmlformats.org/package/2006/relationships"><Relationship Id="rId8" Type="http://schemas.openxmlformats.org/officeDocument/2006/relationships/image" Target="../media/image135.wmf"/><Relationship Id="rId13" Type="http://schemas.openxmlformats.org/officeDocument/2006/relationships/oleObject" Target="../embeddings/oleObject180.bin"/><Relationship Id="rId3" Type="http://schemas.openxmlformats.org/officeDocument/2006/relationships/oleObject" Target="../embeddings/oleObject175.bin"/><Relationship Id="rId7" Type="http://schemas.openxmlformats.org/officeDocument/2006/relationships/oleObject" Target="../embeddings/oleObject177.bin"/><Relationship Id="rId12" Type="http://schemas.openxmlformats.org/officeDocument/2006/relationships/image" Target="../media/image137.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34.wmf"/><Relationship Id="rId11" Type="http://schemas.openxmlformats.org/officeDocument/2006/relationships/oleObject" Target="../embeddings/oleObject179.bin"/><Relationship Id="rId5" Type="http://schemas.openxmlformats.org/officeDocument/2006/relationships/oleObject" Target="../embeddings/oleObject176.bin"/><Relationship Id="rId10" Type="http://schemas.openxmlformats.org/officeDocument/2006/relationships/image" Target="../media/image136.wmf"/><Relationship Id="rId4" Type="http://schemas.openxmlformats.org/officeDocument/2006/relationships/image" Target="../media/image133.wmf"/><Relationship Id="rId9" Type="http://schemas.openxmlformats.org/officeDocument/2006/relationships/oleObject" Target="../embeddings/oleObject178.bin"/><Relationship Id="rId14" Type="http://schemas.openxmlformats.org/officeDocument/2006/relationships/image" Target="../media/image138.wmf"/></Relationships>
</file>

<file path=ppt/slides/_rels/slide72.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oleObject" Target="../embeddings/oleObject181.bin"/><Relationship Id="rId7"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140.wmf"/><Relationship Id="rId5" Type="http://schemas.openxmlformats.org/officeDocument/2006/relationships/oleObject" Target="../embeddings/oleObject182.bin"/><Relationship Id="rId10" Type="http://schemas.openxmlformats.org/officeDocument/2006/relationships/image" Target="../media/image142.wmf"/><Relationship Id="rId4" Type="http://schemas.openxmlformats.org/officeDocument/2006/relationships/image" Target="../media/image139.wmf"/><Relationship Id="rId9" Type="http://schemas.openxmlformats.org/officeDocument/2006/relationships/oleObject" Target="../embeddings/oleObject184.bin"/></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143.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88.bin"/><Relationship Id="rId13" Type="http://schemas.openxmlformats.org/officeDocument/2006/relationships/image" Target="../media/image91.wmf"/><Relationship Id="rId3" Type="http://schemas.openxmlformats.org/officeDocument/2006/relationships/notesSlide" Target="../notesSlides/notesSlide12.xml"/><Relationship Id="rId7" Type="http://schemas.openxmlformats.org/officeDocument/2006/relationships/image" Target="../media/image60.wmf"/><Relationship Id="rId12" Type="http://schemas.openxmlformats.org/officeDocument/2006/relationships/oleObject" Target="../embeddings/oleObject190.bin"/><Relationship Id="rId2" Type="http://schemas.openxmlformats.org/officeDocument/2006/relationships/slideLayout" Target="../slideLayouts/slideLayout12.xml"/><Relationship Id="rId1" Type="http://schemas.openxmlformats.org/officeDocument/2006/relationships/vmlDrawing" Target="../drawings/vmlDrawing47.vml"/><Relationship Id="rId6" Type="http://schemas.openxmlformats.org/officeDocument/2006/relationships/oleObject" Target="../embeddings/oleObject187.bin"/><Relationship Id="rId11" Type="http://schemas.openxmlformats.org/officeDocument/2006/relationships/image" Target="../media/image62.wmf"/><Relationship Id="rId5" Type="http://schemas.openxmlformats.org/officeDocument/2006/relationships/image" Target="../media/image17.wmf"/><Relationship Id="rId10" Type="http://schemas.openxmlformats.org/officeDocument/2006/relationships/oleObject" Target="../embeddings/oleObject189.bin"/><Relationship Id="rId4" Type="http://schemas.openxmlformats.org/officeDocument/2006/relationships/oleObject" Target="../embeddings/oleObject186.bin"/><Relationship Id="rId9" Type="http://schemas.openxmlformats.org/officeDocument/2006/relationships/image" Target="../media/image144.wmf"/></Relationships>
</file>

<file path=ppt/slides/_rels/slide75.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oleObject" Target="../embeddings/oleObject191.bin"/><Relationship Id="rId7" Type="http://schemas.openxmlformats.org/officeDocument/2006/relationships/oleObject" Target="../embeddings/oleObject193.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145.wmf"/><Relationship Id="rId5" Type="http://schemas.openxmlformats.org/officeDocument/2006/relationships/oleObject" Target="../embeddings/oleObject192.bin"/><Relationship Id="rId10" Type="http://schemas.openxmlformats.org/officeDocument/2006/relationships/image" Target="../media/image147.wmf"/><Relationship Id="rId4" Type="http://schemas.openxmlformats.org/officeDocument/2006/relationships/image" Target="../media/image91.wmf"/><Relationship Id="rId9" Type="http://schemas.openxmlformats.org/officeDocument/2006/relationships/oleObject" Target="../embeddings/oleObject194.bin"/></Relationships>
</file>

<file path=ppt/slides/_rels/slide76.xml.rels><?xml version="1.0" encoding="UTF-8" standalone="yes"?>
<Relationships xmlns="http://schemas.openxmlformats.org/package/2006/relationships"><Relationship Id="rId8" Type="http://schemas.openxmlformats.org/officeDocument/2006/relationships/image" Target="../media/image149.wmf"/><Relationship Id="rId13" Type="http://schemas.openxmlformats.org/officeDocument/2006/relationships/oleObject" Target="../embeddings/oleObject200.bin"/><Relationship Id="rId18" Type="http://schemas.openxmlformats.org/officeDocument/2006/relationships/image" Target="../media/image152.wmf"/><Relationship Id="rId3" Type="http://schemas.openxmlformats.org/officeDocument/2006/relationships/oleObject" Target="../embeddings/oleObject195.bin"/><Relationship Id="rId7" Type="http://schemas.openxmlformats.org/officeDocument/2006/relationships/oleObject" Target="../embeddings/oleObject197.bin"/><Relationship Id="rId12" Type="http://schemas.openxmlformats.org/officeDocument/2006/relationships/image" Target="../media/image91.wmf"/><Relationship Id="rId17" Type="http://schemas.openxmlformats.org/officeDocument/2006/relationships/oleObject" Target="../embeddings/oleObject202.bin"/><Relationship Id="rId2" Type="http://schemas.openxmlformats.org/officeDocument/2006/relationships/slideLayout" Target="../slideLayouts/slideLayout7.xml"/><Relationship Id="rId16" Type="http://schemas.openxmlformats.org/officeDocument/2006/relationships/image" Target="../media/image151.wmf"/><Relationship Id="rId1" Type="http://schemas.openxmlformats.org/officeDocument/2006/relationships/vmlDrawing" Target="../drawings/vmlDrawing49.vml"/><Relationship Id="rId6" Type="http://schemas.openxmlformats.org/officeDocument/2006/relationships/image" Target="../media/image69.wmf"/><Relationship Id="rId11" Type="http://schemas.openxmlformats.org/officeDocument/2006/relationships/oleObject" Target="../embeddings/oleObject199.bin"/><Relationship Id="rId5" Type="http://schemas.openxmlformats.org/officeDocument/2006/relationships/oleObject" Target="../embeddings/oleObject196.bin"/><Relationship Id="rId15" Type="http://schemas.openxmlformats.org/officeDocument/2006/relationships/oleObject" Target="../embeddings/oleObject201.bin"/><Relationship Id="rId10" Type="http://schemas.openxmlformats.org/officeDocument/2006/relationships/image" Target="../media/image72.wmf"/><Relationship Id="rId4" Type="http://schemas.openxmlformats.org/officeDocument/2006/relationships/image" Target="../media/image148.wmf"/><Relationship Id="rId9" Type="http://schemas.openxmlformats.org/officeDocument/2006/relationships/oleObject" Target="../embeddings/oleObject198.bin"/><Relationship Id="rId14" Type="http://schemas.openxmlformats.org/officeDocument/2006/relationships/image" Target="../media/image150.wmf"/></Relationships>
</file>

<file path=ppt/slides/_rels/slide77.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203.bin"/><Relationship Id="rId7" Type="http://schemas.openxmlformats.org/officeDocument/2006/relationships/oleObject" Target="../embeddings/oleObject205.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74.wmf"/><Relationship Id="rId5" Type="http://schemas.openxmlformats.org/officeDocument/2006/relationships/oleObject" Target="../embeddings/oleObject204.bin"/><Relationship Id="rId10" Type="http://schemas.openxmlformats.org/officeDocument/2006/relationships/image" Target="../media/image153.wmf"/><Relationship Id="rId4" Type="http://schemas.openxmlformats.org/officeDocument/2006/relationships/image" Target="../media/image73.wmf"/><Relationship Id="rId9" Type="http://schemas.openxmlformats.org/officeDocument/2006/relationships/oleObject" Target="../embeddings/oleObject206.bin"/></Relationships>
</file>

<file path=ppt/slides/_rels/slide78.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oleObject" Target="../embeddings/oleObject212.bin"/><Relationship Id="rId3" Type="http://schemas.openxmlformats.org/officeDocument/2006/relationships/oleObject" Target="../embeddings/oleObject207.bin"/><Relationship Id="rId7" Type="http://schemas.openxmlformats.org/officeDocument/2006/relationships/oleObject" Target="../embeddings/oleObject209.bin"/><Relationship Id="rId12" Type="http://schemas.openxmlformats.org/officeDocument/2006/relationships/image" Target="../media/image156.wmf"/><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154.wmf"/><Relationship Id="rId11" Type="http://schemas.openxmlformats.org/officeDocument/2006/relationships/oleObject" Target="../embeddings/oleObject211.bin"/><Relationship Id="rId5" Type="http://schemas.openxmlformats.org/officeDocument/2006/relationships/oleObject" Target="../embeddings/oleObject208.bin"/><Relationship Id="rId10" Type="http://schemas.openxmlformats.org/officeDocument/2006/relationships/image" Target="../media/image155.wmf"/><Relationship Id="rId4" Type="http://schemas.openxmlformats.org/officeDocument/2006/relationships/image" Target="../media/image55.wmf"/><Relationship Id="rId9" Type="http://schemas.openxmlformats.org/officeDocument/2006/relationships/oleObject" Target="../embeddings/oleObject210.bin"/><Relationship Id="rId14" Type="http://schemas.openxmlformats.org/officeDocument/2006/relationships/image" Target="../media/image143.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20.xml"/><Relationship Id="rId1" Type="http://schemas.openxmlformats.org/officeDocument/2006/relationships/vmlDrawing" Target="../drawings/vmlDrawing52.vml"/><Relationship Id="rId4" Type="http://schemas.openxmlformats.org/officeDocument/2006/relationships/image" Target="../media/image157.wmf"/></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216.bin"/><Relationship Id="rId13" Type="http://schemas.openxmlformats.org/officeDocument/2006/relationships/image" Target="../media/image169.emf"/><Relationship Id="rId18" Type="http://schemas.openxmlformats.org/officeDocument/2006/relationships/oleObject" Target="../embeddings/oleObject221.bin"/><Relationship Id="rId3" Type="http://schemas.openxmlformats.org/officeDocument/2006/relationships/notesSlide" Target="../notesSlides/notesSlide13.xml"/><Relationship Id="rId7" Type="http://schemas.openxmlformats.org/officeDocument/2006/relationships/image" Target="../media/image166.emf"/><Relationship Id="rId12" Type="http://schemas.openxmlformats.org/officeDocument/2006/relationships/oleObject" Target="../embeddings/oleObject218.bin"/><Relationship Id="rId17" Type="http://schemas.openxmlformats.org/officeDocument/2006/relationships/image" Target="../media/image171.emf"/><Relationship Id="rId2" Type="http://schemas.openxmlformats.org/officeDocument/2006/relationships/slideLayout" Target="../slideLayouts/slideLayout20.xml"/><Relationship Id="rId16" Type="http://schemas.openxmlformats.org/officeDocument/2006/relationships/oleObject" Target="../embeddings/oleObject220.bin"/><Relationship Id="rId20" Type="http://schemas.openxmlformats.org/officeDocument/2006/relationships/oleObject" Target="../embeddings/oleObject222.bin"/><Relationship Id="rId1" Type="http://schemas.openxmlformats.org/officeDocument/2006/relationships/vmlDrawing" Target="../drawings/vmlDrawing53.vml"/><Relationship Id="rId6" Type="http://schemas.openxmlformats.org/officeDocument/2006/relationships/oleObject" Target="../embeddings/oleObject215.bin"/><Relationship Id="rId11" Type="http://schemas.openxmlformats.org/officeDocument/2006/relationships/image" Target="../media/image168.emf"/><Relationship Id="rId5" Type="http://schemas.openxmlformats.org/officeDocument/2006/relationships/image" Target="../media/image165.emf"/><Relationship Id="rId15" Type="http://schemas.openxmlformats.org/officeDocument/2006/relationships/image" Target="../media/image170.emf"/><Relationship Id="rId10" Type="http://schemas.openxmlformats.org/officeDocument/2006/relationships/oleObject" Target="../embeddings/oleObject217.bin"/><Relationship Id="rId19" Type="http://schemas.openxmlformats.org/officeDocument/2006/relationships/image" Target="../media/image172.emf"/><Relationship Id="rId4" Type="http://schemas.openxmlformats.org/officeDocument/2006/relationships/oleObject" Target="../embeddings/oleObject214.bin"/><Relationship Id="rId9" Type="http://schemas.openxmlformats.org/officeDocument/2006/relationships/image" Target="../media/image167.emf"/><Relationship Id="rId14" Type="http://schemas.openxmlformats.org/officeDocument/2006/relationships/oleObject" Target="../embeddings/oleObject219.bin"/></Relationships>
</file>

<file path=ppt/slides/_rels/slide9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173.emf"/></Relationships>
</file>

<file path=ppt/slides/_rels/slide99.xml.rels><?xml version="1.0" encoding="UTF-8" standalone="yes"?>
<Relationships xmlns="http://schemas.openxmlformats.org/package/2006/relationships"><Relationship Id="rId8" Type="http://schemas.openxmlformats.org/officeDocument/2006/relationships/image" Target="../media/image176.emf"/><Relationship Id="rId13" Type="http://schemas.openxmlformats.org/officeDocument/2006/relationships/oleObject" Target="../embeddings/oleObject229.bin"/><Relationship Id="rId18" Type="http://schemas.openxmlformats.org/officeDocument/2006/relationships/image" Target="../media/image181.emf"/><Relationship Id="rId3" Type="http://schemas.openxmlformats.org/officeDocument/2006/relationships/oleObject" Target="../embeddings/oleObject224.bin"/><Relationship Id="rId7" Type="http://schemas.openxmlformats.org/officeDocument/2006/relationships/oleObject" Target="../embeddings/oleObject226.bin"/><Relationship Id="rId12" Type="http://schemas.openxmlformats.org/officeDocument/2006/relationships/image" Target="../media/image178.emf"/><Relationship Id="rId17" Type="http://schemas.openxmlformats.org/officeDocument/2006/relationships/oleObject" Target="../embeddings/oleObject231.bin"/><Relationship Id="rId2" Type="http://schemas.openxmlformats.org/officeDocument/2006/relationships/slideLayout" Target="../slideLayouts/slideLayout7.xml"/><Relationship Id="rId16" Type="http://schemas.openxmlformats.org/officeDocument/2006/relationships/image" Target="../media/image180.emf"/><Relationship Id="rId20" Type="http://schemas.openxmlformats.org/officeDocument/2006/relationships/image" Target="../media/image182.emf"/><Relationship Id="rId1" Type="http://schemas.openxmlformats.org/officeDocument/2006/relationships/vmlDrawing" Target="../drawings/vmlDrawing55.vml"/><Relationship Id="rId6" Type="http://schemas.openxmlformats.org/officeDocument/2006/relationships/image" Target="../media/image175.emf"/><Relationship Id="rId11" Type="http://schemas.openxmlformats.org/officeDocument/2006/relationships/oleObject" Target="../embeddings/oleObject228.bin"/><Relationship Id="rId5" Type="http://schemas.openxmlformats.org/officeDocument/2006/relationships/oleObject" Target="../embeddings/oleObject225.bin"/><Relationship Id="rId15" Type="http://schemas.openxmlformats.org/officeDocument/2006/relationships/oleObject" Target="../embeddings/oleObject230.bin"/><Relationship Id="rId10" Type="http://schemas.openxmlformats.org/officeDocument/2006/relationships/image" Target="../media/image177.emf"/><Relationship Id="rId19" Type="http://schemas.openxmlformats.org/officeDocument/2006/relationships/oleObject" Target="../embeddings/oleObject232.bin"/><Relationship Id="rId4" Type="http://schemas.openxmlformats.org/officeDocument/2006/relationships/image" Target="../media/image174.emf"/><Relationship Id="rId9" Type="http://schemas.openxmlformats.org/officeDocument/2006/relationships/oleObject" Target="../embeddings/oleObject227.bin"/><Relationship Id="rId14" Type="http://schemas.openxmlformats.org/officeDocument/2006/relationships/image" Target="../media/image17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10;&#10;描述已自动生成">
            <a:extLst>
              <a:ext uri="{FF2B5EF4-FFF2-40B4-BE49-F238E27FC236}">
                <a16:creationId xmlns:a16="http://schemas.microsoft.com/office/drawing/2014/main" id="{04FB133E-AAD5-4295-8665-616DE0FC9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688"/>
            <a:ext cx="9026953" cy="5184576"/>
          </a:xfrm>
          <a:prstGeom prst="rect">
            <a:avLst/>
          </a:prstGeom>
        </p:spPr>
      </p:pic>
    </p:spTree>
    <p:extLst>
      <p:ext uri="{BB962C8B-B14F-4D97-AF65-F5344CB8AC3E}">
        <p14:creationId xmlns:p14="http://schemas.microsoft.com/office/powerpoint/2010/main" val="2440487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7">
            <a:extLst>
              <a:ext uri="{FF2B5EF4-FFF2-40B4-BE49-F238E27FC236}">
                <a16:creationId xmlns:a16="http://schemas.microsoft.com/office/drawing/2014/main" id="{6041D92F-1DC1-41E5-9A23-8CD81C188FED}"/>
              </a:ext>
            </a:extLst>
          </p:cNvPr>
          <p:cNvSpPr txBox="1">
            <a:spLocks noChangeArrowheads="1"/>
          </p:cNvSpPr>
          <p:nvPr/>
        </p:nvSpPr>
        <p:spPr bwMode="auto">
          <a:xfrm>
            <a:off x="220294" y="1318252"/>
            <a:ext cx="8859911" cy="493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r>
              <a:rPr lang="en-US" altLang="zh-CN" b="1" dirty="0">
                <a:solidFill>
                  <a:srgbClr val="0000FF"/>
                </a:solidFill>
                <a:latin typeface="宋体" panose="02010600030101010101" pitchFamily="2" charset="-122"/>
              </a:rPr>
              <a:t>  </a:t>
            </a:r>
            <a:r>
              <a:rPr lang="en-US" altLang="zh-CN" sz="3200" b="1" dirty="0">
                <a:solidFill>
                  <a:srgbClr val="000099"/>
                </a:solidFill>
                <a:latin typeface="Times" panose="02020603050405020304" pitchFamily="18" charset="0"/>
                <a:cs typeface="Times" panose="02020603050405020304" pitchFamily="18" charset="0"/>
              </a:rPr>
              <a:t>RFM</a:t>
            </a:r>
            <a:r>
              <a:rPr lang="zh-CN" altLang="en-US" sz="3200" b="1" dirty="0">
                <a:solidFill>
                  <a:srgbClr val="000099"/>
                </a:solidFill>
                <a:latin typeface="黑体" panose="02010609060101010101" pitchFamily="49" charset="-122"/>
                <a:ea typeface="黑体" panose="02010609060101010101" pitchFamily="49" charset="-122"/>
                <a:cs typeface="Times" panose="02020603050405020304" pitchFamily="18" charset="0"/>
              </a:rPr>
              <a:t>分析</a:t>
            </a:r>
            <a:endParaRPr lang="en-US" altLang="zh-CN" sz="3200" b="1" dirty="0">
              <a:solidFill>
                <a:srgbClr val="000099"/>
              </a:solidFill>
              <a:latin typeface="黑体" panose="02010609060101010101" pitchFamily="49" charset="-122"/>
              <a:ea typeface="黑体" panose="02010609060101010101" pitchFamily="49" charset="-122"/>
              <a:cs typeface="Times" panose="02020603050405020304" pitchFamily="18" charset="0"/>
            </a:endParaRPr>
          </a:p>
          <a:p>
            <a:pPr>
              <a:lnSpc>
                <a:spcPct val="150000"/>
              </a:lnSpc>
            </a:pPr>
            <a:r>
              <a:rPr lang="en-US" altLang="zh-CN" sz="2800" b="1" dirty="0">
                <a:solidFill>
                  <a:srgbClr val="000099"/>
                </a:solidFill>
                <a:latin typeface="Times" panose="02020603050405020304" pitchFamily="18" charset="0"/>
                <a:cs typeface="Times" panose="02020603050405020304" pitchFamily="18" charset="0"/>
              </a:rPr>
              <a:t>R( Recency)</a:t>
            </a:r>
            <a:r>
              <a:rPr lang="zh-CN" altLang="en-US" sz="2800" dirty="0">
                <a:solidFill>
                  <a:srgbClr val="0000FF"/>
                </a:solidFill>
                <a:latin typeface="Times" panose="02020603050405020304" pitchFamily="18" charset="0"/>
                <a:cs typeface="Times" panose="02020603050405020304" pitchFamily="18" charset="0"/>
              </a:rPr>
              <a:t>，</a:t>
            </a:r>
            <a:r>
              <a:rPr lang="zh-CN" altLang="en-US" sz="2800" dirty="0">
                <a:latin typeface="Times" panose="02020603050405020304" pitchFamily="18" charset="0"/>
                <a:cs typeface="Times" panose="02020603050405020304" pitchFamily="18" charset="0"/>
              </a:rPr>
              <a:t>指上次购买至今的间隔；该时间越短，</a:t>
            </a:r>
            <a:r>
              <a:rPr lang="en-US" altLang="zh-CN" sz="2800" dirty="0">
                <a:latin typeface="Times" panose="02020603050405020304" pitchFamily="18" charset="0"/>
                <a:cs typeface="Times" panose="02020603050405020304" pitchFamily="18" charset="0"/>
              </a:rPr>
              <a:t>R</a:t>
            </a:r>
            <a:r>
              <a:rPr lang="zh-CN" altLang="en-US" sz="2800" dirty="0">
                <a:latin typeface="Times" panose="02020603050405020304" pitchFamily="18" charset="0"/>
                <a:cs typeface="Times" panose="02020603050405020304" pitchFamily="18" charset="0"/>
              </a:rPr>
              <a:t>值越大，客户越有可能与企业达成新的交易。</a:t>
            </a:r>
            <a:endParaRPr lang="en-US" altLang="zh-CN" sz="2800" dirty="0">
              <a:latin typeface="Times" panose="02020603050405020304" pitchFamily="18" charset="0"/>
              <a:cs typeface="Times" panose="02020603050405020304" pitchFamily="18" charset="0"/>
            </a:endParaRPr>
          </a:p>
          <a:p>
            <a:pPr>
              <a:lnSpc>
                <a:spcPct val="150000"/>
              </a:lnSpc>
            </a:pPr>
            <a:r>
              <a:rPr lang="en-US" altLang="zh-CN" sz="2800" b="1" dirty="0">
                <a:solidFill>
                  <a:srgbClr val="000099"/>
                </a:solidFill>
                <a:latin typeface="Times New Roman" panose="02020603050405020304" pitchFamily="18" charset="0"/>
                <a:cs typeface="Times New Roman" panose="02020603050405020304" pitchFamily="18" charset="0"/>
              </a:rPr>
              <a:t>F(Frequency)</a:t>
            </a:r>
            <a:r>
              <a:rPr lang="zh-CN" altLang="en-US" sz="2800" dirty="0">
                <a:solidFill>
                  <a:srgbClr val="0000FF"/>
                </a:solidFill>
                <a:latin typeface="Times" panose="02020603050405020304" pitchFamily="18" charset="0"/>
                <a:cs typeface="Times" panose="02020603050405020304" pitchFamily="18" charset="0"/>
              </a:rPr>
              <a:t>，</a:t>
            </a:r>
            <a:r>
              <a:rPr lang="zh-CN" altLang="en-US" sz="2800" dirty="0">
                <a:latin typeface="Times" panose="02020603050405020304" pitchFamily="18" charset="0"/>
                <a:cs typeface="Times" panose="02020603050405020304" pitchFamily="18" charset="0"/>
              </a:rPr>
              <a:t>指在某一时期内购买的次数；交易次数越多的客户越有可能与企业达成新的交易。</a:t>
            </a:r>
            <a:endParaRPr lang="en-US" altLang="zh-CN" sz="2800" dirty="0">
              <a:latin typeface="Times" panose="02020603050405020304" pitchFamily="18" charset="0"/>
              <a:cs typeface="Times" panose="02020603050405020304" pitchFamily="18" charset="0"/>
            </a:endParaRPr>
          </a:p>
          <a:p>
            <a:pPr>
              <a:lnSpc>
                <a:spcPct val="150000"/>
              </a:lnSpc>
            </a:pPr>
            <a:r>
              <a:rPr lang="en-US" altLang="zh-CN" sz="2800" b="1" dirty="0">
                <a:solidFill>
                  <a:srgbClr val="000099"/>
                </a:solidFill>
                <a:latin typeface="Times New Roman" panose="02020603050405020304" pitchFamily="18" charset="0"/>
                <a:cs typeface="Times New Roman" panose="02020603050405020304" pitchFamily="18" charset="0"/>
              </a:rPr>
              <a:t>M(Monetary)</a:t>
            </a:r>
            <a:r>
              <a:rPr lang="zh-CN" altLang="en-US" sz="2800" dirty="0">
                <a:solidFill>
                  <a:srgbClr val="0000FF"/>
                </a:solidFill>
                <a:latin typeface="Times" panose="02020603050405020304" pitchFamily="18" charset="0"/>
                <a:cs typeface="Times" panose="02020603050405020304" pitchFamily="18" charset="0"/>
              </a:rPr>
              <a:t>，</a:t>
            </a:r>
            <a:r>
              <a:rPr lang="zh-CN" altLang="en-US" sz="2800" dirty="0">
                <a:latin typeface="Times" panose="02020603050405020304" pitchFamily="18" charset="0"/>
                <a:cs typeface="Times" panose="02020603050405020304" pitchFamily="18" charset="0"/>
              </a:rPr>
              <a:t>指在某一时期内购买的金额；金额越大，越有可能再次响应企业的产品与服务。</a:t>
            </a:r>
            <a:endParaRPr lang="en-US" altLang="zh-CN" sz="2800" dirty="0">
              <a:latin typeface="Times" panose="02020603050405020304" pitchFamily="18" charset="0"/>
              <a:cs typeface="Times" panose="02020603050405020304" pitchFamily="18" charset="0"/>
            </a:endParaRPr>
          </a:p>
          <a:p>
            <a:pPr>
              <a:lnSpc>
                <a:spcPct val="150000"/>
              </a:lnSpc>
            </a:pPr>
            <a:endParaRPr lang="zh-CN" altLang="en-US" sz="3200" dirty="0">
              <a:latin typeface="Times" panose="02020603050405020304" pitchFamily="18" charset="0"/>
              <a:cs typeface="Times" panose="02020603050405020304" pitchFamily="18" charset="0"/>
            </a:endParaRPr>
          </a:p>
        </p:txBody>
      </p:sp>
      <p:sp>
        <p:nvSpPr>
          <p:cNvPr id="4" name="标题 1">
            <a:extLst>
              <a:ext uri="{FF2B5EF4-FFF2-40B4-BE49-F238E27FC236}">
                <a16:creationId xmlns:a16="http://schemas.microsoft.com/office/drawing/2014/main" id="{D7FAB4CC-9A42-4D31-8117-BC2EBD0F4405}"/>
              </a:ext>
            </a:extLst>
          </p:cNvPr>
          <p:cNvSpPr>
            <a:spLocks noGrp="1" noChangeArrowheads="1"/>
          </p:cNvSpPr>
          <p:nvPr>
            <p:ph type="title"/>
          </p:nvPr>
        </p:nvSpPr>
        <p:spPr>
          <a:xfrm>
            <a:off x="457200" y="322231"/>
            <a:ext cx="8229600" cy="1143000"/>
          </a:xfrm>
        </p:spPr>
        <p:txBody>
          <a:bodyPr/>
          <a:lstStyle/>
          <a:p>
            <a:r>
              <a:rPr lang="zh-CN" altLang="zh-CN" b="1" dirty="0"/>
              <a:t>基于购买行为的客户细分方法</a:t>
            </a:r>
            <a:endParaRPr lang="zh-CN" altLang="en-US" b="1" dirty="0"/>
          </a:p>
        </p:txBody>
      </p:sp>
    </p:spTree>
    <p:extLst>
      <p:ext uri="{BB962C8B-B14F-4D97-AF65-F5344CB8AC3E}">
        <p14:creationId xmlns:p14="http://schemas.microsoft.com/office/powerpoint/2010/main" val="144282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9D177ED-6407-4C16-817E-FEB4B5B69A6E}"/>
              </a:ext>
            </a:extLst>
          </p:cNvPr>
          <p:cNvSpPr>
            <a:spLocks noGrp="1" noChangeArrowheads="1"/>
          </p:cNvSpPr>
          <p:nvPr>
            <p:ph type="title"/>
          </p:nvPr>
        </p:nvSpPr>
        <p:spPr>
          <a:xfrm>
            <a:off x="441325" y="573087"/>
            <a:ext cx="8229600" cy="508000"/>
          </a:xfrm>
        </p:spPr>
        <p:txBody>
          <a:bodyPr/>
          <a:lstStyle/>
          <a:p>
            <a:pPr algn="ctr"/>
            <a:r>
              <a:rPr kumimoji="1" lang="en-US" altLang="zh-CN" sz="3800" b="1" dirty="0">
                <a:latin typeface="Times New Roman" panose="02020603050405020304" pitchFamily="18" charset="0"/>
                <a:cs typeface="Times New Roman" panose="02020603050405020304" pitchFamily="18" charset="0"/>
              </a:rPr>
              <a:t>§4  </a:t>
            </a:r>
            <a:r>
              <a:rPr kumimoji="1" lang="zh-CN" altLang="en-US" sz="3800" b="1" dirty="0">
                <a:latin typeface="Times New Roman" panose="02020603050405020304" pitchFamily="18" charset="0"/>
                <a:cs typeface="Times New Roman" panose="02020603050405020304" pitchFamily="18" charset="0"/>
              </a:rPr>
              <a:t>动态聚类法</a:t>
            </a:r>
          </a:p>
        </p:txBody>
      </p:sp>
      <p:sp>
        <p:nvSpPr>
          <p:cNvPr id="8195" name="Rectangle 3">
            <a:extLst>
              <a:ext uri="{FF2B5EF4-FFF2-40B4-BE49-F238E27FC236}">
                <a16:creationId xmlns:a16="http://schemas.microsoft.com/office/drawing/2014/main" id="{3DA71AA5-AE30-4BD4-AF75-16FD9002CB57}"/>
              </a:ext>
            </a:extLst>
          </p:cNvPr>
          <p:cNvSpPr>
            <a:spLocks noGrp="1" noChangeArrowheads="1"/>
          </p:cNvSpPr>
          <p:nvPr>
            <p:ph type="body" idx="1"/>
          </p:nvPr>
        </p:nvSpPr>
        <p:spPr>
          <a:xfrm>
            <a:off x="250825" y="1484313"/>
            <a:ext cx="8610600" cy="4800600"/>
          </a:xfrm>
        </p:spPr>
        <p:txBody>
          <a:bodyPr/>
          <a:lstStyle/>
          <a:p>
            <a:pPr indent="720000" algn="just" eaLnBrk="1" hangingPunct="1">
              <a:lnSpc>
                <a:spcPct val="110000"/>
              </a:lnSpc>
              <a:buFont typeface="Wingdings" panose="05000000000000000000" pitchFamily="2" charset="2"/>
              <a:buNone/>
            </a:pPr>
            <a:r>
              <a:rPr lang="zh-CN" altLang="en-US" dirty="0"/>
              <a:t>系统聚类法是一种比较成功的聚类方法。然而当样本点数量十分庞大时，则是一件非常繁重的工作，且聚类的计算速度也比较慢。</a:t>
            </a:r>
            <a:endParaRPr lang="en-US" altLang="zh-CN" dirty="0"/>
          </a:p>
          <a:p>
            <a:pPr indent="720000" algn="just" eaLnBrk="1" hangingPunct="1">
              <a:lnSpc>
                <a:spcPct val="110000"/>
              </a:lnSpc>
              <a:buFont typeface="Wingdings" panose="05000000000000000000" pitchFamily="2" charset="2"/>
              <a:buNone/>
            </a:pPr>
            <a:r>
              <a:rPr lang="zh-CN" altLang="en-US" dirty="0"/>
              <a:t>比如在市场抽样调查中，有</a:t>
            </a:r>
            <a:r>
              <a:rPr lang="en-US" altLang="zh-CN" dirty="0"/>
              <a:t>4</a:t>
            </a:r>
            <a:r>
              <a:rPr lang="zh-CN" altLang="en-US" dirty="0"/>
              <a:t>万人就其对衣着的偏好作了回答，希望能迅速将他们分为几类。这时，采用系统聚类法就很困难，而动态聚类法就会显得方便，适用。</a:t>
            </a:r>
          </a:p>
          <a:p>
            <a:pPr indent="720000" algn="just" eaLnBrk="1" hangingPunct="1">
              <a:lnSpc>
                <a:spcPct val="110000"/>
              </a:lnSpc>
              <a:buFont typeface="Wingdings" panose="05000000000000000000" pitchFamily="2" charset="2"/>
              <a:buNone/>
            </a:pPr>
            <a:r>
              <a:rPr lang="zh-CN" altLang="en-US" dirty="0">
                <a:latin typeface="宋体" panose="02010600030101010101" pitchFamily="2" charset="-122"/>
              </a:rPr>
              <a:t>动态聚类使用于大型数据。</a:t>
            </a:r>
            <a:endParaRPr lang="zh-CN" altLang="en-US" dirty="0"/>
          </a:p>
          <a:p>
            <a:pPr eaLnBrk="1" hangingPunct="1">
              <a:lnSpc>
                <a:spcPct val="110000"/>
              </a:lnSpc>
              <a:buFont typeface="Wingdings" panose="05000000000000000000" pitchFamily="2" charset="2"/>
              <a:buNone/>
            </a:pPr>
            <a:endParaRPr lang="en-US" altLang="zh-CN" dirty="0"/>
          </a:p>
        </p:txBody>
      </p:sp>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762ADB8-3B96-4ADC-B87D-0307948E8383}"/>
              </a:ext>
            </a:extLst>
          </p:cNvPr>
          <p:cNvSpPr>
            <a:spLocks noGrp="1" noChangeArrowheads="1"/>
          </p:cNvSpPr>
          <p:nvPr>
            <p:ph type="title"/>
          </p:nvPr>
        </p:nvSpPr>
        <p:spPr/>
        <p:txBody>
          <a:bodyPr/>
          <a:lstStyle/>
          <a:p>
            <a:pPr eaLnBrk="1" hangingPunct="1"/>
            <a:r>
              <a:rPr lang="zh-CN" altLang="en-US" b="1"/>
              <a:t>动态聚类法</a:t>
            </a:r>
            <a:r>
              <a:rPr lang="zh-CN" altLang="en-US"/>
              <a:t> </a:t>
            </a:r>
          </a:p>
        </p:txBody>
      </p:sp>
      <p:sp>
        <p:nvSpPr>
          <p:cNvPr id="9219" name="Rectangle 3">
            <a:extLst>
              <a:ext uri="{FF2B5EF4-FFF2-40B4-BE49-F238E27FC236}">
                <a16:creationId xmlns:a16="http://schemas.microsoft.com/office/drawing/2014/main" id="{5321E529-5D87-4404-B35E-1E51567B1321}"/>
              </a:ext>
            </a:extLst>
          </p:cNvPr>
          <p:cNvSpPr>
            <a:spLocks noGrp="1" noChangeArrowheads="1"/>
          </p:cNvSpPr>
          <p:nvPr>
            <p:ph type="body" idx="1"/>
          </p:nvPr>
        </p:nvSpPr>
        <p:spPr>
          <a:xfrm>
            <a:off x="457200" y="1600200"/>
            <a:ext cx="8229600" cy="3429000"/>
          </a:xfrm>
        </p:spPr>
        <p:txBody>
          <a:bodyPr/>
          <a:lstStyle/>
          <a:p>
            <a:pPr eaLnBrk="1" hangingPunct="1">
              <a:lnSpc>
                <a:spcPct val="150000"/>
              </a:lnSpc>
            </a:pPr>
            <a:r>
              <a:rPr lang="zh-CN" altLang="en-US" sz="3200" dirty="0"/>
              <a:t>基本思想：选取</a:t>
            </a:r>
            <a:r>
              <a:rPr lang="zh-CN" altLang="en-US" sz="3200" b="1" dirty="0">
                <a:solidFill>
                  <a:srgbClr val="0000FF"/>
                </a:solidFill>
              </a:rPr>
              <a:t>若干个</a:t>
            </a:r>
            <a:r>
              <a:rPr lang="zh-CN" altLang="en-US" sz="3200" dirty="0"/>
              <a:t>样品作为</a:t>
            </a:r>
            <a:r>
              <a:rPr lang="zh-CN" altLang="en-US" sz="3200" b="1" dirty="0">
                <a:solidFill>
                  <a:srgbClr val="0000FF"/>
                </a:solidFill>
              </a:rPr>
              <a:t>凝聚点</a:t>
            </a:r>
            <a:r>
              <a:rPr lang="zh-CN" altLang="en-US" sz="3200" dirty="0"/>
              <a:t>，计算每个样品和凝聚点的距离，进行</a:t>
            </a:r>
            <a:r>
              <a:rPr lang="zh-CN" altLang="en-US" sz="3200" b="1" dirty="0"/>
              <a:t>初始分类</a:t>
            </a:r>
            <a:r>
              <a:rPr lang="zh-CN" altLang="en-US" sz="3200" dirty="0"/>
              <a:t>，然后根据初始分类计算其</a:t>
            </a:r>
            <a:r>
              <a:rPr lang="zh-CN" altLang="en-US" sz="3200" b="1" dirty="0"/>
              <a:t>重心</a:t>
            </a:r>
            <a:r>
              <a:rPr lang="zh-CN" altLang="en-US" sz="3200" dirty="0"/>
              <a:t>，再进行第二次分类，一直到所有样品不再调整为止。</a:t>
            </a:r>
            <a:endParaRPr lang="en-US" altLang="zh-CN" sz="3200" dirty="0"/>
          </a:p>
          <a:p>
            <a:pPr eaLnBrk="1" hangingPunct="1">
              <a:lnSpc>
                <a:spcPct val="150000"/>
              </a:lnSpc>
            </a:pPr>
            <a:r>
              <a:rPr lang="en-US" altLang="zh-CN" sz="3200" b="1" dirty="0">
                <a:latin typeface="Times New Roman" panose="02020603050405020304" pitchFamily="18" charset="0"/>
                <a:cs typeface="Times New Roman" panose="02020603050405020304" pitchFamily="18" charset="0"/>
              </a:rPr>
              <a:t>K-means</a:t>
            </a:r>
            <a:r>
              <a:rPr lang="en-US" altLang="zh-CN" sz="3200" b="1" dirty="0"/>
              <a:t> </a:t>
            </a:r>
            <a:r>
              <a:rPr lang="zh-CN" altLang="en-US" sz="3200" b="1" dirty="0"/>
              <a:t>聚类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a:extLst>
              <a:ext uri="{FF2B5EF4-FFF2-40B4-BE49-F238E27FC236}">
                <a16:creationId xmlns:a16="http://schemas.microsoft.com/office/drawing/2014/main" id="{C46AE377-136B-412B-8420-405AF83E7ADA}"/>
              </a:ext>
            </a:extLst>
          </p:cNvPr>
          <p:cNvSpPr>
            <a:spLocks noChangeArrowheads="1"/>
          </p:cNvSpPr>
          <p:nvPr/>
        </p:nvSpPr>
        <p:spPr bwMode="auto">
          <a:xfrm>
            <a:off x="914400" y="1981200"/>
            <a:ext cx="649288" cy="26289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800">
                <a:latin typeface="Times New Roman" panose="02020603050405020304" pitchFamily="18" charset="0"/>
              </a:rPr>
              <a:t>选择凝聚点</a:t>
            </a:r>
          </a:p>
        </p:txBody>
      </p:sp>
      <p:sp>
        <p:nvSpPr>
          <p:cNvPr id="761859" name="Line 3">
            <a:extLst>
              <a:ext uri="{FF2B5EF4-FFF2-40B4-BE49-F238E27FC236}">
                <a16:creationId xmlns:a16="http://schemas.microsoft.com/office/drawing/2014/main" id="{5636C4AD-BDF0-4F64-B953-4858DCC993E2}"/>
              </a:ext>
            </a:extLst>
          </p:cNvPr>
          <p:cNvSpPr>
            <a:spLocks noChangeShapeType="1"/>
          </p:cNvSpPr>
          <p:nvPr/>
        </p:nvSpPr>
        <p:spPr bwMode="auto">
          <a:xfrm>
            <a:off x="1600200" y="3276600"/>
            <a:ext cx="7620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1860" name="Rectangle 4">
            <a:extLst>
              <a:ext uri="{FF2B5EF4-FFF2-40B4-BE49-F238E27FC236}">
                <a16:creationId xmlns:a16="http://schemas.microsoft.com/office/drawing/2014/main" id="{AD5BF421-271E-409E-9EE9-0D4818D9C6A5}"/>
              </a:ext>
            </a:extLst>
          </p:cNvPr>
          <p:cNvSpPr>
            <a:spLocks noChangeArrowheads="1"/>
          </p:cNvSpPr>
          <p:nvPr/>
        </p:nvSpPr>
        <p:spPr bwMode="auto">
          <a:xfrm>
            <a:off x="2438400" y="2133600"/>
            <a:ext cx="533400" cy="2438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800">
                <a:latin typeface="Times New Roman" panose="02020603050405020304" pitchFamily="18" charset="0"/>
              </a:rPr>
              <a:t>分         类</a:t>
            </a:r>
          </a:p>
        </p:txBody>
      </p:sp>
      <p:sp>
        <p:nvSpPr>
          <p:cNvPr id="761861" name="Line 5">
            <a:extLst>
              <a:ext uri="{FF2B5EF4-FFF2-40B4-BE49-F238E27FC236}">
                <a16:creationId xmlns:a16="http://schemas.microsoft.com/office/drawing/2014/main" id="{67887367-C5EB-40D0-A1F6-0801A2F5799C}"/>
              </a:ext>
            </a:extLst>
          </p:cNvPr>
          <p:cNvSpPr>
            <a:spLocks noChangeShapeType="1"/>
          </p:cNvSpPr>
          <p:nvPr/>
        </p:nvSpPr>
        <p:spPr bwMode="auto">
          <a:xfrm>
            <a:off x="3124200" y="3276600"/>
            <a:ext cx="12192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1862" name="Rectangle 6">
            <a:extLst>
              <a:ext uri="{FF2B5EF4-FFF2-40B4-BE49-F238E27FC236}">
                <a16:creationId xmlns:a16="http://schemas.microsoft.com/office/drawing/2014/main" id="{DB227D84-8C80-42E7-85B1-E45007F6010C}"/>
              </a:ext>
            </a:extLst>
          </p:cNvPr>
          <p:cNvSpPr>
            <a:spLocks noChangeArrowheads="1"/>
          </p:cNvSpPr>
          <p:nvPr/>
        </p:nvSpPr>
        <p:spPr bwMode="auto">
          <a:xfrm>
            <a:off x="2438400" y="4724400"/>
            <a:ext cx="685800" cy="1676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2800">
                <a:latin typeface="Times New Roman" panose="02020603050405020304" pitchFamily="18" charset="0"/>
              </a:rPr>
              <a:t>修改分类</a:t>
            </a:r>
          </a:p>
        </p:txBody>
      </p:sp>
      <p:sp>
        <p:nvSpPr>
          <p:cNvPr id="761863" name="AutoShape 7">
            <a:extLst>
              <a:ext uri="{FF2B5EF4-FFF2-40B4-BE49-F238E27FC236}">
                <a16:creationId xmlns:a16="http://schemas.microsoft.com/office/drawing/2014/main" id="{C8886D74-09FA-4A4A-A7E1-2CB447BE49D7}"/>
              </a:ext>
            </a:extLst>
          </p:cNvPr>
          <p:cNvSpPr>
            <a:spLocks noChangeArrowheads="1"/>
          </p:cNvSpPr>
          <p:nvPr/>
        </p:nvSpPr>
        <p:spPr bwMode="auto">
          <a:xfrm>
            <a:off x="4419600" y="914400"/>
            <a:ext cx="1219200" cy="4572000"/>
          </a:xfrm>
          <a:prstGeom prst="diamond">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800">
                <a:solidFill>
                  <a:schemeClr val="tx2"/>
                </a:solidFill>
                <a:latin typeface="Times New Roman" panose="02020603050405020304" pitchFamily="18" charset="0"/>
              </a:rPr>
              <a:t>分类是否合理</a:t>
            </a:r>
          </a:p>
        </p:txBody>
      </p:sp>
      <p:sp>
        <p:nvSpPr>
          <p:cNvPr id="761864" name="Line 8">
            <a:extLst>
              <a:ext uri="{FF2B5EF4-FFF2-40B4-BE49-F238E27FC236}">
                <a16:creationId xmlns:a16="http://schemas.microsoft.com/office/drawing/2014/main" id="{EB58BFC0-A63D-414D-84FB-FC5A8EC10092}"/>
              </a:ext>
            </a:extLst>
          </p:cNvPr>
          <p:cNvSpPr>
            <a:spLocks noChangeShapeType="1"/>
          </p:cNvSpPr>
          <p:nvPr/>
        </p:nvSpPr>
        <p:spPr bwMode="auto">
          <a:xfrm>
            <a:off x="5029200" y="914400"/>
            <a:ext cx="1905000"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1865" name="Line 9">
            <a:extLst>
              <a:ext uri="{FF2B5EF4-FFF2-40B4-BE49-F238E27FC236}">
                <a16:creationId xmlns:a16="http://schemas.microsoft.com/office/drawing/2014/main" id="{B9680EF1-BDEB-4D41-9DE0-62CD77DD916B}"/>
              </a:ext>
            </a:extLst>
          </p:cNvPr>
          <p:cNvSpPr>
            <a:spLocks noChangeShapeType="1"/>
          </p:cNvSpPr>
          <p:nvPr/>
        </p:nvSpPr>
        <p:spPr bwMode="auto">
          <a:xfrm>
            <a:off x="6934200" y="914400"/>
            <a:ext cx="0" cy="76200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1866" name="Rectangle 10">
            <a:extLst>
              <a:ext uri="{FF2B5EF4-FFF2-40B4-BE49-F238E27FC236}">
                <a16:creationId xmlns:a16="http://schemas.microsoft.com/office/drawing/2014/main" id="{8C63DFB8-FE76-4C3E-878C-50846763F673}"/>
              </a:ext>
            </a:extLst>
          </p:cNvPr>
          <p:cNvSpPr>
            <a:spLocks noChangeArrowheads="1"/>
          </p:cNvSpPr>
          <p:nvPr/>
        </p:nvSpPr>
        <p:spPr bwMode="auto">
          <a:xfrm>
            <a:off x="6588125" y="1916113"/>
            <a:ext cx="762000" cy="25908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800">
                <a:latin typeface="Times New Roman" panose="02020603050405020304" pitchFamily="18" charset="0"/>
              </a:rPr>
              <a:t>分类结束</a:t>
            </a:r>
          </a:p>
        </p:txBody>
      </p:sp>
      <p:sp>
        <p:nvSpPr>
          <p:cNvPr id="761867" name="Rectangle 11">
            <a:extLst>
              <a:ext uri="{FF2B5EF4-FFF2-40B4-BE49-F238E27FC236}">
                <a16:creationId xmlns:a16="http://schemas.microsoft.com/office/drawing/2014/main" id="{83B7D05B-BDD6-4640-94A4-85FA377807DE}"/>
              </a:ext>
            </a:extLst>
          </p:cNvPr>
          <p:cNvSpPr>
            <a:spLocks noChangeArrowheads="1"/>
          </p:cNvSpPr>
          <p:nvPr/>
        </p:nvSpPr>
        <p:spPr bwMode="auto">
          <a:xfrm>
            <a:off x="5410200" y="1066800"/>
            <a:ext cx="10668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Lucida Console" panose="020B0609040504020204" pitchFamily="49" charset="0"/>
              </a:rPr>
              <a:t>Yes</a:t>
            </a:r>
          </a:p>
        </p:txBody>
      </p:sp>
      <p:sp>
        <p:nvSpPr>
          <p:cNvPr id="761868" name="Line 12">
            <a:extLst>
              <a:ext uri="{FF2B5EF4-FFF2-40B4-BE49-F238E27FC236}">
                <a16:creationId xmlns:a16="http://schemas.microsoft.com/office/drawing/2014/main" id="{2B49AB40-011E-4815-B7AC-CA63344B857E}"/>
              </a:ext>
            </a:extLst>
          </p:cNvPr>
          <p:cNvSpPr>
            <a:spLocks noChangeShapeType="1"/>
          </p:cNvSpPr>
          <p:nvPr/>
        </p:nvSpPr>
        <p:spPr bwMode="auto">
          <a:xfrm flipH="1">
            <a:off x="3200400" y="5486400"/>
            <a:ext cx="18288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61869" name="Rectangle 13">
            <a:extLst>
              <a:ext uri="{FF2B5EF4-FFF2-40B4-BE49-F238E27FC236}">
                <a16:creationId xmlns:a16="http://schemas.microsoft.com/office/drawing/2014/main" id="{3537D4B3-99F1-4872-B94A-D2DEA1297201}"/>
              </a:ext>
            </a:extLst>
          </p:cNvPr>
          <p:cNvSpPr>
            <a:spLocks noChangeArrowheads="1"/>
          </p:cNvSpPr>
          <p:nvPr/>
        </p:nvSpPr>
        <p:spPr bwMode="auto">
          <a:xfrm>
            <a:off x="3657600" y="5791200"/>
            <a:ext cx="1066800" cy="533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Lucida Console" panose="020B0609040504020204" pitchFamily="49" charset="0"/>
              </a:rPr>
              <a:t>No</a:t>
            </a:r>
          </a:p>
        </p:txBody>
      </p:sp>
      <p:sp>
        <p:nvSpPr>
          <p:cNvPr id="761870" name="Line 14">
            <a:extLst>
              <a:ext uri="{FF2B5EF4-FFF2-40B4-BE49-F238E27FC236}">
                <a16:creationId xmlns:a16="http://schemas.microsoft.com/office/drawing/2014/main" id="{3633FE50-6588-4294-88CB-09BC8EDE888D}"/>
              </a:ext>
            </a:extLst>
          </p:cNvPr>
          <p:cNvSpPr>
            <a:spLocks noChangeShapeType="1"/>
          </p:cNvSpPr>
          <p:nvPr/>
        </p:nvSpPr>
        <p:spPr bwMode="auto">
          <a:xfrm flipV="1">
            <a:off x="1143000" y="4648200"/>
            <a:ext cx="0" cy="838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61871" name="Line 15">
            <a:extLst>
              <a:ext uri="{FF2B5EF4-FFF2-40B4-BE49-F238E27FC236}">
                <a16:creationId xmlns:a16="http://schemas.microsoft.com/office/drawing/2014/main" id="{D4153715-49CE-4FE7-8616-5FE778F5A01D}"/>
              </a:ext>
            </a:extLst>
          </p:cNvPr>
          <p:cNvSpPr>
            <a:spLocks noChangeShapeType="1"/>
          </p:cNvSpPr>
          <p:nvPr/>
        </p:nvSpPr>
        <p:spPr bwMode="auto">
          <a:xfrm>
            <a:off x="1143000" y="5486400"/>
            <a:ext cx="121920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1858"/>
                                        </p:tgtEl>
                                        <p:attrNameLst>
                                          <p:attrName>style.visibility</p:attrName>
                                        </p:attrNameLst>
                                      </p:cBhvr>
                                      <p:to>
                                        <p:strVal val="visible"/>
                                      </p:to>
                                    </p:set>
                                    <p:animEffect transition="in" filter="blinds(horizontal)">
                                      <p:cBhvr>
                                        <p:cTn id="7" dur="500"/>
                                        <p:tgtEl>
                                          <p:spTgt spid="7618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61859"/>
                                        </p:tgtEl>
                                        <p:attrNameLst>
                                          <p:attrName>style.visibility</p:attrName>
                                        </p:attrNameLst>
                                      </p:cBhvr>
                                      <p:to>
                                        <p:strVal val="visible"/>
                                      </p:to>
                                    </p:set>
                                    <p:animEffect transition="in" filter="blinds(horizontal)">
                                      <p:cBhvr>
                                        <p:cTn id="12" dur="500"/>
                                        <p:tgtEl>
                                          <p:spTgt spid="7618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1860"/>
                                        </p:tgtEl>
                                        <p:attrNameLst>
                                          <p:attrName>style.visibility</p:attrName>
                                        </p:attrNameLst>
                                      </p:cBhvr>
                                      <p:to>
                                        <p:strVal val="visible"/>
                                      </p:to>
                                    </p:set>
                                    <p:animEffect transition="in" filter="blinds(horizontal)">
                                      <p:cBhvr>
                                        <p:cTn id="17" dur="500"/>
                                        <p:tgtEl>
                                          <p:spTgt spid="7618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61861"/>
                                        </p:tgtEl>
                                        <p:attrNameLst>
                                          <p:attrName>style.visibility</p:attrName>
                                        </p:attrNameLst>
                                      </p:cBhvr>
                                      <p:to>
                                        <p:strVal val="visible"/>
                                      </p:to>
                                    </p:set>
                                    <p:animEffect transition="in" filter="blinds(horizontal)">
                                      <p:cBhvr>
                                        <p:cTn id="22" dur="500"/>
                                        <p:tgtEl>
                                          <p:spTgt spid="7618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1863"/>
                                        </p:tgtEl>
                                        <p:attrNameLst>
                                          <p:attrName>style.visibility</p:attrName>
                                        </p:attrNameLst>
                                      </p:cBhvr>
                                      <p:to>
                                        <p:strVal val="visible"/>
                                      </p:to>
                                    </p:set>
                                    <p:animEffect transition="in" filter="blinds(horizontal)">
                                      <p:cBhvr>
                                        <p:cTn id="27" dur="500"/>
                                        <p:tgtEl>
                                          <p:spTgt spid="7618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1867"/>
                                        </p:tgtEl>
                                        <p:attrNameLst>
                                          <p:attrName>style.visibility</p:attrName>
                                        </p:attrNameLst>
                                      </p:cBhvr>
                                      <p:to>
                                        <p:strVal val="visible"/>
                                      </p:to>
                                    </p:set>
                                    <p:animEffect transition="in" filter="blinds(horizontal)">
                                      <p:cBhvr>
                                        <p:cTn id="32" dur="500"/>
                                        <p:tgtEl>
                                          <p:spTgt spid="76186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61864"/>
                                        </p:tgtEl>
                                        <p:attrNameLst>
                                          <p:attrName>style.visibility</p:attrName>
                                        </p:attrNameLst>
                                      </p:cBhvr>
                                      <p:to>
                                        <p:strVal val="visible"/>
                                      </p:to>
                                    </p:set>
                                    <p:animEffect transition="in" filter="blinds(horizontal)">
                                      <p:cBhvr>
                                        <p:cTn id="37" dur="500"/>
                                        <p:tgtEl>
                                          <p:spTgt spid="76186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761865"/>
                                        </p:tgtEl>
                                        <p:attrNameLst>
                                          <p:attrName>style.visibility</p:attrName>
                                        </p:attrNameLst>
                                      </p:cBhvr>
                                      <p:to>
                                        <p:strVal val="visible"/>
                                      </p:to>
                                    </p:set>
                                    <p:animEffect transition="in" filter="blinds(horizontal)">
                                      <p:cBhvr>
                                        <p:cTn id="42" dur="500"/>
                                        <p:tgtEl>
                                          <p:spTgt spid="76186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1866"/>
                                        </p:tgtEl>
                                        <p:attrNameLst>
                                          <p:attrName>style.visibility</p:attrName>
                                        </p:attrNameLst>
                                      </p:cBhvr>
                                      <p:to>
                                        <p:strVal val="visible"/>
                                      </p:to>
                                    </p:set>
                                    <p:animEffect transition="in" filter="blinds(horizontal)">
                                      <p:cBhvr>
                                        <p:cTn id="47" dur="500"/>
                                        <p:tgtEl>
                                          <p:spTgt spid="76186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61868"/>
                                        </p:tgtEl>
                                        <p:attrNameLst>
                                          <p:attrName>style.visibility</p:attrName>
                                        </p:attrNameLst>
                                      </p:cBhvr>
                                      <p:to>
                                        <p:strVal val="visible"/>
                                      </p:to>
                                    </p:set>
                                    <p:animEffect transition="in" filter="blinds(horizontal)">
                                      <p:cBhvr>
                                        <p:cTn id="52" dur="500"/>
                                        <p:tgtEl>
                                          <p:spTgt spid="76186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61869"/>
                                        </p:tgtEl>
                                        <p:attrNameLst>
                                          <p:attrName>style.visibility</p:attrName>
                                        </p:attrNameLst>
                                      </p:cBhvr>
                                      <p:to>
                                        <p:strVal val="visible"/>
                                      </p:to>
                                    </p:set>
                                    <p:animEffect transition="in" filter="blinds(horizontal)">
                                      <p:cBhvr>
                                        <p:cTn id="57" dur="500"/>
                                        <p:tgtEl>
                                          <p:spTgt spid="76186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61862"/>
                                        </p:tgtEl>
                                        <p:attrNameLst>
                                          <p:attrName>style.visibility</p:attrName>
                                        </p:attrNameLst>
                                      </p:cBhvr>
                                      <p:to>
                                        <p:strVal val="visible"/>
                                      </p:to>
                                    </p:set>
                                    <p:animEffect transition="in" filter="blinds(horizontal)">
                                      <p:cBhvr>
                                        <p:cTn id="62" dur="500"/>
                                        <p:tgtEl>
                                          <p:spTgt spid="76186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761871"/>
                                        </p:tgtEl>
                                        <p:attrNameLst>
                                          <p:attrName>style.visibility</p:attrName>
                                        </p:attrNameLst>
                                      </p:cBhvr>
                                      <p:to>
                                        <p:strVal val="visible"/>
                                      </p:to>
                                    </p:set>
                                    <p:animEffect transition="in" filter="blinds(horizontal)">
                                      <p:cBhvr>
                                        <p:cTn id="67" dur="500"/>
                                        <p:tgtEl>
                                          <p:spTgt spid="76187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761870"/>
                                        </p:tgtEl>
                                        <p:attrNameLst>
                                          <p:attrName>style.visibility</p:attrName>
                                        </p:attrNameLst>
                                      </p:cBhvr>
                                      <p:to>
                                        <p:strVal val="visible"/>
                                      </p:to>
                                    </p:set>
                                    <p:animEffect transition="in" filter="blinds(horizontal)">
                                      <p:cBhvr>
                                        <p:cTn id="72" dur="500"/>
                                        <p:tgtEl>
                                          <p:spTgt spid="761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58" grpId="0" animBg="1"/>
      <p:bldP spid="761860" grpId="0" animBg="1"/>
      <p:bldP spid="761862" grpId="0" animBg="1"/>
      <p:bldP spid="761863" grpId="0" animBg="1"/>
      <p:bldP spid="761866" grpId="0" animBg="1"/>
      <p:bldP spid="761867" grpId="0" animBg="1"/>
      <p:bldP spid="76186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2EC9E7D-2EE3-4783-BFD1-34B5792E9EEA}"/>
              </a:ext>
            </a:extLst>
          </p:cNvPr>
          <p:cNvSpPr>
            <a:spLocks noGrp="1" noChangeArrowheads="1"/>
          </p:cNvSpPr>
          <p:nvPr>
            <p:ph type="body" idx="1"/>
          </p:nvPr>
        </p:nvSpPr>
        <p:spPr>
          <a:xfrm>
            <a:off x="474663" y="949325"/>
            <a:ext cx="8534400" cy="857250"/>
          </a:xfrm>
        </p:spPr>
        <p:txBody>
          <a:bodyPr/>
          <a:lstStyle/>
          <a:p>
            <a:pPr eaLnBrk="1" hangingPunct="1">
              <a:lnSpc>
                <a:spcPct val="130000"/>
              </a:lnSpc>
              <a:buFont typeface="Wingdings" panose="05000000000000000000" pitchFamily="2" charset="2"/>
              <a:buNone/>
            </a:pPr>
            <a:r>
              <a:rPr lang="en-US" altLang="zh-CN" sz="2600"/>
              <a:t>1</a:t>
            </a:r>
            <a:r>
              <a:rPr lang="zh-CN" altLang="en-US" sz="2600"/>
              <a:t>、随机选取两个点       和       作为凝聚点。   </a:t>
            </a:r>
          </a:p>
        </p:txBody>
      </p:sp>
      <p:sp>
        <p:nvSpPr>
          <p:cNvPr id="113667" name="Rectangle 5">
            <a:extLst>
              <a:ext uri="{FF2B5EF4-FFF2-40B4-BE49-F238E27FC236}">
                <a16:creationId xmlns:a16="http://schemas.microsoft.com/office/drawing/2014/main" id="{10F9A651-A910-45DB-A310-EA82F298684B}"/>
              </a:ext>
            </a:extLst>
          </p:cNvPr>
          <p:cNvSpPr>
            <a:spLocks noChangeArrowheads="1"/>
          </p:cNvSpPr>
          <p:nvPr/>
        </p:nvSpPr>
        <p:spPr bwMode="auto">
          <a:xfrm>
            <a:off x="44815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 name="组合 1">
            <a:extLst>
              <a:ext uri="{FF2B5EF4-FFF2-40B4-BE49-F238E27FC236}">
                <a16:creationId xmlns:a16="http://schemas.microsoft.com/office/drawing/2014/main" id="{EE7D74F9-3F2D-4824-89A0-0F09754790FC}"/>
              </a:ext>
            </a:extLst>
          </p:cNvPr>
          <p:cNvGrpSpPr>
            <a:grpSpLocks/>
          </p:cNvGrpSpPr>
          <p:nvPr/>
        </p:nvGrpSpPr>
        <p:grpSpPr bwMode="auto">
          <a:xfrm>
            <a:off x="3524250" y="1025525"/>
            <a:ext cx="1293813" cy="466725"/>
            <a:chOff x="3497264" y="1147763"/>
            <a:chExt cx="1293813" cy="466725"/>
          </a:xfrm>
        </p:grpSpPr>
        <p:graphicFrame>
          <p:nvGraphicFramePr>
            <p:cNvPr id="113685" name="Object 3">
              <a:extLst>
                <a:ext uri="{FF2B5EF4-FFF2-40B4-BE49-F238E27FC236}">
                  <a16:creationId xmlns:a16="http://schemas.microsoft.com/office/drawing/2014/main" id="{353E7158-7294-49D4-81BA-F056E7B04F17}"/>
                </a:ext>
              </a:extLst>
            </p:cNvPr>
            <p:cNvGraphicFramePr>
              <a:graphicFrameLocks noChangeAspect="1"/>
            </p:cNvGraphicFramePr>
            <p:nvPr/>
          </p:nvGraphicFramePr>
          <p:xfrm>
            <a:off x="3497264" y="1169988"/>
            <a:ext cx="438150" cy="444500"/>
          </p:xfrm>
          <a:graphic>
            <a:graphicData uri="http://schemas.openxmlformats.org/presentationml/2006/ole">
              <mc:AlternateContent xmlns:mc="http://schemas.openxmlformats.org/markup-compatibility/2006">
                <mc:Choice xmlns:v="urn:schemas-microsoft-com:vml" Requires="v">
                  <p:oleObj spid="_x0000_s57762" name="Equation" r:id="rId3" imgW="327645" imgH="327757" progId="Equation.3">
                    <p:embed/>
                  </p:oleObj>
                </mc:Choice>
                <mc:Fallback>
                  <p:oleObj name="Equation" r:id="rId3" imgW="327645" imgH="327757"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264" y="1169988"/>
                          <a:ext cx="4381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86" name="Object 4">
              <a:extLst>
                <a:ext uri="{FF2B5EF4-FFF2-40B4-BE49-F238E27FC236}">
                  <a16:creationId xmlns:a16="http://schemas.microsoft.com/office/drawing/2014/main" id="{EC5F7912-5EC5-41A6-B7D5-1897D8217C67}"/>
                </a:ext>
              </a:extLst>
            </p:cNvPr>
            <p:cNvGraphicFramePr>
              <a:graphicFrameLocks noChangeAspect="1"/>
            </p:cNvGraphicFramePr>
            <p:nvPr/>
          </p:nvGraphicFramePr>
          <p:xfrm>
            <a:off x="4352927" y="1147763"/>
            <a:ext cx="438150" cy="444500"/>
          </p:xfrm>
          <a:graphic>
            <a:graphicData uri="http://schemas.openxmlformats.org/presentationml/2006/ole">
              <mc:AlternateContent xmlns:mc="http://schemas.openxmlformats.org/markup-compatibility/2006">
                <mc:Choice xmlns:v="urn:schemas-microsoft-com:vml" Requires="v">
                  <p:oleObj spid="_x0000_s57763" name="Equation" r:id="rId5" imgW="327645" imgH="327757" progId="Equation.3">
                    <p:embed/>
                  </p:oleObj>
                </mc:Choice>
                <mc:Fallback>
                  <p:oleObj name="Equation" r:id="rId5" imgW="327645" imgH="327757"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2927" y="1147763"/>
                          <a:ext cx="4381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3669" name="Group 21">
            <a:extLst>
              <a:ext uri="{FF2B5EF4-FFF2-40B4-BE49-F238E27FC236}">
                <a16:creationId xmlns:a16="http://schemas.microsoft.com/office/drawing/2014/main" id="{1FD44289-2229-47DF-A3F3-8B935F0142B5}"/>
              </a:ext>
            </a:extLst>
          </p:cNvPr>
          <p:cNvGrpSpPr>
            <a:grpSpLocks/>
          </p:cNvGrpSpPr>
          <p:nvPr/>
        </p:nvGrpSpPr>
        <p:grpSpPr bwMode="auto">
          <a:xfrm>
            <a:off x="19050" y="1858963"/>
            <a:ext cx="4452938" cy="2909887"/>
            <a:chOff x="0" y="346"/>
            <a:chExt cx="2795" cy="1976"/>
          </a:xfrm>
        </p:grpSpPr>
        <p:graphicFrame>
          <p:nvGraphicFramePr>
            <p:cNvPr id="113683" name="Object 8">
              <a:extLst>
                <a:ext uri="{FF2B5EF4-FFF2-40B4-BE49-F238E27FC236}">
                  <a16:creationId xmlns:a16="http://schemas.microsoft.com/office/drawing/2014/main" id="{D7384EB2-C9D2-4812-9CD0-67E4AF354033}"/>
                </a:ext>
              </a:extLst>
            </p:cNvPr>
            <p:cNvGraphicFramePr>
              <a:graphicFrameLocks noChangeAspect="1"/>
            </p:cNvGraphicFramePr>
            <p:nvPr/>
          </p:nvGraphicFramePr>
          <p:xfrm>
            <a:off x="367" y="760"/>
            <a:ext cx="2428" cy="1562"/>
          </p:xfrm>
          <a:graphic>
            <a:graphicData uri="http://schemas.openxmlformats.org/presentationml/2006/ole">
              <mc:AlternateContent xmlns:mc="http://schemas.openxmlformats.org/markup-compatibility/2006">
                <mc:Choice xmlns:v="urn:schemas-microsoft-com:vml" Requires="v">
                  <p:oleObj spid="_x0000_s57764" r:id="rId7" imgW="2371429" imgH="1257476" progId="PBrush">
                    <p:embed/>
                  </p:oleObj>
                </mc:Choice>
                <mc:Fallback>
                  <p:oleObj r:id="rId7" imgW="2371429" imgH="1257476" progId="PBrush">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 y="760"/>
                          <a:ext cx="2428" cy="1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84" name="Rectangle 20">
              <a:extLst>
                <a:ext uri="{FF2B5EF4-FFF2-40B4-BE49-F238E27FC236}">
                  <a16:creationId xmlns:a16="http://schemas.microsoft.com/office/drawing/2014/main" id="{37C51DAB-014C-4811-9F98-E444FB19D6BB}"/>
                </a:ext>
              </a:extLst>
            </p:cNvPr>
            <p:cNvSpPr>
              <a:spLocks noChangeArrowheads="1"/>
            </p:cNvSpPr>
            <p:nvPr/>
          </p:nvSpPr>
          <p:spPr bwMode="auto">
            <a:xfrm>
              <a:off x="0" y="346"/>
              <a:ext cx="27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tabLst>
                  <a:tab pos="43434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3434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3434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3434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2400">
                  <a:latin typeface="Times New Roman" panose="02020603050405020304" pitchFamily="18" charset="0"/>
                </a:rPr>
                <a:t>         </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a</a:t>
              </a:r>
              <a:r>
                <a:rPr kumimoji="1" lang="zh-CN" altLang="en-US" sz="2400">
                  <a:latin typeface="Times New Roman" panose="02020603050405020304" pitchFamily="18" charset="0"/>
                </a:rPr>
                <a:t>）空间的群点</a:t>
              </a:r>
            </a:p>
          </p:txBody>
        </p:sp>
      </p:grpSp>
      <p:grpSp>
        <p:nvGrpSpPr>
          <p:cNvPr id="18" name="Group 22">
            <a:extLst>
              <a:ext uri="{FF2B5EF4-FFF2-40B4-BE49-F238E27FC236}">
                <a16:creationId xmlns:a16="http://schemas.microsoft.com/office/drawing/2014/main" id="{76742870-F52C-4738-9323-F64329D467B8}"/>
              </a:ext>
            </a:extLst>
          </p:cNvPr>
          <p:cNvGrpSpPr>
            <a:grpSpLocks/>
          </p:cNvGrpSpPr>
          <p:nvPr/>
        </p:nvGrpSpPr>
        <p:grpSpPr bwMode="auto">
          <a:xfrm>
            <a:off x="4752975" y="1804988"/>
            <a:ext cx="3927475" cy="2963862"/>
            <a:chOff x="2839" y="300"/>
            <a:chExt cx="2496" cy="2013"/>
          </a:xfrm>
        </p:grpSpPr>
        <p:sp>
          <p:nvSpPr>
            <p:cNvPr id="113681" name="Rectangle 2">
              <a:extLst>
                <a:ext uri="{FF2B5EF4-FFF2-40B4-BE49-F238E27FC236}">
                  <a16:creationId xmlns:a16="http://schemas.microsoft.com/office/drawing/2014/main" id="{FA780FA2-9DFB-4D2D-9273-123B96BBA05A}"/>
                </a:ext>
              </a:extLst>
            </p:cNvPr>
            <p:cNvSpPr>
              <a:spLocks noChangeArrowheads="1"/>
            </p:cNvSpPr>
            <p:nvPr/>
          </p:nvSpPr>
          <p:spPr bwMode="auto">
            <a:xfrm>
              <a:off x="2880" y="300"/>
              <a:ext cx="235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tabLst>
                  <a:tab pos="43434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3434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3434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3434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2400">
                  <a:latin typeface="Times New Roman" panose="02020603050405020304" pitchFamily="18" charset="0"/>
                </a:rPr>
                <a:t>    (b)  </a:t>
              </a:r>
              <a:r>
                <a:rPr kumimoji="1" lang="zh-CN" altLang="en-US" sz="2400">
                  <a:latin typeface="Times New Roman" panose="02020603050405020304" pitchFamily="18" charset="0"/>
                </a:rPr>
                <a:t>任取两个凝聚点</a:t>
              </a:r>
            </a:p>
            <a:p>
              <a:pPr>
                <a:spcBef>
                  <a:spcPct val="0"/>
                </a:spcBef>
                <a:buClrTx/>
                <a:buSzTx/>
                <a:buFontTx/>
                <a:buNone/>
              </a:pPr>
              <a:endParaRPr kumimoji="1" lang="en-US" altLang="zh-CN" sz="2400">
                <a:latin typeface="Times New Roman" panose="02020603050405020304" pitchFamily="18" charset="0"/>
              </a:endParaRPr>
            </a:p>
          </p:txBody>
        </p:sp>
        <p:graphicFrame>
          <p:nvGraphicFramePr>
            <p:cNvPr id="113682" name="Object 7">
              <a:extLst>
                <a:ext uri="{FF2B5EF4-FFF2-40B4-BE49-F238E27FC236}">
                  <a16:creationId xmlns:a16="http://schemas.microsoft.com/office/drawing/2014/main" id="{C2F760EA-B0E9-4F46-B502-D95DF35DA71C}"/>
                </a:ext>
              </a:extLst>
            </p:cNvPr>
            <p:cNvGraphicFramePr>
              <a:graphicFrameLocks noChangeAspect="1"/>
            </p:cNvGraphicFramePr>
            <p:nvPr/>
          </p:nvGraphicFramePr>
          <p:xfrm>
            <a:off x="2839" y="767"/>
            <a:ext cx="2496" cy="1546"/>
          </p:xfrm>
          <a:graphic>
            <a:graphicData uri="http://schemas.openxmlformats.org/presentationml/2006/ole">
              <mc:AlternateContent xmlns:mc="http://schemas.openxmlformats.org/markup-compatibility/2006">
                <mc:Choice xmlns:v="urn:schemas-microsoft-com:vml" Requires="v">
                  <p:oleObj spid="_x0000_s57765" name="位图图像" r:id="rId9" imgW="2371429" imgH="1257476" progId="Paint.Picture">
                    <p:embed/>
                  </p:oleObj>
                </mc:Choice>
                <mc:Fallback>
                  <p:oleObj name="位图图像" r:id="rId9" imgW="2371429" imgH="1257476" progId="Paint.Picture">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9" y="767"/>
                          <a:ext cx="2496" cy="15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1" name="Oval 9">
            <a:extLst>
              <a:ext uri="{FF2B5EF4-FFF2-40B4-BE49-F238E27FC236}">
                <a16:creationId xmlns:a16="http://schemas.microsoft.com/office/drawing/2014/main" id="{EE005E9B-0BF8-41C1-9832-2EC3BA760412}"/>
              </a:ext>
            </a:extLst>
          </p:cNvPr>
          <p:cNvSpPr>
            <a:spLocks noChangeArrowheads="1"/>
          </p:cNvSpPr>
          <p:nvPr/>
        </p:nvSpPr>
        <p:spPr bwMode="auto">
          <a:xfrm>
            <a:off x="6037263" y="3614738"/>
            <a:ext cx="304800" cy="457200"/>
          </a:xfrm>
          <a:prstGeom prst="ellipse">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2" name="Oval 10">
            <a:extLst>
              <a:ext uri="{FF2B5EF4-FFF2-40B4-BE49-F238E27FC236}">
                <a16:creationId xmlns:a16="http://schemas.microsoft.com/office/drawing/2014/main" id="{F33CF02C-A8F8-42AA-9788-2F918D7AD689}"/>
              </a:ext>
            </a:extLst>
          </p:cNvPr>
          <p:cNvSpPr>
            <a:spLocks noChangeArrowheads="1"/>
          </p:cNvSpPr>
          <p:nvPr/>
        </p:nvSpPr>
        <p:spPr bwMode="auto">
          <a:xfrm>
            <a:off x="5732463" y="4148138"/>
            <a:ext cx="304800" cy="457200"/>
          </a:xfrm>
          <a:prstGeom prst="ellipse">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3673" name="Rectangle 2">
            <a:extLst>
              <a:ext uri="{FF2B5EF4-FFF2-40B4-BE49-F238E27FC236}">
                <a16:creationId xmlns:a16="http://schemas.microsoft.com/office/drawing/2014/main" id="{A0A1B467-BA67-4BB7-950E-EA3659D6C043}"/>
              </a:ext>
            </a:extLst>
          </p:cNvPr>
          <p:cNvSpPr txBox="1">
            <a:spLocks noChangeArrowheads="1"/>
          </p:cNvSpPr>
          <p:nvPr/>
        </p:nvSpPr>
        <p:spPr bwMode="auto">
          <a:xfrm>
            <a:off x="88900" y="238125"/>
            <a:ext cx="85344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7975" indent="-307975">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8338" indent="-25558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7113" indent="-20478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439863" indent="-204788">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851025" indent="-204788">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308225" indent="-204788"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765425" indent="-204788"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222625" indent="-204788"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679825" indent="-204788"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ClrTx/>
              <a:buSzTx/>
              <a:buFont typeface="Wingdings" panose="05000000000000000000" pitchFamily="2" charset="2"/>
              <a:buNone/>
            </a:pPr>
            <a:r>
              <a:rPr lang="zh-CN" altLang="en-US" sz="2600">
                <a:latin typeface="宋体" panose="02010600030101010101" pitchFamily="2" charset="-122"/>
              </a:rPr>
              <a:t>例如我们要把图中的点分成两类。</a:t>
            </a:r>
            <a:r>
              <a:rPr lang="zh-CN" altLang="en-US" sz="2600"/>
              <a:t>快速聚类的步骤：</a:t>
            </a:r>
          </a:p>
          <a:p>
            <a:pPr>
              <a:lnSpc>
                <a:spcPct val="130000"/>
              </a:lnSpc>
              <a:buClrTx/>
              <a:buSzTx/>
              <a:buFont typeface="Wingdings" panose="05000000000000000000" pitchFamily="2" charset="2"/>
              <a:buNone/>
            </a:pPr>
            <a:endParaRPr lang="zh-CN" altLang="en-US" sz="2600"/>
          </a:p>
        </p:txBody>
      </p:sp>
      <p:grpSp>
        <p:nvGrpSpPr>
          <p:cNvPr id="3" name="组合 2">
            <a:extLst>
              <a:ext uri="{FF2B5EF4-FFF2-40B4-BE49-F238E27FC236}">
                <a16:creationId xmlns:a16="http://schemas.microsoft.com/office/drawing/2014/main" id="{6C24B371-685B-46D6-B553-1F94988A8752}"/>
              </a:ext>
            </a:extLst>
          </p:cNvPr>
          <p:cNvGrpSpPr>
            <a:grpSpLocks/>
          </p:cNvGrpSpPr>
          <p:nvPr/>
        </p:nvGrpSpPr>
        <p:grpSpPr bwMode="auto">
          <a:xfrm>
            <a:off x="103188" y="4905375"/>
            <a:ext cx="8534400" cy="4191000"/>
            <a:chOff x="41891" y="4900029"/>
            <a:chExt cx="8534400" cy="4191000"/>
          </a:xfrm>
        </p:grpSpPr>
        <p:sp>
          <p:nvSpPr>
            <p:cNvPr id="113675" name="Rectangle 2">
              <a:extLst>
                <a:ext uri="{FF2B5EF4-FFF2-40B4-BE49-F238E27FC236}">
                  <a16:creationId xmlns:a16="http://schemas.microsoft.com/office/drawing/2014/main" id="{679D0E42-F810-4045-B4C2-8751A9D9F3FF}"/>
                </a:ext>
              </a:extLst>
            </p:cNvPr>
            <p:cNvSpPr txBox="1">
              <a:spLocks noChangeArrowheads="1"/>
            </p:cNvSpPr>
            <p:nvPr/>
          </p:nvSpPr>
          <p:spPr bwMode="auto">
            <a:xfrm>
              <a:off x="41891" y="4900029"/>
              <a:ext cx="8534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7975" indent="-307975">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8338" indent="-25558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7113" indent="-20478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439863" indent="-204788">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851025" indent="-204788">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308225" indent="-204788"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765425" indent="-204788"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222625" indent="-204788"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679825" indent="-204788"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ClrTx/>
                <a:buSzTx/>
                <a:buFont typeface="Wingdings" panose="05000000000000000000" pitchFamily="2" charset="2"/>
                <a:buNone/>
              </a:pPr>
              <a:r>
                <a:rPr lang="en-US" altLang="zh-CN" sz="2600"/>
                <a:t>    2</a:t>
              </a:r>
              <a:r>
                <a:rPr lang="zh-CN" altLang="en-US" sz="2600"/>
                <a:t>、对于任何点     ，分别计算</a:t>
              </a:r>
            </a:p>
            <a:p>
              <a:pPr>
                <a:lnSpc>
                  <a:spcPct val="130000"/>
                </a:lnSpc>
                <a:buClrTx/>
                <a:buSzTx/>
                <a:buFont typeface="Wingdings" panose="05000000000000000000" pitchFamily="2" charset="2"/>
                <a:buNone/>
              </a:pPr>
              <a:r>
                <a:rPr lang="zh-CN" altLang="en-US" sz="2600"/>
                <a:t>    </a:t>
              </a:r>
              <a:r>
                <a:rPr lang="en-US" altLang="zh-CN" sz="2600"/>
                <a:t>3</a:t>
              </a:r>
              <a:r>
                <a:rPr lang="zh-CN" altLang="en-US" sz="2600"/>
                <a:t>、若                                    ， 则将    划为第一类，否则划给第二类。于是得图（</a:t>
              </a:r>
              <a:r>
                <a:rPr lang="en-US" altLang="zh-CN" sz="2600">
                  <a:latin typeface="Times New Roman" panose="02020603050405020304" pitchFamily="18" charset="0"/>
                  <a:cs typeface="Times New Roman" panose="02020603050405020304" pitchFamily="18" charset="0"/>
                </a:rPr>
                <a:t>c</a:t>
              </a:r>
              <a:r>
                <a:rPr lang="zh-CN" altLang="en-US" sz="2600"/>
                <a:t>）的两个类。  </a:t>
              </a:r>
            </a:p>
          </p:txBody>
        </p:sp>
        <p:grpSp>
          <p:nvGrpSpPr>
            <p:cNvPr id="113676" name="Group 14">
              <a:extLst>
                <a:ext uri="{FF2B5EF4-FFF2-40B4-BE49-F238E27FC236}">
                  <a16:creationId xmlns:a16="http://schemas.microsoft.com/office/drawing/2014/main" id="{DBF39C93-F777-480C-B984-B20BC862AECC}"/>
                </a:ext>
              </a:extLst>
            </p:cNvPr>
            <p:cNvGrpSpPr>
              <a:grpSpLocks/>
            </p:cNvGrpSpPr>
            <p:nvPr/>
          </p:nvGrpSpPr>
          <p:grpSpPr bwMode="auto">
            <a:xfrm>
              <a:off x="1550987" y="5030204"/>
              <a:ext cx="6113463" cy="954088"/>
              <a:chOff x="1402" y="679"/>
              <a:chExt cx="3851" cy="601"/>
            </a:xfrm>
          </p:grpSpPr>
          <p:graphicFrame>
            <p:nvGraphicFramePr>
              <p:cNvPr id="113677" name="Object 6">
                <a:extLst>
                  <a:ext uri="{FF2B5EF4-FFF2-40B4-BE49-F238E27FC236}">
                    <a16:creationId xmlns:a16="http://schemas.microsoft.com/office/drawing/2014/main" id="{C72D25A1-E35C-4D10-A430-95853E681264}"/>
                  </a:ext>
                </a:extLst>
              </p:cNvPr>
              <p:cNvGraphicFramePr>
                <a:graphicFrameLocks noChangeAspect="1"/>
              </p:cNvGraphicFramePr>
              <p:nvPr/>
            </p:nvGraphicFramePr>
            <p:xfrm>
              <a:off x="2132" y="679"/>
              <a:ext cx="187" cy="272"/>
            </p:xfrm>
            <a:graphic>
              <a:graphicData uri="http://schemas.openxmlformats.org/presentationml/2006/ole">
                <mc:AlternateContent xmlns:mc="http://schemas.openxmlformats.org/markup-compatibility/2006">
                  <mc:Choice xmlns:v="urn:schemas-microsoft-com:vml" Requires="v">
                    <p:oleObj spid="_x0000_s57766" name="Equation" r:id="rId11" imgW="175186" imgH="312535" progId="Equation.3">
                      <p:embed/>
                    </p:oleObj>
                  </mc:Choice>
                  <mc:Fallback>
                    <p:oleObj name="Equation" r:id="rId11" imgW="175186" imgH="312535"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2" y="679"/>
                            <a:ext cx="18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78" name="Object 7">
                <a:extLst>
                  <a:ext uri="{FF2B5EF4-FFF2-40B4-BE49-F238E27FC236}">
                    <a16:creationId xmlns:a16="http://schemas.microsoft.com/office/drawing/2014/main" id="{25149B2C-8647-4B0B-A963-7910A095DF9A}"/>
                  </a:ext>
                </a:extLst>
              </p:cNvPr>
              <p:cNvGraphicFramePr>
                <a:graphicFrameLocks noChangeAspect="1"/>
              </p:cNvGraphicFramePr>
              <p:nvPr/>
            </p:nvGraphicFramePr>
            <p:xfrm>
              <a:off x="3421" y="688"/>
              <a:ext cx="1832" cy="276"/>
            </p:xfrm>
            <a:graphic>
              <a:graphicData uri="http://schemas.openxmlformats.org/presentationml/2006/ole">
                <mc:AlternateContent xmlns:mc="http://schemas.openxmlformats.org/markup-compatibility/2006">
                  <mc:Choice xmlns:v="urn:schemas-microsoft-com:vml" Requires="v">
                    <p:oleObj spid="_x0000_s57767" name="Equation" r:id="rId13" imgW="2788772" imgH="327757" progId="Equation.3">
                      <p:embed/>
                    </p:oleObj>
                  </mc:Choice>
                  <mc:Fallback>
                    <p:oleObj name="Equation" r:id="rId13" imgW="2788772" imgH="327757"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1" y="688"/>
                            <a:ext cx="183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79" name="Object 8">
                <a:extLst>
                  <a:ext uri="{FF2B5EF4-FFF2-40B4-BE49-F238E27FC236}">
                    <a16:creationId xmlns:a16="http://schemas.microsoft.com/office/drawing/2014/main" id="{A945249F-E1AE-48E3-903B-EA92C70B811B}"/>
                  </a:ext>
                </a:extLst>
              </p:cNvPr>
              <p:cNvGraphicFramePr>
                <a:graphicFrameLocks noChangeAspect="1"/>
              </p:cNvGraphicFramePr>
              <p:nvPr/>
            </p:nvGraphicFramePr>
            <p:xfrm>
              <a:off x="1402" y="992"/>
              <a:ext cx="1678" cy="288"/>
            </p:xfrm>
            <a:graphic>
              <a:graphicData uri="http://schemas.openxmlformats.org/presentationml/2006/ole">
                <mc:AlternateContent xmlns:mc="http://schemas.openxmlformats.org/markup-compatibility/2006">
                  <mc:Choice xmlns:v="urn:schemas-microsoft-com:vml" Requires="v">
                    <p:oleObj spid="_x0000_s57768" name="公式" r:id="rId15" imgW="1257078" imgH="114168" progId="Equation.3">
                      <p:embed/>
                    </p:oleObj>
                  </mc:Choice>
                  <mc:Fallback>
                    <p:oleObj name="公式" r:id="rId15" imgW="1257078" imgH="114168"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2" y="992"/>
                            <a:ext cx="16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80" name="Object 9">
                <a:extLst>
                  <a:ext uri="{FF2B5EF4-FFF2-40B4-BE49-F238E27FC236}">
                    <a16:creationId xmlns:a16="http://schemas.microsoft.com/office/drawing/2014/main" id="{F3BBC4B9-5523-4E93-92F5-4F20AFA9714B}"/>
                  </a:ext>
                </a:extLst>
              </p:cNvPr>
              <p:cNvGraphicFramePr>
                <a:graphicFrameLocks noChangeAspect="1"/>
              </p:cNvGraphicFramePr>
              <p:nvPr/>
            </p:nvGraphicFramePr>
            <p:xfrm>
              <a:off x="4076" y="1008"/>
              <a:ext cx="187" cy="272"/>
            </p:xfrm>
            <a:graphic>
              <a:graphicData uri="http://schemas.openxmlformats.org/presentationml/2006/ole">
                <mc:AlternateContent xmlns:mc="http://schemas.openxmlformats.org/markup-compatibility/2006">
                  <mc:Choice xmlns:v="urn:schemas-microsoft-com:vml" Requires="v">
                    <p:oleObj spid="_x0000_s57769" name="Equation" r:id="rId17" imgW="175186" imgH="312535" progId="Equation.3">
                      <p:embed/>
                    </p:oleObj>
                  </mc:Choice>
                  <mc:Fallback>
                    <p:oleObj name="Equation" r:id="rId17" imgW="175186" imgH="312535" progId="Equation.3">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76" y="1008"/>
                            <a:ext cx="18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6">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uild="p"/>
      <p:bldP spid="21" grpId="0" animBg="1"/>
      <p:bldP spid="2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8234DC8C-27C9-45FF-86CA-C16212996BFE}"/>
              </a:ext>
            </a:extLst>
          </p:cNvPr>
          <p:cNvSpPr>
            <a:spLocks noGrp="1" noChangeArrowheads="1"/>
          </p:cNvSpPr>
          <p:nvPr>
            <p:ph type="body" idx="1"/>
          </p:nvPr>
        </p:nvSpPr>
        <p:spPr>
          <a:xfrm>
            <a:off x="323850" y="476250"/>
            <a:ext cx="8534400" cy="4191000"/>
          </a:xfrm>
        </p:spPr>
        <p:txBody>
          <a:bodyPr/>
          <a:lstStyle/>
          <a:p>
            <a:pPr eaLnBrk="1" hangingPunct="1">
              <a:lnSpc>
                <a:spcPct val="130000"/>
              </a:lnSpc>
              <a:buFont typeface="Wingdings" panose="05000000000000000000" pitchFamily="2" charset="2"/>
              <a:buNone/>
            </a:pPr>
            <a:r>
              <a:rPr lang="en-US" altLang="zh-CN" sz="2600"/>
              <a:t>   2</a:t>
            </a:r>
            <a:r>
              <a:rPr lang="zh-CN" altLang="en-US" sz="2600"/>
              <a:t>、对于任何点     ，分别计算</a:t>
            </a:r>
          </a:p>
          <a:p>
            <a:pPr eaLnBrk="1" hangingPunct="1">
              <a:lnSpc>
                <a:spcPct val="130000"/>
              </a:lnSpc>
              <a:buFont typeface="Wingdings" panose="05000000000000000000" pitchFamily="2" charset="2"/>
              <a:buNone/>
            </a:pPr>
            <a:r>
              <a:rPr lang="zh-CN" altLang="en-US" sz="2600"/>
              <a:t>    </a:t>
            </a:r>
            <a:r>
              <a:rPr lang="en-US" altLang="zh-CN" sz="2600"/>
              <a:t>3</a:t>
            </a:r>
            <a:r>
              <a:rPr lang="zh-CN" altLang="en-US" sz="2600"/>
              <a:t>、若                                    ， 则将    划为第一类，否则划给第二类。于是得图（</a:t>
            </a:r>
            <a:r>
              <a:rPr lang="en-US" altLang="zh-CN" sz="2600">
                <a:latin typeface="Times New Roman" panose="02020603050405020304" pitchFamily="18" charset="0"/>
                <a:cs typeface="Times New Roman" panose="02020603050405020304" pitchFamily="18" charset="0"/>
              </a:rPr>
              <a:t>c</a:t>
            </a:r>
            <a:r>
              <a:rPr lang="zh-CN" altLang="en-US" sz="2600"/>
              <a:t>）的两个类。  </a:t>
            </a:r>
          </a:p>
        </p:txBody>
      </p:sp>
      <p:sp>
        <p:nvSpPr>
          <p:cNvPr id="114691" name="Rectangle 5">
            <a:extLst>
              <a:ext uri="{FF2B5EF4-FFF2-40B4-BE49-F238E27FC236}">
                <a16:creationId xmlns:a16="http://schemas.microsoft.com/office/drawing/2014/main" id="{B18DA68D-B5AD-4387-857A-F46FB2BFB099}"/>
              </a:ext>
            </a:extLst>
          </p:cNvPr>
          <p:cNvSpPr>
            <a:spLocks noChangeArrowheads="1"/>
          </p:cNvSpPr>
          <p:nvPr/>
        </p:nvSpPr>
        <p:spPr bwMode="auto">
          <a:xfrm>
            <a:off x="44815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114692" name="Group 14">
            <a:extLst>
              <a:ext uri="{FF2B5EF4-FFF2-40B4-BE49-F238E27FC236}">
                <a16:creationId xmlns:a16="http://schemas.microsoft.com/office/drawing/2014/main" id="{27CF2ED6-8D3E-4EFE-AF71-2744401D998F}"/>
              </a:ext>
            </a:extLst>
          </p:cNvPr>
          <p:cNvGrpSpPr>
            <a:grpSpLocks/>
          </p:cNvGrpSpPr>
          <p:nvPr/>
        </p:nvGrpSpPr>
        <p:grpSpPr bwMode="auto">
          <a:xfrm>
            <a:off x="1619250" y="582613"/>
            <a:ext cx="6245225" cy="1001712"/>
            <a:chOff x="1202" y="675"/>
            <a:chExt cx="3934" cy="631"/>
          </a:xfrm>
        </p:grpSpPr>
        <p:graphicFrame>
          <p:nvGraphicFramePr>
            <p:cNvPr id="114699" name="Object 6">
              <a:extLst>
                <a:ext uri="{FF2B5EF4-FFF2-40B4-BE49-F238E27FC236}">
                  <a16:creationId xmlns:a16="http://schemas.microsoft.com/office/drawing/2014/main" id="{E502A662-B971-434D-9CA9-0B55B158F150}"/>
                </a:ext>
              </a:extLst>
            </p:cNvPr>
            <p:cNvGraphicFramePr>
              <a:graphicFrameLocks noChangeAspect="1"/>
            </p:cNvGraphicFramePr>
            <p:nvPr/>
          </p:nvGraphicFramePr>
          <p:xfrm>
            <a:off x="2041" y="679"/>
            <a:ext cx="187" cy="272"/>
          </p:xfrm>
          <a:graphic>
            <a:graphicData uri="http://schemas.openxmlformats.org/presentationml/2006/ole">
              <mc:AlternateContent xmlns:mc="http://schemas.openxmlformats.org/markup-compatibility/2006">
                <mc:Choice xmlns:v="urn:schemas-microsoft-com:vml" Requires="v">
                  <p:oleObj spid="_x0000_s58630" name="Equation" r:id="rId3" imgW="175186" imgH="312535" progId="Equation.3">
                    <p:embed/>
                  </p:oleObj>
                </mc:Choice>
                <mc:Fallback>
                  <p:oleObj name="Equation" r:id="rId3" imgW="175186" imgH="31253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 y="679"/>
                          <a:ext cx="18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0" name="Object 7">
              <a:extLst>
                <a:ext uri="{FF2B5EF4-FFF2-40B4-BE49-F238E27FC236}">
                  <a16:creationId xmlns:a16="http://schemas.microsoft.com/office/drawing/2014/main" id="{06C4E07F-EE9C-4A62-95E4-D42721A0E397}"/>
                </a:ext>
              </a:extLst>
            </p:cNvPr>
            <p:cNvGraphicFramePr>
              <a:graphicFrameLocks noChangeAspect="1"/>
            </p:cNvGraphicFramePr>
            <p:nvPr/>
          </p:nvGraphicFramePr>
          <p:xfrm>
            <a:off x="3304" y="675"/>
            <a:ext cx="1832" cy="276"/>
          </p:xfrm>
          <a:graphic>
            <a:graphicData uri="http://schemas.openxmlformats.org/presentationml/2006/ole">
              <mc:AlternateContent xmlns:mc="http://schemas.openxmlformats.org/markup-compatibility/2006">
                <mc:Choice xmlns:v="urn:schemas-microsoft-com:vml" Requires="v">
                  <p:oleObj spid="_x0000_s58631" name="Equation" r:id="rId5" imgW="2788772" imgH="327757" progId="Equation.3">
                    <p:embed/>
                  </p:oleObj>
                </mc:Choice>
                <mc:Fallback>
                  <p:oleObj name="Equation" r:id="rId5" imgW="2788772" imgH="327757"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4" y="675"/>
                          <a:ext cx="183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1" name="Object 8">
              <a:extLst>
                <a:ext uri="{FF2B5EF4-FFF2-40B4-BE49-F238E27FC236}">
                  <a16:creationId xmlns:a16="http://schemas.microsoft.com/office/drawing/2014/main" id="{AC6906A6-CD85-470B-B9D9-D25259F2A073}"/>
                </a:ext>
              </a:extLst>
            </p:cNvPr>
            <p:cNvGraphicFramePr>
              <a:graphicFrameLocks noChangeAspect="1"/>
            </p:cNvGraphicFramePr>
            <p:nvPr/>
          </p:nvGraphicFramePr>
          <p:xfrm>
            <a:off x="1202" y="1018"/>
            <a:ext cx="1678" cy="288"/>
          </p:xfrm>
          <a:graphic>
            <a:graphicData uri="http://schemas.openxmlformats.org/presentationml/2006/ole">
              <mc:AlternateContent xmlns:mc="http://schemas.openxmlformats.org/markup-compatibility/2006">
                <mc:Choice xmlns:v="urn:schemas-microsoft-com:vml" Requires="v">
                  <p:oleObj spid="_x0000_s58632" name="公式" r:id="rId7" imgW="1257078" imgH="114168" progId="Equation.3">
                    <p:embed/>
                  </p:oleObj>
                </mc:Choice>
                <mc:Fallback>
                  <p:oleObj name="公式" r:id="rId7" imgW="1257078" imgH="114168"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 y="1018"/>
                          <a:ext cx="16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02" name="Object 9">
              <a:extLst>
                <a:ext uri="{FF2B5EF4-FFF2-40B4-BE49-F238E27FC236}">
                  <a16:creationId xmlns:a16="http://schemas.microsoft.com/office/drawing/2014/main" id="{F132A110-2C8B-4C0D-9855-791756649E8A}"/>
                </a:ext>
              </a:extLst>
            </p:cNvPr>
            <p:cNvGraphicFramePr>
              <a:graphicFrameLocks noChangeAspect="1"/>
            </p:cNvGraphicFramePr>
            <p:nvPr/>
          </p:nvGraphicFramePr>
          <p:xfrm>
            <a:off x="3992" y="1031"/>
            <a:ext cx="187" cy="272"/>
          </p:xfrm>
          <a:graphic>
            <a:graphicData uri="http://schemas.openxmlformats.org/presentationml/2006/ole">
              <mc:AlternateContent xmlns:mc="http://schemas.openxmlformats.org/markup-compatibility/2006">
                <mc:Choice xmlns:v="urn:schemas-microsoft-com:vml" Requires="v">
                  <p:oleObj spid="_x0000_s58633" name="Equation" r:id="rId9" imgW="175186" imgH="312535" progId="Equation.3">
                    <p:embed/>
                  </p:oleObj>
                </mc:Choice>
                <mc:Fallback>
                  <p:oleObj name="Equation" r:id="rId9" imgW="175186" imgH="312535"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2" y="1031"/>
                          <a:ext cx="18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4693" name="Group 26">
            <a:extLst>
              <a:ext uri="{FF2B5EF4-FFF2-40B4-BE49-F238E27FC236}">
                <a16:creationId xmlns:a16="http://schemas.microsoft.com/office/drawing/2014/main" id="{7DF80565-6059-4352-AA94-0FED2D23267C}"/>
              </a:ext>
            </a:extLst>
          </p:cNvPr>
          <p:cNvGrpSpPr>
            <a:grpSpLocks/>
          </p:cNvGrpSpPr>
          <p:nvPr/>
        </p:nvGrpSpPr>
        <p:grpSpPr bwMode="auto">
          <a:xfrm>
            <a:off x="593725" y="2611438"/>
            <a:ext cx="3887788" cy="3354387"/>
            <a:chOff x="292" y="2015"/>
            <a:chExt cx="2449" cy="2113"/>
          </a:xfrm>
        </p:grpSpPr>
        <p:grpSp>
          <p:nvGrpSpPr>
            <p:cNvPr id="114694" name="Group 25">
              <a:extLst>
                <a:ext uri="{FF2B5EF4-FFF2-40B4-BE49-F238E27FC236}">
                  <a16:creationId xmlns:a16="http://schemas.microsoft.com/office/drawing/2014/main" id="{9C8B99F3-1CF2-45CC-897F-A3749FFEB9FD}"/>
                </a:ext>
              </a:extLst>
            </p:cNvPr>
            <p:cNvGrpSpPr>
              <a:grpSpLocks/>
            </p:cNvGrpSpPr>
            <p:nvPr/>
          </p:nvGrpSpPr>
          <p:grpSpPr bwMode="auto">
            <a:xfrm>
              <a:off x="292" y="2015"/>
              <a:ext cx="2410" cy="2087"/>
              <a:chOff x="292" y="2015"/>
              <a:chExt cx="2410" cy="2087"/>
            </a:xfrm>
          </p:grpSpPr>
          <p:graphicFrame>
            <p:nvGraphicFramePr>
              <p:cNvPr id="114697" name="Object 14">
                <a:extLst>
                  <a:ext uri="{FF2B5EF4-FFF2-40B4-BE49-F238E27FC236}">
                    <a16:creationId xmlns:a16="http://schemas.microsoft.com/office/drawing/2014/main" id="{802CA3B2-1214-45CC-912B-B56CBD071C78}"/>
                  </a:ext>
                </a:extLst>
              </p:cNvPr>
              <p:cNvGraphicFramePr>
                <a:graphicFrameLocks noChangeAspect="1"/>
              </p:cNvGraphicFramePr>
              <p:nvPr/>
            </p:nvGraphicFramePr>
            <p:xfrm>
              <a:off x="350" y="2518"/>
              <a:ext cx="2352" cy="1584"/>
            </p:xfrm>
            <a:graphic>
              <a:graphicData uri="http://schemas.openxmlformats.org/presentationml/2006/ole">
                <mc:AlternateContent xmlns:mc="http://schemas.openxmlformats.org/markup-compatibility/2006">
                  <mc:Choice xmlns:v="urn:schemas-microsoft-com:vml" Requires="v">
                    <p:oleObj spid="_x0000_s58634" r:id="rId11" imgW="2371429" imgH="1257476" progId="PBrush">
                      <p:embed/>
                    </p:oleObj>
                  </mc:Choice>
                  <mc:Fallback>
                    <p:oleObj r:id="rId11" imgW="2371429" imgH="1257476" progId="PBrush">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 y="2518"/>
                            <a:ext cx="2352" cy="15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698" name="Rectangle 23">
                <a:extLst>
                  <a:ext uri="{FF2B5EF4-FFF2-40B4-BE49-F238E27FC236}">
                    <a16:creationId xmlns:a16="http://schemas.microsoft.com/office/drawing/2014/main" id="{E284CF86-950D-4707-ACE1-CE1AC935E077}"/>
                  </a:ext>
                </a:extLst>
              </p:cNvPr>
              <p:cNvSpPr>
                <a:spLocks noChangeArrowheads="1"/>
              </p:cNvSpPr>
              <p:nvPr/>
            </p:nvSpPr>
            <p:spPr bwMode="auto">
              <a:xfrm>
                <a:off x="292" y="2015"/>
                <a:ext cx="23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tabLst>
                    <a:tab pos="43434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3434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3434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3434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2400">
                    <a:latin typeface="Times New Roman" panose="02020603050405020304" pitchFamily="18" charset="0"/>
                  </a:rPr>
                  <a:t>         (c)   </a:t>
                </a:r>
                <a:r>
                  <a:rPr kumimoji="1" lang="zh-CN" altLang="en-US" sz="2400">
                    <a:latin typeface="Times New Roman" panose="02020603050405020304" pitchFamily="18" charset="0"/>
                  </a:rPr>
                  <a:t>第一次分类</a:t>
                </a:r>
              </a:p>
            </p:txBody>
          </p:sp>
        </p:grpSp>
        <p:sp>
          <p:nvSpPr>
            <p:cNvPr id="114695" name="Oval 16">
              <a:extLst>
                <a:ext uri="{FF2B5EF4-FFF2-40B4-BE49-F238E27FC236}">
                  <a16:creationId xmlns:a16="http://schemas.microsoft.com/office/drawing/2014/main" id="{E355A45B-A959-4D41-983B-8CB08DFAACE9}"/>
                </a:ext>
              </a:extLst>
            </p:cNvPr>
            <p:cNvSpPr>
              <a:spLocks noChangeArrowheads="1"/>
            </p:cNvSpPr>
            <p:nvPr/>
          </p:nvSpPr>
          <p:spPr bwMode="auto">
            <a:xfrm rot="2927195">
              <a:off x="288" y="3360"/>
              <a:ext cx="1152" cy="384"/>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4696" name="Oval 17">
              <a:extLst>
                <a:ext uri="{FF2B5EF4-FFF2-40B4-BE49-F238E27FC236}">
                  <a16:creationId xmlns:a16="http://schemas.microsoft.com/office/drawing/2014/main" id="{7AB606EC-1BFF-4E45-880B-6A2A26C7732A}"/>
                </a:ext>
              </a:extLst>
            </p:cNvPr>
            <p:cNvSpPr>
              <a:spLocks noChangeArrowheads="1"/>
            </p:cNvSpPr>
            <p:nvPr/>
          </p:nvSpPr>
          <p:spPr bwMode="auto">
            <a:xfrm rot="1956265">
              <a:off x="816" y="2688"/>
              <a:ext cx="1925" cy="1173"/>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5">
            <a:extLst>
              <a:ext uri="{FF2B5EF4-FFF2-40B4-BE49-F238E27FC236}">
                <a16:creationId xmlns:a16="http://schemas.microsoft.com/office/drawing/2014/main" id="{897EDA73-0604-4B4F-850C-715A9D497962}"/>
              </a:ext>
            </a:extLst>
          </p:cNvPr>
          <p:cNvSpPr>
            <a:spLocks noChangeArrowheads="1"/>
          </p:cNvSpPr>
          <p:nvPr/>
        </p:nvSpPr>
        <p:spPr bwMode="auto">
          <a:xfrm>
            <a:off x="44815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115715" name="Group 13">
            <a:extLst>
              <a:ext uri="{FF2B5EF4-FFF2-40B4-BE49-F238E27FC236}">
                <a16:creationId xmlns:a16="http://schemas.microsoft.com/office/drawing/2014/main" id="{F9791709-9F1B-4CE4-B988-7825AF210F04}"/>
              </a:ext>
            </a:extLst>
          </p:cNvPr>
          <p:cNvGrpSpPr>
            <a:grpSpLocks/>
          </p:cNvGrpSpPr>
          <p:nvPr/>
        </p:nvGrpSpPr>
        <p:grpSpPr bwMode="auto">
          <a:xfrm>
            <a:off x="539750" y="439738"/>
            <a:ext cx="8064500" cy="1758950"/>
            <a:chOff x="340" y="2840"/>
            <a:chExt cx="5080" cy="1108"/>
          </a:xfrm>
        </p:grpSpPr>
        <p:sp>
          <p:nvSpPr>
            <p:cNvPr id="115730" name="Rectangle 10">
              <a:extLst>
                <a:ext uri="{FF2B5EF4-FFF2-40B4-BE49-F238E27FC236}">
                  <a16:creationId xmlns:a16="http://schemas.microsoft.com/office/drawing/2014/main" id="{E1720A5F-FBD4-4E8D-B73A-CDFFBB076FF4}"/>
                </a:ext>
              </a:extLst>
            </p:cNvPr>
            <p:cNvSpPr>
              <a:spLocks noChangeArrowheads="1"/>
            </p:cNvSpPr>
            <p:nvPr/>
          </p:nvSpPr>
          <p:spPr bwMode="auto">
            <a:xfrm>
              <a:off x="340" y="2840"/>
              <a:ext cx="5080"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tabLst>
                  <a:tab pos="2933700" algn="l"/>
                  <a:tab pos="43434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2933700" algn="l"/>
                  <a:tab pos="43434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2933700" algn="l"/>
                  <a:tab pos="43434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2933700" algn="l"/>
                  <a:tab pos="43434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2933700" algn="l"/>
                  <a:tab pos="43434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2933700" algn="l"/>
                  <a:tab pos="43434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2933700" algn="l"/>
                  <a:tab pos="43434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2933700" algn="l"/>
                  <a:tab pos="43434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2933700" algn="l"/>
                  <a:tab pos="43434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0"/>
                </a:spcBef>
                <a:buClrTx/>
                <a:buSzTx/>
                <a:buFontTx/>
                <a:buNone/>
              </a:pPr>
              <a:r>
                <a:rPr kumimoji="1" lang="en-US" altLang="zh-CN" sz="2800">
                  <a:latin typeface="Times New Roman" panose="02020603050405020304" pitchFamily="18" charset="0"/>
                </a:rPr>
                <a:t>4</a:t>
              </a:r>
              <a:r>
                <a:rPr kumimoji="1" lang="zh-CN" altLang="en-US" sz="2800">
                  <a:latin typeface="Times New Roman" panose="02020603050405020304" pitchFamily="18" charset="0"/>
                </a:rPr>
                <a:t>、分别计算两个类的重心，则得      和     ，以其为新的凝聚点，对空间中的点进行重新分类，得到新分类。</a:t>
              </a:r>
            </a:p>
          </p:txBody>
        </p:sp>
        <p:graphicFrame>
          <p:nvGraphicFramePr>
            <p:cNvPr id="115731" name="Object 11">
              <a:extLst>
                <a:ext uri="{FF2B5EF4-FFF2-40B4-BE49-F238E27FC236}">
                  <a16:creationId xmlns:a16="http://schemas.microsoft.com/office/drawing/2014/main" id="{AB988E62-A76B-4E9A-A0ED-33451973B1AE}"/>
                </a:ext>
              </a:extLst>
            </p:cNvPr>
            <p:cNvGraphicFramePr>
              <a:graphicFrameLocks noChangeAspect="1"/>
            </p:cNvGraphicFramePr>
            <p:nvPr/>
          </p:nvGraphicFramePr>
          <p:xfrm>
            <a:off x="3696" y="2931"/>
            <a:ext cx="275" cy="264"/>
          </p:xfrm>
          <a:graphic>
            <a:graphicData uri="http://schemas.openxmlformats.org/presentationml/2006/ole">
              <mc:AlternateContent xmlns:mc="http://schemas.openxmlformats.org/markup-compatibility/2006">
                <mc:Choice xmlns:v="urn:schemas-microsoft-com:vml" Requires="v">
                  <p:oleObj spid="_x0000_s59602" name="Equation" r:id="rId3" imgW="312494" imgH="297312" progId="Equation.3">
                    <p:embed/>
                  </p:oleObj>
                </mc:Choice>
                <mc:Fallback>
                  <p:oleObj name="Equation" r:id="rId3" imgW="312494" imgH="297312"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2931"/>
                          <a:ext cx="27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32" name="Object 12">
              <a:extLst>
                <a:ext uri="{FF2B5EF4-FFF2-40B4-BE49-F238E27FC236}">
                  <a16:creationId xmlns:a16="http://schemas.microsoft.com/office/drawing/2014/main" id="{D1C35CCC-C84A-40A8-ABDC-69EDDCC5090F}"/>
                </a:ext>
              </a:extLst>
            </p:cNvPr>
            <p:cNvGraphicFramePr>
              <a:graphicFrameLocks noChangeAspect="1"/>
            </p:cNvGraphicFramePr>
            <p:nvPr/>
          </p:nvGraphicFramePr>
          <p:xfrm>
            <a:off x="4422" y="2931"/>
            <a:ext cx="275" cy="264"/>
          </p:xfrm>
          <a:graphic>
            <a:graphicData uri="http://schemas.openxmlformats.org/presentationml/2006/ole">
              <mc:AlternateContent xmlns:mc="http://schemas.openxmlformats.org/markup-compatibility/2006">
                <mc:Choice xmlns:v="urn:schemas-microsoft-com:vml" Requires="v">
                  <p:oleObj spid="_x0000_s59603" name="Equation" r:id="rId5" imgW="312494" imgH="297312" progId="Equation.3">
                    <p:embed/>
                  </p:oleObj>
                </mc:Choice>
                <mc:Fallback>
                  <p:oleObj name="Equation" r:id="rId5" imgW="312494" imgH="297312"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2" y="2931"/>
                          <a:ext cx="27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5716" name="组合 20">
            <a:extLst>
              <a:ext uri="{FF2B5EF4-FFF2-40B4-BE49-F238E27FC236}">
                <a16:creationId xmlns:a16="http://schemas.microsoft.com/office/drawing/2014/main" id="{5B88AF94-D238-439E-A824-55A397B95781}"/>
              </a:ext>
            </a:extLst>
          </p:cNvPr>
          <p:cNvGrpSpPr>
            <a:grpSpLocks/>
          </p:cNvGrpSpPr>
          <p:nvPr/>
        </p:nvGrpSpPr>
        <p:grpSpPr bwMode="auto">
          <a:xfrm>
            <a:off x="327025" y="2605088"/>
            <a:ext cx="4459288" cy="3314700"/>
            <a:chOff x="4407363" y="3222625"/>
            <a:chExt cx="4460412" cy="3314699"/>
          </a:xfrm>
        </p:grpSpPr>
        <p:grpSp>
          <p:nvGrpSpPr>
            <p:cNvPr id="115723" name="Group 27">
              <a:extLst>
                <a:ext uri="{FF2B5EF4-FFF2-40B4-BE49-F238E27FC236}">
                  <a16:creationId xmlns:a16="http://schemas.microsoft.com/office/drawing/2014/main" id="{95E8A813-2E07-4885-B638-E5A5AE19C2FB}"/>
                </a:ext>
              </a:extLst>
            </p:cNvPr>
            <p:cNvGrpSpPr>
              <a:grpSpLocks/>
            </p:cNvGrpSpPr>
            <p:nvPr/>
          </p:nvGrpSpPr>
          <p:grpSpPr bwMode="auto">
            <a:xfrm>
              <a:off x="4473575" y="3222625"/>
              <a:ext cx="4394200" cy="3314699"/>
              <a:chOff x="2818" y="2030"/>
              <a:chExt cx="2768" cy="2088"/>
            </a:xfrm>
          </p:grpSpPr>
          <p:sp>
            <p:nvSpPr>
              <p:cNvPr id="115726" name="Rectangle 11">
                <a:extLst>
                  <a:ext uri="{FF2B5EF4-FFF2-40B4-BE49-F238E27FC236}">
                    <a16:creationId xmlns:a16="http://schemas.microsoft.com/office/drawing/2014/main" id="{7B0092C1-E6D3-4087-956D-305DF5E5FD20}"/>
                  </a:ext>
                </a:extLst>
              </p:cNvPr>
              <p:cNvSpPr>
                <a:spLocks noChangeArrowheads="1"/>
              </p:cNvSpPr>
              <p:nvPr/>
            </p:nvSpPr>
            <p:spPr bwMode="auto">
              <a:xfrm>
                <a:off x="2818" y="2030"/>
                <a:ext cx="276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tabLst>
                    <a:tab pos="43434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3434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3434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3434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2400">
                    <a:latin typeface="Times New Roman" panose="02020603050405020304" pitchFamily="18" charset="0"/>
                  </a:rPr>
                  <a:t>         (d)  </a:t>
                </a:r>
                <a:r>
                  <a:rPr kumimoji="1" lang="zh-CN" altLang="en-US" sz="2400">
                    <a:latin typeface="Times New Roman" panose="02020603050405020304" pitchFamily="18" charset="0"/>
                  </a:rPr>
                  <a:t>求各类中心</a:t>
                </a:r>
              </a:p>
              <a:p>
                <a:pPr>
                  <a:spcBef>
                    <a:spcPct val="0"/>
                  </a:spcBef>
                  <a:buClrTx/>
                  <a:buSzTx/>
                  <a:buFontTx/>
                  <a:buNone/>
                </a:pPr>
                <a:endParaRPr kumimoji="1" lang="en-US" altLang="zh-CN" sz="2400">
                  <a:latin typeface="Times New Roman" panose="02020603050405020304" pitchFamily="18" charset="0"/>
                </a:endParaRPr>
              </a:p>
            </p:txBody>
          </p:sp>
          <p:graphicFrame>
            <p:nvGraphicFramePr>
              <p:cNvPr id="115727" name="Object 15">
                <a:extLst>
                  <a:ext uri="{FF2B5EF4-FFF2-40B4-BE49-F238E27FC236}">
                    <a16:creationId xmlns:a16="http://schemas.microsoft.com/office/drawing/2014/main" id="{844BC69E-7B3C-4ABD-80AC-9FBA169D5FF0}"/>
                  </a:ext>
                </a:extLst>
              </p:cNvPr>
              <p:cNvGraphicFramePr>
                <a:graphicFrameLocks noChangeAspect="1"/>
              </p:cNvGraphicFramePr>
              <p:nvPr/>
            </p:nvGraphicFramePr>
            <p:xfrm>
              <a:off x="2818" y="2534"/>
              <a:ext cx="2496" cy="1584"/>
            </p:xfrm>
            <a:graphic>
              <a:graphicData uri="http://schemas.openxmlformats.org/presentationml/2006/ole">
                <mc:AlternateContent xmlns:mc="http://schemas.openxmlformats.org/markup-compatibility/2006">
                  <mc:Choice xmlns:v="urn:schemas-microsoft-com:vml" Requires="v">
                    <p:oleObj spid="_x0000_s59604" r:id="rId7" imgW="2371429" imgH="1257476" progId="PBrush">
                      <p:embed/>
                    </p:oleObj>
                  </mc:Choice>
                  <mc:Fallback>
                    <p:oleObj r:id="rId7" imgW="2371429" imgH="1257476" progId="PBrush">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8" y="2534"/>
                            <a:ext cx="2496" cy="15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8" name="Oval 18">
                <a:extLst>
                  <a:ext uri="{FF2B5EF4-FFF2-40B4-BE49-F238E27FC236}">
                    <a16:creationId xmlns:a16="http://schemas.microsoft.com/office/drawing/2014/main" id="{166DC77B-E364-4BEC-8F79-164EA3536039}"/>
                  </a:ext>
                </a:extLst>
              </p:cNvPr>
              <p:cNvSpPr>
                <a:spLocks noChangeArrowheads="1"/>
              </p:cNvSpPr>
              <p:nvPr/>
            </p:nvSpPr>
            <p:spPr bwMode="auto">
              <a:xfrm>
                <a:off x="3408" y="3504"/>
                <a:ext cx="192" cy="192"/>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29" name="Oval 19">
                <a:extLst>
                  <a:ext uri="{FF2B5EF4-FFF2-40B4-BE49-F238E27FC236}">
                    <a16:creationId xmlns:a16="http://schemas.microsoft.com/office/drawing/2014/main" id="{C1A7B30E-3951-41CB-8CA9-5CA7DA32E4C5}"/>
                  </a:ext>
                </a:extLst>
              </p:cNvPr>
              <p:cNvSpPr>
                <a:spLocks noChangeArrowheads="1"/>
              </p:cNvSpPr>
              <p:nvPr/>
            </p:nvSpPr>
            <p:spPr bwMode="auto">
              <a:xfrm>
                <a:off x="4224" y="3113"/>
                <a:ext cx="198" cy="199"/>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23" name="椭圆 22">
              <a:extLst>
                <a:ext uri="{FF2B5EF4-FFF2-40B4-BE49-F238E27FC236}">
                  <a16:creationId xmlns:a16="http://schemas.microsoft.com/office/drawing/2014/main" id="{A9861DF9-32E6-4C90-A61D-22B6DF8E55BE}"/>
                </a:ext>
              </a:extLst>
            </p:cNvPr>
            <p:cNvSpPr/>
            <p:nvPr/>
          </p:nvSpPr>
          <p:spPr>
            <a:xfrm rot="1560322">
              <a:off x="5326758" y="4452937"/>
              <a:ext cx="3137691" cy="16541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椭圆 23">
              <a:extLst>
                <a:ext uri="{FF2B5EF4-FFF2-40B4-BE49-F238E27FC236}">
                  <a16:creationId xmlns:a16="http://schemas.microsoft.com/office/drawing/2014/main" id="{B55E06CD-9FDE-4F2D-9A1F-97EEEA480EA8}"/>
                </a:ext>
              </a:extLst>
            </p:cNvPr>
            <p:cNvSpPr/>
            <p:nvPr/>
          </p:nvSpPr>
          <p:spPr>
            <a:xfrm rot="2613446">
              <a:off x="4407363" y="5441949"/>
              <a:ext cx="2207181" cy="6381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 name="组合 2">
            <a:extLst>
              <a:ext uri="{FF2B5EF4-FFF2-40B4-BE49-F238E27FC236}">
                <a16:creationId xmlns:a16="http://schemas.microsoft.com/office/drawing/2014/main" id="{6A3EDF7F-5FFF-48B1-847A-D537C750E08C}"/>
              </a:ext>
            </a:extLst>
          </p:cNvPr>
          <p:cNvGrpSpPr>
            <a:grpSpLocks/>
          </p:cNvGrpSpPr>
          <p:nvPr/>
        </p:nvGrpSpPr>
        <p:grpSpPr bwMode="auto">
          <a:xfrm>
            <a:off x="5026025" y="2598738"/>
            <a:ext cx="3578225" cy="3330575"/>
            <a:chOff x="5026508" y="2598715"/>
            <a:chExt cx="3577742" cy="3331276"/>
          </a:xfrm>
        </p:grpSpPr>
        <p:sp>
          <p:nvSpPr>
            <p:cNvPr id="115718" name="Rectangle 2">
              <a:extLst>
                <a:ext uri="{FF2B5EF4-FFF2-40B4-BE49-F238E27FC236}">
                  <a16:creationId xmlns:a16="http://schemas.microsoft.com/office/drawing/2014/main" id="{743F159B-F132-401E-9A99-40DC597CA752}"/>
                </a:ext>
              </a:extLst>
            </p:cNvPr>
            <p:cNvSpPr>
              <a:spLocks noChangeArrowheads="1"/>
            </p:cNvSpPr>
            <p:nvPr/>
          </p:nvSpPr>
          <p:spPr bwMode="auto">
            <a:xfrm>
              <a:off x="5475572" y="2598715"/>
              <a:ext cx="2985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tabLst>
                  <a:tab pos="43434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3434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3434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3434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3434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rPr>
                <a:t>  (e)   </a:t>
              </a:r>
              <a:r>
                <a:rPr kumimoji="1" lang="zh-CN" altLang="en-US" sz="2400">
                  <a:latin typeface="Times New Roman" panose="02020603050405020304" pitchFamily="18" charset="0"/>
                </a:rPr>
                <a:t>第二次分类</a:t>
              </a:r>
            </a:p>
          </p:txBody>
        </p:sp>
        <p:grpSp>
          <p:nvGrpSpPr>
            <p:cNvPr id="115719" name="组合 29">
              <a:extLst>
                <a:ext uri="{FF2B5EF4-FFF2-40B4-BE49-F238E27FC236}">
                  <a16:creationId xmlns:a16="http://schemas.microsoft.com/office/drawing/2014/main" id="{C09B91FB-CBF3-4D86-880A-865559DCAB4B}"/>
                </a:ext>
              </a:extLst>
            </p:cNvPr>
            <p:cNvGrpSpPr>
              <a:grpSpLocks/>
            </p:cNvGrpSpPr>
            <p:nvPr/>
          </p:nvGrpSpPr>
          <p:grpSpPr bwMode="auto">
            <a:xfrm>
              <a:off x="5026508" y="3427054"/>
              <a:ext cx="3577742" cy="2502937"/>
              <a:chOff x="2461076" y="1728496"/>
              <a:chExt cx="4494896" cy="3020008"/>
            </a:xfrm>
          </p:grpSpPr>
          <p:graphicFrame>
            <p:nvGraphicFramePr>
              <p:cNvPr id="115720" name="Object 4">
                <a:extLst>
                  <a:ext uri="{FF2B5EF4-FFF2-40B4-BE49-F238E27FC236}">
                    <a16:creationId xmlns:a16="http://schemas.microsoft.com/office/drawing/2014/main" id="{2A62743E-B74D-4974-8921-4786A9E66997}"/>
                  </a:ext>
                </a:extLst>
              </p:cNvPr>
              <p:cNvGraphicFramePr>
                <a:graphicFrameLocks noChangeAspect="1"/>
              </p:cNvGraphicFramePr>
              <p:nvPr/>
            </p:nvGraphicFramePr>
            <p:xfrm>
              <a:off x="2461076" y="1728496"/>
              <a:ext cx="4494896" cy="3020008"/>
            </p:xfrm>
            <a:graphic>
              <a:graphicData uri="http://schemas.openxmlformats.org/presentationml/2006/ole">
                <mc:AlternateContent xmlns:mc="http://schemas.openxmlformats.org/markup-compatibility/2006">
                  <mc:Choice xmlns:v="urn:schemas-microsoft-com:vml" Requires="v">
                    <p:oleObj spid="_x0000_s59605" r:id="rId9" imgW="2371429" imgH="1257476" progId="PBrush">
                      <p:embed/>
                    </p:oleObj>
                  </mc:Choice>
                  <mc:Fallback>
                    <p:oleObj r:id="rId9" imgW="2371429" imgH="1257476" progId="PBrush">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1076" y="1728496"/>
                            <a:ext cx="4494896" cy="302000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1" name="Oval 5">
                <a:extLst>
                  <a:ext uri="{FF2B5EF4-FFF2-40B4-BE49-F238E27FC236}">
                    <a16:creationId xmlns:a16="http://schemas.microsoft.com/office/drawing/2014/main" id="{7C1CD9FE-73EE-423B-9C85-BBD772EE379C}"/>
                  </a:ext>
                </a:extLst>
              </p:cNvPr>
              <p:cNvSpPr>
                <a:spLocks noChangeArrowheads="1"/>
              </p:cNvSpPr>
              <p:nvPr/>
            </p:nvSpPr>
            <p:spPr bwMode="auto">
              <a:xfrm>
                <a:off x="2724538" y="2286000"/>
                <a:ext cx="1771261" cy="2362200"/>
              </a:xfrm>
              <a:prstGeom prst="ellipse">
                <a:avLst/>
              </a:prstGeom>
              <a:noFill/>
              <a:ln w="2857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22" name="Oval 6">
                <a:extLst>
                  <a:ext uri="{FF2B5EF4-FFF2-40B4-BE49-F238E27FC236}">
                    <a16:creationId xmlns:a16="http://schemas.microsoft.com/office/drawing/2014/main" id="{37DB4FC8-69F9-428A-967F-B336AAE590DF}"/>
                  </a:ext>
                </a:extLst>
              </p:cNvPr>
              <p:cNvSpPr>
                <a:spLocks noChangeArrowheads="1"/>
              </p:cNvSpPr>
              <p:nvPr/>
            </p:nvSpPr>
            <p:spPr bwMode="auto">
              <a:xfrm>
                <a:off x="4823926" y="2057400"/>
                <a:ext cx="1881673" cy="2362200"/>
              </a:xfrm>
              <a:prstGeom prst="ellipse">
                <a:avLst/>
              </a:prstGeom>
              <a:noFill/>
              <a:ln w="2857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29AF74D9-B4AE-4F1C-B8F1-CC5353693250}"/>
              </a:ext>
            </a:extLst>
          </p:cNvPr>
          <p:cNvSpPr>
            <a:spLocks noGrp="1" noChangeArrowheads="1"/>
          </p:cNvSpPr>
          <p:nvPr>
            <p:ph type="title"/>
          </p:nvPr>
        </p:nvSpPr>
        <p:spPr/>
        <p:txBody>
          <a:bodyPr/>
          <a:lstStyle/>
          <a:p>
            <a:pPr eaLnBrk="1" hangingPunct="1"/>
            <a:r>
              <a:rPr lang="zh-CN" altLang="en-US" b="1"/>
              <a:t>动态聚类法</a:t>
            </a:r>
            <a:r>
              <a:rPr lang="zh-CN" altLang="en-US"/>
              <a:t> </a:t>
            </a:r>
          </a:p>
        </p:txBody>
      </p:sp>
      <p:sp>
        <p:nvSpPr>
          <p:cNvPr id="116739" name="Rectangle 3">
            <a:extLst>
              <a:ext uri="{FF2B5EF4-FFF2-40B4-BE49-F238E27FC236}">
                <a16:creationId xmlns:a16="http://schemas.microsoft.com/office/drawing/2014/main" id="{114F4E78-9563-4259-B846-F935CAC84EA5}"/>
              </a:ext>
            </a:extLst>
          </p:cNvPr>
          <p:cNvSpPr>
            <a:spLocks noGrp="1" noChangeArrowheads="1"/>
          </p:cNvSpPr>
          <p:nvPr>
            <p:ph type="body" idx="1"/>
          </p:nvPr>
        </p:nvSpPr>
        <p:spPr/>
        <p:txBody>
          <a:bodyPr/>
          <a:lstStyle/>
          <a:p>
            <a:pPr eaLnBrk="1" hangingPunct="1"/>
            <a:r>
              <a:rPr lang="zh-CN" altLang="en-US" sz="3200"/>
              <a:t>优点：计算量小，方法简便，可以根据经验，先作主观分类。</a:t>
            </a:r>
          </a:p>
          <a:p>
            <a:pPr eaLnBrk="1" hangingPunct="1"/>
            <a:r>
              <a:rPr lang="zh-CN" altLang="en-US" sz="3200"/>
              <a:t>缺点：结果受选择凝聚点好坏的影响，分类结果不稳定。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5954" name="Rectangle 2">
            <a:extLst>
              <a:ext uri="{FF2B5EF4-FFF2-40B4-BE49-F238E27FC236}">
                <a16:creationId xmlns:a16="http://schemas.microsoft.com/office/drawing/2014/main" id="{BC5F6632-CC7A-4D04-B3B4-9B5825A333EF}"/>
              </a:ext>
            </a:extLst>
          </p:cNvPr>
          <p:cNvSpPr>
            <a:spLocks noGrp="1" noChangeArrowheads="1"/>
          </p:cNvSpPr>
          <p:nvPr>
            <p:ph type="title"/>
          </p:nvPr>
        </p:nvSpPr>
        <p:spPr>
          <a:xfrm>
            <a:off x="457200" y="304800"/>
            <a:ext cx="8229600" cy="1371600"/>
          </a:xfrm>
        </p:spPr>
        <p:txBody>
          <a:bodyPr/>
          <a:lstStyle/>
          <a:p>
            <a:pPr eaLnBrk="1" hangingPunct="1"/>
            <a:r>
              <a:rPr lang="zh-CN" altLang="en-US" b="1"/>
              <a:t>选择凝聚点和确定初始分类</a:t>
            </a:r>
          </a:p>
        </p:txBody>
      </p:sp>
      <p:sp>
        <p:nvSpPr>
          <p:cNvPr id="765955" name="Rectangle 3">
            <a:extLst>
              <a:ext uri="{FF2B5EF4-FFF2-40B4-BE49-F238E27FC236}">
                <a16:creationId xmlns:a16="http://schemas.microsoft.com/office/drawing/2014/main" id="{E4E6432D-4F62-4499-BD2D-AE9129858BAD}"/>
              </a:ext>
            </a:extLst>
          </p:cNvPr>
          <p:cNvSpPr>
            <a:spLocks noGrp="1" noChangeArrowheads="1"/>
          </p:cNvSpPr>
          <p:nvPr>
            <p:ph type="body" idx="1"/>
          </p:nvPr>
        </p:nvSpPr>
        <p:spPr>
          <a:xfrm>
            <a:off x="301625" y="1447800"/>
            <a:ext cx="8842375" cy="5181600"/>
          </a:xfrm>
        </p:spPr>
        <p:txBody>
          <a:bodyPr/>
          <a:lstStyle/>
          <a:p>
            <a:pPr eaLnBrk="1" hangingPunct="1">
              <a:buFont typeface="Wingdings" panose="05000000000000000000" pitchFamily="2" charset="2"/>
              <a:buNone/>
            </a:pPr>
            <a:r>
              <a:rPr lang="en-US" altLang="zh-CN" sz="2600"/>
              <a:t>          </a:t>
            </a:r>
            <a:r>
              <a:rPr lang="zh-CN" altLang="en-US" sz="2600"/>
              <a:t>凝聚点就是一批有代表性的点，是欲形成类的中心。凝聚点的 选择直接决定初始分类，对分类结果也有很大的影响，由于凝聚点 的不同选择，其最终分类结果也将出现不同。故选择时要慎重．通 常选择凝聚点的方法有：  </a:t>
            </a:r>
          </a:p>
          <a:p>
            <a:pPr eaLnBrk="1" hangingPunct="1">
              <a:buFont typeface="Wingdings" panose="05000000000000000000" pitchFamily="2" charset="2"/>
              <a:buNone/>
            </a:pPr>
            <a:r>
              <a:rPr lang="zh-CN" altLang="en-US" sz="2600"/>
              <a:t>         </a:t>
            </a:r>
            <a:r>
              <a:rPr lang="en-US" altLang="zh-CN" sz="2600"/>
              <a:t>(1) </a:t>
            </a:r>
            <a:r>
              <a:rPr lang="zh-CN" altLang="en-US" sz="2600" b="1"/>
              <a:t>人为选择</a:t>
            </a:r>
            <a:r>
              <a:rPr lang="zh-CN" altLang="en-US" sz="2600"/>
              <a:t>，当人们对所欲分类的问题有一定了解时，根据经验，预先确定分类个数和初始分类，并从每一类中选择一个有代表性的样品作为凝聚点。</a:t>
            </a:r>
          </a:p>
          <a:p>
            <a:pPr eaLnBrk="1" hangingPunct="1">
              <a:buFont typeface="Wingdings" panose="05000000000000000000" pitchFamily="2" charset="2"/>
              <a:buNone/>
            </a:pPr>
            <a:r>
              <a:rPr lang="zh-CN" altLang="en-US" sz="2600"/>
              <a:t>        </a:t>
            </a:r>
            <a:r>
              <a:rPr lang="en-US" altLang="zh-CN" sz="2600"/>
              <a:t>(2) </a:t>
            </a:r>
            <a:r>
              <a:rPr lang="zh-CN" altLang="en-US" sz="2600" b="1"/>
              <a:t>重心法</a:t>
            </a:r>
          </a:p>
          <a:p>
            <a:pPr eaLnBrk="1" hangingPunct="1">
              <a:buFont typeface="Wingdings" panose="05000000000000000000" pitchFamily="2" charset="2"/>
              <a:buNone/>
            </a:pPr>
            <a:r>
              <a:rPr lang="zh-CN" altLang="en-US" sz="2600"/>
              <a:t>    将数据人为地分为</a:t>
            </a:r>
            <a:r>
              <a:rPr lang="en-US" altLang="zh-CN" sz="2600"/>
              <a:t>A</a:t>
            </a:r>
            <a:r>
              <a:rPr lang="zh-CN" altLang="en-US" sz="2600"/>
              <a:t>类，计算每一类的重心，将重心作为凝聚点。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5954"/>
                                        </p:tgtEl>
                                        <p:attrNameLst>
                                          <p:attrName>style.visibility</p:attrName>
                                        </p:attrNameLst>
                                      </p:cBhvr>
                                      <p:to>
                                        <p:strVal val="visible"/>
                                      </p:to>
                                    </p:set>
                                    <p:anim calcmode="lin" valueType="num">
                                      <p:cBhvr additive="base">
                                        <p:cTn id="7" dur="500" fill="hold"/>
                                        <p:tgtEl>
                                          <p:spTgt spid="765954"/>
                                        </p:tgtEl>
                                        <p:attrNameLst>
                                          <p:attrName>ppt_x</p:attrName>
                                        </p:attrNameLst>
                                      </p:cBhvr>
                                      <p:tavLst>
                                        <p:tav tm="0">
                                          <p:val>
                                            <p:strVal val="0-#ppt_w/2"/>
                                          </p:val>
                                        </p:tav>
                                        <p:tav tm="100000">
                                          <p:val>
                                            <p:strVal val="#ppt_x"/>
                                          </p:val>
                                        </p:tav>
                                      </p:tavLst>
                                    </p:anim>
                                    <p:anim calcmode="lin" valueType="num">
                                      <p:cBhvr additive="base">
                                        <p:cTn id="8" dur="500" fill="hold"/>
                                        <p:tgtEl>
                                          <p:spTgt spid="76595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5955">
                                            <p:txEl>
                                              <p:pRg st="0" end="0"/>
                                            </p:txEl>
                                          </p:spTgt>
                                        </p:tgtEl>
                                        <p:attrNameLst>
                                          <p:attrName>style.visibility</p:attrName>
                                        </p:attrNameLst>
                                      </p:cBhvr>
                                      <p:to>
                                        <p:strVal val="visible"/>
                                      </p:to>
                                    </p:set>
                                    <p:anim calcmode="lin" valueType="num">
                                      <p:cBhvr additive="base">
                                        <p:cTn id="13" dur="500" fill="hold"/>
                                        <p:tgtEl>
                                          <p:spTgt spid="76595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659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65955">
                                            <p:txEl>
                                              <p:pRg st="1" end="1"/>
                                            </p:txEl>
                                          </p:spTgt>
                                        </p:tgtEl>
                                        <p:attrNameLst>
                                          <p:attrName>style.visibility</p:attrName>
                                        </p:attrNameLst>
                                      </p:cBhvr>
                                      <p:to>
                                        <p:strVal val="visible"/>
                                      </p:to>
                                    </p:set>
                                    <p:anim calcmode="lin" valueType="num">
                                      <p:cBhvr additive="base">
                                        <p:cTn id="19" dur="500" fill="hold"/>
                                        <p:tgtEl>
                                          <p:spTgt spid="76595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659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65955">
                                            <p:txEl>
                                              <p:pRg st="2" end="2"/>
                                            </p:txEl>
                                          </p:spTgt>
                                        </p:tgtEl>
                                        <p:attrNameLst>
                                          <p:attrName>style.visibility</p:attrName>
                                        </p:attrNameLst>
                                      </p:cBhvr>
                                      <p:to>
                                        <p:strVal val="visible"/>
                                      </p:to>
                                    </p:set>
                                    <p:anim calcmode="lin" valueType="num">
                                      <p:cBhvr additive="base">
                                        <p:cTn id="25" dur="500" fill="hold"/>
                                        <p:tgtEl>
                                          <p:spTgt spid="76595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659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65955">
                                            <p:txEl>
                                              <p:pRg st="3" end="3"/>
                                            </p:txEl>
                                          </p:spTgt>
                                        </p:tgtEl>
                                        <p:attrNameLst>
                                          <p:attrName>style.visibility</p:attrName>
                                        </p:attrNameLst>
                                      </p:cBhvr>
                                      <p:to>
                                        <p:strVal val="visible"/>
                                      </p:to>
                                    </p:set>
                                    <p:anim calcmode="lin" valueType="num">
                                      <p:cBhvr additive="base">
                                        <p:cTn id="31" dur="500" fill="hold"/>
                                        <p:tgtEl>
                                          <p:spTgt spid="76595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6595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4" grpId="0" autoUpdateAnimBg="0"/>
      <p:bldP spid="765955"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8AF9B26-5A22-4D7D-85ED-304515BC68E3}"/>
              </a:ext>
            </a:extLst>
          </p:cNvPr>
          <p:cNvSpPr>
            <a:spLocks noChangeArrowheads="1"/>
          </p:cNvSpPr>
          <p:nvPr/>
        </p:nvSpPr>
        <p:spPr bwMode="auto">
          <a:xfrm>
            <a:off x="304800" y="333375"/>
            <a:ext cx="8839200" cy="5886450"/>
          </a:xfrm>
          <a:prstGeom prst="rect">
            <a:avLst/>
          </a:prstGeom>
          <a:noFill/>
          <a:ln>
            <a:noFill/>
          </a:ln>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defRPr/>
            </a:pPr>
            <a:r>
              <a:rPr lang="en-US" altLang="zh-CN" sz="2800" dirty="0">
                <a:latin typeface="黑体" panose="02010609060101010101" pitchFamily="49" charset="-122"/>
                <a:ea typeface="黑体" panose="02010609060101010101" pitchFamily="49" charset="-122"/>
              </a:rPr>
              <a:t>(3) </a:t>
            </a:r>
            <a:r>
              <a:rPr lang="zh-CN" altLang="en-US" sz="2800" b="1" dirty="0">
                <a:latin typeface="黑体" panose="02010609060101010101" pitchFamily="49" charset="-122"/>
                <a:ea typeface="黑体" panose="02010609060101010101" pitchFamily="49" charset="-122"/>
              </a:rPr>
              <a:t>密度法</a:t>
            </a:r>
          </a:p>
          <a:p>
            <a:pPr marL="457200" indent="-457200" eaLnBrk="1" hangingPunct="1">
              <a:lnSpc>
                <a:spcPct val="125000"/>
              </a:lnSpc>
              <a:spcBef>
                <a:spcPts val="800"/>
              </a:spcBef>
              <a:buClr>
                <a:schemeClr val="tx2"/>
              </a:buClr>
              <a:buSzPct val="80000"/>
              <a:buFont typeface="Wingdings" panose="05000000000000000000" pitchFamily="2" charset="2"/>
              <a:buChar char="u"/>
              <a:defRPr/>
            </a:pPr>
            <a:r>
              <a:rPr lang="zh-CN" altLang="en-US" sz="2600" dirty="0"/>
              <a:t>以某个</a:t>
            </a:r>
            <a:r>
              <a:rPr lang="zh-CN" altLang="en-US" sz="2600" dirty="0">
                <a:latin typeface="Times New Roman" panose="02020603050405020304" pitchFamily="18" charset="0"/>
                <a:cs typeface="Times New Roman" panose="02020603050405020304" pitchFamily="18" charset="0"/>
              </a:rPr>
              <a:t>正数</a:t>
            </a:r>
            <a:r>
              <a:rPr lang="en-US" altLang="zh-CN" sz="2600" dirty="0">
                <a:latin typeface="Times New Roman" panose="02020603050405020304" pitchFamily="18" charset="0"/>
                <a:cs typeface="Times New Roman" panose="02020603050405020304" pitchFamily="18" charset="0"/>
              </a:rPr>
              <a:t>d</a:t>
            </a:r>
            <a:r>
              <a:rPr lang="zh-CN" altLang="en-US" sz="2600" dirty="0">
                <a:latin typeface="Times New Roman" panose="02020603050405020304" pitchFamily="18" charset="0"/>
                <a:cs typeface="Times New Roman" panose="02020603050405020304" pitchFamily="18" charset="0"/>
              </a:rPr>
              <a:t>为半径，以每个样品为球心，落在这个球内的样品数</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rPr>
              <a:t>不包括作为球心的样品</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rPr>
              <a:t>称为这个样品的密度。</a:t>
            </a:r>
            <a:endParaRPr lang="en-US" altLang="zh-CN" sz="2600" dirty="0">
              <a:latin typeface="Times New Roman" panose="02020603050405020304" pitchFamily="18" charset="0"/>
              <a:cs typeface="Times New Roman" panose="02020603050405020304" pitchFamily="18" charset="0"/>
            </a:endParaRPr>
          </a:p>
          <a:p>
            <a:pPr marL="457200" indent="-457200" eaLnBrk="1" hangingPunct="1">
              <a:lnSpc>
                <a:spcPct val="125000"/>
              </a:lnSpc>
              <a:spcBef>
                <a:spcPct val="0"/>
              </a:spcBef>
              <a:buClr>
                <a:schemeClr val="tx2"/>
              </a:buClr>
              <a:buSzPct val="80000"/>
              <a:buFont typeface="Wingdings" panose="05000000000000000000" pitchFamily="2" charset="2"/>
              <a:buChar char="u"/>
              <a:defRPr/>
            </a:pPr>
            <a:r>
              <a:rPr lang="zh-CN" altLang="en-US" sz="2600" dirty="0">
                <a:latin typeface="Times New Roman" panose="02020603050405020304" pitchFamily="18" charset="0"/>
                <a:cs typeface="Times New Roman" panose="02020603050405020304" pitchFamily="18" charset="0"/>
              </a:rPr>
              <a:t>计算所有样品点的密度，选择密度最大的样品为第一凝聚点。</a:t>
            </a:r>
            <a:endParaRPr lang="en-US" altLang="zh-CN" sz="2600" dirty="0">
              <a:latin typeface="Times New Roman" panose="02020603050405020304" pitchFamily="18" charset="0"/>
              <a:cs typeface="Times New Roman" panose="02020603050405020304" pitchFamily="18" charset="0"/>
            </a:endParaRPr>
          </a:p>
          <a:p>
            <a:pPr marL="457200" indent="-457200" eaLnBrk="1" hangingPunct="1">
              <a:lnSpc>
                <a:spcPct val="125000"/>
              </a:lnSpc>
              <a:spcBef>
                <a:spcPct val="0"/>
              </a:spcBef>
              <a:buClr>
                <a:schemeClr val="tx2"/>
              </a:buClr>
              <a:buSzPct val="80000"/>
              <a:buFont typeface="Wingdings" panose="05000000000000000000" pitchFamily="2" charset="2"/>
              <a:buChar char="u"/>
              <a:defRPr/>
            </a:pPr>
            <a:r>
              <a:rPr lang="zh-CN" altLang="en-US" sz="2600" dirty="0">
                <a:latin typeface="Times New Roman" panose="02020603050405020304" pitchFamily="18" charset="0"/>
                <a:cs typeface="Times New Roman" panose="02020603050405020304" pitchFamily="18" charset="0"/>
              </a:rPr>
              <a:t>选出密度次大的样品点，若它与第一个凝聚点的距离大于</a:t>
            </a:r>
            <a:r>
              <a:rPr lang="en-US" altLang="zh-CN" sz="2600" dirty="0">
                <a:latin typeface="Times New Roman" panose="02020603050405020304" pitchFamily="18" charset="0"/>
                <a:cs typeface="Times New Roman" panose="02020603050405020304" pitchFamily="18" charset="0"/>
              </a:rPr>
              <a:t>2d </a:t>
            </a:r>
            <a:r>
              <a:rPr lang="zh-CN" altLang="en-US" sz="2600" dirty="0">
                <a:latin typeface="Times New Roman" panose="02020603050405020304" pitchFamily="18" charset="0"/>
                <a:cs typeface="Times New Roman" panose="02020603050405020304" pitchFamily="18" charset="0"/>
              </a:rPr>
              <a:t>，则将其作为第二个凝聚点；否则舍去这点。</a:t>
            </a:r>
            <a:endParaRPr lang="en-US" altLang="zh-CN" sz="2600" dirty="0">
              <a:latin typeface="Times New Roman" panose="02020603050405020304" pitchFamily="18" charset="0"/>
              <a:cs typeface="Times New Roman" panose="02020603050405020304" pitchFamily="18" charset="0"/>
            </a:endParaRPr>
          </a:p>
          <a:p>
            <a:pPr marL="457200" indent="-457200" eaLnBrk="1" hangingPunct="1">
              <a:lnSpc>
                <a:spcPct val="125000"/>
              </a:lnSpc>
              <a:spcBef>
                <a:spcPct val="0"/>
              </a:spcBef>
              <a:buClr>
                <a:schemeClr val="tx2"/>
              </a:buClr>
              <a:buSzPct val="80000"/>
              <a:buFont typeface="Wingdings" panose="05000000000000000000" pitchFamily="2" charset="2"/>
              <a:buChar char="u"/>
              <a:defRPr/>
            </a:pPr>
            <a:r>
              <a:rPr lang="zh-CN" altLang="en-US" sz="2600" dirty="0">
                <a:latin typeface="Times New Roman" panose="02020603050405020304" pitchFamily="18" charset="0"/>
                <a:cs typeface="Times New Roman" panose="02020603050405020304" pitchFamily="18" charset="0"/>
              </a:rPr>
              <a:t>按密度由大到小依次考察，直至全部样品考察完毕为止。此方法中，</a:t>
            </a:r>
            <a:r>
              <a:rPr lang="en-US" altLang="zh-CN" sz="2600" dirty="0">
                <a:latin typeface="Times New Roman" panose="02020603050405020304" pitchFamily="18" charset="0"/>
                <a:cs typeface="Times New Roman" panose="02020603050405020304" pitchFamily="18" charset="0"/>
              </a:rPr>
              <a:t>d</a:t>
            </a:r>
            <a:r>
              <a:rPr lang="zh-CN" altLang="en-US" sz="2600" dirty="0">
                <a:latin typeface="Times New Roman" panose="02020603050405020304" pitchFamily="18" charset="0"/>
                <a:cs typeface="Times New Roman" panose="02020603050405020304" pitchFamily="18" charset="0"/>
              </a:rPr>
              <a:t>要给得合适</a:t>
            </a:r>
            <a:r>
              <a:rPr lang="zh-CN" altLang="en-US" sz="2600" dirty="0"/>
              <a:t>，太大了使凝聚点个数太少，太小了使凝聚点个数太多。</a:t>
            </a:r>
          </a:p>
          <a:p>
            <a:pPr eaLnBrk="1" hangingPunct="1">
              <a:lnSpc>
                <a:spcPct val="125000"/>
              </a:lnSpc>
              <a:spcBef>
                <a:spcPct val="50000"/>
              </a:spcBef>
              <a:buClrTx/>
              <a:buSzTx/>
              <a:buFontTx/>
              <a:buNone/>
              <a:defRPr/>
            </a:pPr>
            <a:r>
              <a:rPr lang="zh-CN" altLang="en-US" sz="2600" dirty="0"/>
              <a:t>    </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组合 2">
            <a:extLst>
              <a:ext uri="{FF2B5EF4-FFF2-40B4-BE49-F238E27FC236}">
                <a16:creationId xmlns:a16="http://schemas.microsoft.com/office/drawing/2014/main" id="{D35B758F-8745-4667-BC34-0C5723AEE519}"/>
              </a:ext>
            </a:extLst>
          </p:cNvPr>
          <p:cNvGrpSpPr>
            <a:grpSpLocks/>
          </p:cNvGrpSpPr>
          <p:nvPr/>
        </p:nvGrpSpPr>
        <p:grpSpPr bwMode="auto">
          <a:xfrm>
            <a:off x="1406525" y="1739900"/>
            <a:ext cx="5499100" cy="3255963"/>
            <a:chOff x="1349772" y="2817812"/>
            <a:chExt cx="5499100" cy="2089148"/>
          </a:xfrm>
        </p:grpSpPr>
        <p:grpSp>
          <p:nvGrpSpPr>
            <p:cNvPr id="119854" name="Group 3">
              <a:extLst>
                <a:ext uri="{FF2B5EF4-FFF2-40B4-BE49-F238E27FC236}">
                  <a16:creationId xmlns:a16="http://schemas.microsoft.com/office/drawing/2014/main" id="{53852209-90FA-4863-9A9D-77585F6DE32D}"/>
                </a:ext>
              </a:extLst>
            </p:cNvPr>
            <p:cNvGrpSpPr>
              <a:grpSpLocks/>
            </p:cNvGrpSpPr>
            <p:nvPr/>
          </p:nvGrpSpPr>
          <p:grpSpPr bwMode="auto">
            <a:xfrm>
              <a:off x="1349772" y="2817812"/>
              <a:ext cx="5499100" cy="1843088"/>
              <a:chOff x="2152" y="-490"/>
              <a:chExt cx="3464" cy="1161"/>
            </a:xfrm>
          </p:grpSpPr>
          <p:sp>
            <p:nvSpPr>
              <p:cNvPr id="119866" name="Rectangle 5">
                <a:extLst>
                  <a:ext uri="{FF2B5EF4-FFF2-40B4-BE49-F238E27FC236}">
                    <a16:creationId xmlns:a16="http://schemas.microsoft.com/office/drawing/2014/main" id="{8C8AE603-0441-4251-858D-2B7448DEA660}"/>
                  </a:ext>
                </a:extLst>
              </p:cNvPr>
              <p:cNvSpPr>
                <a:spLocks noChangeArrowheads="1"/>
              </p:cNvSpPr>
              <p:nvPr/>
            </p:nvSpPr>
            <p:spPr bwMode="auto">
              <a:xfrm>
                <a:off x="4610" y="5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67" name="Rectangle 6">
                <a:extLst>
                  <a:ext uri="{FF2B5EF4-FFF2-40B4-BE49-F238E27FC236}">
                    <a16:creationId xmlns:a16="http://schemas.microsoft.com/office/drawing/2014/main" id="{43B8FB90-B819-4056-B76B-BAFD61DEB132}"/>
                  </a:ext>
                </a:extLst>
              </p:cNvPr>
              <p:cNvSpPr>
                <a:spLocks noChangeArrowheads="1"/>
              </p:cNvSpPr>
              <p:nvPr/>
            </p:nvSpPr>
            <p:spPr bwMode="auto">
              <a:xfrm>
                <a:off x="4334" y="308"/>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68" name="Rectangle 10">
                <a:extLst>
                  <a:ext uri="{FF2B5EF4-FFF2-40B4-BE49-F238E27FC236}">
                    <a16:creationId xmlns:a16="http://schemas.microsoft.com/office/drawing/2014/main" id="{1F071F53-3D10-4875-B1E7-E97848DF2CDE}"/>
                  </a:ext>
                </a:extLst>
              </p:cNvPr>
              <p:cNvSpPr>
                <a:spLocks noChangeArrowheads="1"/>
              </p:cNvSpPr>
              <p:nvPr/>
            </p:nvSpPr>
            <p:spPr bwMode="auto">
              <a:xfrm>
                <a:off x="4871" y="5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69" name="Rectangle 11">
                <a:extLst>
                  <a:ext uri="{FF2B5EF4-FFF2-40B4-BE49-F238E27FC236}">
                    <a16:creationId xmlns:a16="http://schemas.microsoft.com/office/drawing/2014/main" id="{6E4BDE6A-8CE5-4603-BA07-616CC421E1ED}"/>
                  </a:ext>
                </a:extLst>
              </p:cNvPr>
              <p:cNvSpPr>
                <a:spLocks noChangeArrowheads="1"/>
              </p:cNvSpPr>
              <p:nvPr/>
            </p:nvSpPr>
            <p:spPr bwMode="auto">
              <a:xfrm>
                <a:off x="2152" y="-121"/>
                <a:ext cx="26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70" name="Rectangle 12">
                <a:extLst>
                  <a:ext uri="{FF2B5EF4-FFF2-40B4-BE49-F238E27FC236}">
                    <a16:creationId xmlns:a16="http://schemas.microsoft.com/office/drawing/2014/main" id="{2D2DC44D-CFA9-4C2F-9881-BB6D4F8BF705}"/>
                  </a:ext>
                </a:extLst>
              </p:cNvPr>
              <p:cNvSpPr>
                <a:spLocks noChangeArrowheads="1"/>
              </p:cNvSpPr>
              <p:nvPr/>
            </p:nvSpPr>
            <p:spPr bwMode="auto">
              <a:xfrm>
                <a:off x="4756" y="-490"/>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71" name="Rectangle 13">
                <a:extLst>
                  <a:ext uri="{FF2B5EF4-FFF2-40B4-BE49-F238E27FC236}">
                    <a16:creationId xmlns:a16="http://schemas.microsoft.com/office/drawing/2014/main" id="{E77FCE60-A638-4927-BDCF-B76491DE8D72}"/>
                  </a:ext>
                </a:extLst>
              </p:cNvPr>
              <p:cNvSpPr>
                <a:spLocks noChangeArrowheads="1"/>
              </p:cNvSpPr>
              <p:nvPr/>
            </p:nvSpPr>
            <p:spPr bwMode="auto">
              <a:xfrm>
                <a:off x="5376" y="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72" name="Rectangle 14">
                <a:extLst>
                  <a:ext uri="{FF2B5EF4-FFF2-40B4-BE49-F238E27FC236}">
                    <a16:creationId xmlns:a16="http://schemas.microsoft.com/office/drawing/2014/main" id="{3A060C7A-3232-4FAA-9CEC-480DC8D66CCD}"/>
                  </a:ext>
                </a:extLst>
              </p:cNvPr>
              <p:cNvSpPr>
                <a:spLocks noChangeArrowheads="1"/>
              </p:cNvSpPr>
              <p:nvPr/>
            </p:nvSpPr>
            <p:spPr bwMode="auto">
              <a:xfrm>
                <a:off x="5040" y="221"/>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73" name="Rectangle 15">
                <a:extLst>
                  <a:ext uri="{FF2B5EF4-FFF2-40B4-BE49-F238E27FC236}">
                    <a16:creationId xmlns:a16="http://schemas.microsoft.com/office/drawing/2014/main" id="{1D94C1B6-9C47-46CE-BB0F-9D60F7A37775}"/>
                  </a:ext>
                </a:extLst>
              </p:cNvPr>
              <p:cNvSpPr>
                <a:spLocks noChangeArrowheads="1"/>
              </p:cNvSpPr>
              <p:nvPr/>
            </p:nvSpPr>
            <p:spPr bwMode="auto">
              <a:xfrm>
                <a:off x="4826" y="16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800">
                  <a:latin typeface="Times New Roman" panose="02020603050405020304" pitchFamily="18" charset="0"/>
                  <a:ea typeface="华文琥珀" panose="02010800040101010101" pitchFamily="2" charset="-122"/>
                </a:endParaRPr>
              </a:p>
            </p:txBody>
          </p:sp>
        </p:grpSp>
        <p:grpSp>
          <p:nvGrpSpPr>
            <p:cNvPr id="119855" name="Group 19">
              <a:extLst>
                <a:ext uri="{FF2B5EF4-FFF2-40B4-BE49-F238E27FC236}">
                  <a16:creationId xmlns:a16="http://schemas.microsoft.com/office/drawing/2014/main" id="{A2C75817-57FD-4E64-8695-E0FB5B60A470}"/>
                </a:ext>
              </a:extLst>
            </p:cNvPr>
            <p:cNvGrpSpPr>
              <a:grpSpLocks/>
            </p:cNvGrpSpPr>
            <p:nvPr/>
          </p:nvGrpSpPr>
          <p:grpSpPr bwMode="auto">
            <a:xfrm>
              <a:off x="1928817" y="3428997"/>
              <a:ext cx="2949576" cy="1477963"/>
              <a:chOff x="2732" y="936"/>
              <a:chExt cx="1858" cy="931"/>
            </a:xfrm>
          </p:grpSpPr>
          <p:sp>
            <p:nvSpPr>
              <p:cNvPr id="119856" name="Rectangle 20">
                <a:extLst>
                  <a:ext uri="{FF2B5EF4-FFF2-40B4-BE49-F238E27FC236}">
                    <a16:creationId xmlns:a16="http://schemas.microsoft.com/office/drawing/2014/main" id="{E1D2F9AF-A0B0-44EB-A603-47A6A28C73BF}"/>
                  </a:ext>
                </a:extLst>
              </p:cNvPr>
              <p:cNvSpPr>
                <a:spLocks noChangeArrowheads="1"/>
              </p:cNvSpPr>
              <p:nvPr/>
            </p:nvSpPr>
            <p:spPr bwMode="auto">
              <a:xfrm>
                <a:off x="3481" y="936"/>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3600">
                    <a:solidFill>
                      <a:srgbClr val="000099"/>
                    </a:solidFill>
                    <a:latin typeface="Times New Roman" panose="02020603050405020304" pitchFamily="18" charset="0"/>
                    <a:cs typeface="Times New Roman" panose="02020603050405020304" pitchFamily="18" charset="0"/>
                  </a:rPr>
                  <a:t>•</a:t>
                </a:r>
                <a:endParaRPr kumimoji="1" lang="en-US" altLang="zh-CN" sz="3600">
                  <a:solidFill>
                    <a:srgbClr val="000099"/>
                  </a:solidFill>
                  <a:latin typeface="Times New Roman" panose="02020603050405020304" pitchFamily="18" charset="0"/>
                  <a:ea typeface="华文琥珀" panose="02010800040101010101" pitchFamily="2" charset="-122"/>
                </a:endParaRPr>
              </a:p>
            </p:txBody>
          </p:sp>
          <p:sp>
            <p:nvSpPr>
              <p:cNvPr id="119857" name="Rectangle 21">
                <a:extLst>
                  <a:ext uri="{FF2B5EF4-FFF2-40B4-BE49-F238E27FC236}">
                    <a16:creationId xmlns:a16="http://schemas.microsoft.com/office/drawing/2014/main" id="{B39E02C5-8B7B-4EE6-943E-07653A333170}"/>
                  </a:ext>
                </a:extLst>
              </p:cNvPr>
              <p:cNvSpPr>
                <a:spLocks noChangeArrowheads="1"/>
              </p:cNvSpPr>
              <p:nvPr/>
            </p:nvSpPr>
            <p:spPr bwMode="auto">
              <a:xfrm>
                <a:off x="4364" y="1629"/>
                <a:ext cx="22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58" name="Rectangle 22">
                <a:extLst>
                  <a:ext uri="{FF2B5EF4-FFF2-40B4-BE49-F238E27FC236}">
                    <a16:creationId xmlns:a16="http://schemas.microsoft.com/office/drawing/2014/main" id="{F787A33D-41DE-4EF3-817C-D4BA2176519D}"/>
                  </a:ext>
                </a:extLst>
              </p:cNvPr>
              <p:cNvSpPr>
                <a:spLocks noChangeArrowheads="1"/>
              </p:cNvSpPr>
              <p:nvPr/>
            </p:nvSpPr>
            <p:spPr bwMode="auto">
              <a:xfrm flipV="1">
                <a:off x="3580" y="1109"/>
                <a:ext cx="257"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59" name="Rectangle 23">
                <a:extLst>
                  <a:ext uri="{FF2B5EF4-FFF2-40B4-BE49-F238E27FC236}">
                    <a16:creationId xmlns:a16="http://schemas.microsoft.com/office/drawing/2014/main" id="{2F2705A4-DF56-4201-A7CF-49912356C4BC}"/>
                  </a:ext>
                </a:extLst>
              </p:cNvPr>
              <p:cNvSpPr>
                <a:spLocks noChangeArrowheads="1"/>
              </p:cNvSpPr>
              <p:nvPr/>
            </p:nvSpPr>
            <p:spPr bwMode="auto">
              <a:xfrm>
                <a:off x="3465" y="11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60" name="Rectangle 24">
                <a:extLst>
                  <a:ext uri="{FF2B5EF4-FFF2-40B4-BE49-F238E27FC236}">
                    <a16:creationId xmlns:a16="http://schemas.microsoft.com/office/drawing/2014/main" id="{58C8FF68-D4A5-481F-AB42-5CBBD857DF8D}"/>
                  </a:ext>
                </a:extLst>
              </p:cNvPr>
              <p:cNvSpPr>
                <a:spLocks noChangeArrowheads="1"/>
              </p:cNvSpPr>
              <p:nvPr/>
            </p:nvSpPr>
            <p:spPr bwMode="auto">
              <a:xfrm>
                <a:off x="2772" y="1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61" name="Rectangle 26">
                <a:extLst>
                  <a:ext uri="{FF2B5EF4-FFF2-40B4-BE49-F238E27FC236}">
                    <a16:creationId xmlns:a16="http://schemas.microsoft.com/office/drawing/2014/main" id="{B187BBBE-F415-4C75-ABD6-C876AF539FE7}"/>
                  </a:ext>
                </a:extLst>
              </p:cNvPr>
              <p:cNvSpPr>
                <a:spLocks noChangeArrowheads="1"/>
              </p:cNvSpPr>
              <p:nvPr/>
            </p:nvSpPr>
            <p:spPr bwMode="auto">
              <a:xfrm>
                <a:off x="2967" y="1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62" name="Rectangle 28">
                <a:extLst>
                  <a:ext uri="{FF2B5EF4-FFF2-40B4-BE49-F238E27FC236}">
                    <a16:creationId xmlns:a16="http://schemas.microsoft.com/office/drawing/2014/main" id="{7C7D065B-F9DF-4563-9CE0-7EC1DDBD2881}"/>
                  </a:ext>
                </a:extLst>
              </p:cNvPr>
              <p:cNvSpPr>
                <a:spLocks noChangeArrowheads="1"/>
              </p:cNvSpPr>
              <p:nvPr/>
            </p:nvSpPr>
            <p:spPr bwMode="auto">
              <a:xfrm flipV="1">
                <a:off x="2982" y="1125"/>
                <a:ext cx="75"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63" name="Rectangle 29">
                <a:extLst>
                  <a:ext uri="{FF2B5EF4-FFF2-40B4-BE49-F238E27FC236}">
                    <a16:creationId xmlns:a16="http://schemas.microsoft.com/office/drawing/2014/main" id="{2CEDB88B-4757-474F-B3F4-721B9A65BF83}"/>
                  </a:ext>
                </a:extLst>
              </p:cNvPr>
              <p:cNvSpPr>
                <a:spLocks noChangeArrowheads="1"/>
              </p:cNvSpPr>
              <p:nvPr/>
            </p:nvSpPr>
            <p:spPr bwMode="auto">
              <a:xfrm>
                <a:off x="2817" y="992"/>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64" name="Rectangle 30">
                <a:extLst>
                  <a:ext uri="{FF2B5EF4-FFF2-40B4-BE49-F238E27FC236}">
                    <a16:creationId xmlns:a16="http://schemas.microsoft.com/office/drawing/2014/main" id="{28820DFA-FCF2-4F50-8010-F25FC71A7455}"/>
                  </a:ext>
                </a:extLst>
              </p:cNvPr>
              <p:cNvSpPr>
                <a:spLocks noChangeArrowheads="1"/>
              </p:cNvSpPr>
              <p:nvPr/>
            </p:nvSpPr>
            <p:spPr bwMode="auto">
              <a:xfrm>
                <a:off x="3015" y="112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65" name="Rectangle 31">
                <a:extLst>
                  <a:ext uri="{FF2B5EF4-FFF2-40B4-BE49-F238E27FC236}">
                    <a16:creationId xmlns:a16="http://schemas.microsoft.com/office/drawing/2014/main" id="{D4C5D116-AB80-40B9-93E3-33F5E8053290}"/>
                  </a:ext>
                </a:extLst>
              </p:cNvPr>
              <p:cNvSpPr>
                <a:spLocks noChangeArrowheads="1"/>
              </p:cNvSpPr>
              <p:nvPr/>
            </p:nvSpPr>
            <p:spPr bwMode="auto">
              <a:xfrm>
                <a:off x="2732" y="1627"/>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pSp>
      </p:grpSp>
      <p:sp>
        <p:nvSpPr>
          <p:cNvPr id="119811" name="Rectangle 5">
            <a:extLst>
              <a:ext uri="{FF2B5EF4-FFF2-40B4-BE49-F238E27FC236}">
                <a16:creationId xmlns:a16="http://schemas.microsoft.com/office/drawing/2014/main" id="{8EA26121-6A30-4999-9F2A-34C22ACDE26B}"/>
              </a:ext>
            </a:extLst>
          </p:cNvPr>
          <p:cNvSpPr>
            <a:spLocks noChangeArrowheads="1"/>
          </p:cNvSpPr>
          <p:nvPr/>
        </p:nvSpPr>
        <p:spPr bwMode="auto">
          <a:xfrm flipH="1" flipV="1">
            <a:off x="2033588" y="2338388"/>
            <a:ext cx="3905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4400">
                <a:solidFill>
                  <a:srgbClr val="FF0066"/>
                </a:solidFill>
              </a:rPr>
              <a:t>*</a:t>
            </a:r>
            <a:endParaRPr kumimoji="1" lang="en-US" altLang="zh-CN" sz="4400">
              <a:solidFill>
                <a:srgbClr val="FF0066"/>
              </a:solidFill>
            </a:endParaRPr>
          </a:p>
        </p:txBody>
      </p:sp>
      <p:sp>
        <p:nvSpPr>
          <p:cNvPr id="119812" name="Rectangle 5">
            <a:extLst>
              <a:ext uri="{FF2B5EF4-FFF2-40B4-BE49-F238E27FC236}">
                <a16:creationId xmlns:a16="http://schemas.microsoft.com/office/drawing/2014/main" id="{2BBFB4D8-6C4D-4B11-9466-8A2CFD4F88D5}"/>
              </a:ext>
            </a:extLst>
          </p:cNvPr>
          <p:cNvSpPr>
            <a:spLocks noChangeArrowheads="1"/>
          </p:cNvSpPr>
          <p:nvPr/>
        </p:nvSpPr>
        <p:spPr bwMode="auto">
          <a:xfrm>
            <a:off x="1779588" y="308927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13" name="Oval 18">
            <a:extLst>
              <a:ext uri="{FF2B5EF4-FFF2-40B4-BE49-F238E27FC236}">
                <a16:creationId xmlns:a16="http://schemas.microsoft.com/office/drawing/2014/main" id="{D27A643D-7DDE-4930-9D52-C94BD004C523}"/>
              </a:ext>
            </a:extLst>
          </p:cNvPr>
          <p:cNvSpPr>
            <a:spLocks noChangeArrowheads="1"/>
          </p:cNvSpPr>
          <p:nvPr/>
        </p:nvSpPr>
        <p:spPr bwMode="auto">
          <a:xfrm>
            <a:off x="5002213" y="1606550"/>
            <a:ext cx="1636712" cy="1647825"/>
          </a:xfrm>
          <a:prstGeom prst="ellipse">
            <a:avLst/>
          </a:prstGeom>
          <a:noFill/>
          <a:ln w="2857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9814" name="Rectangle 23">
            <a:extLst>
              <a:ext uri="{FF2B5EF4-FFF2-40B4-BE49-F238E27FC236}">
                <a16:creationId xmlns:a16="http://schemas.microsoft.com/office/drawing/2014/main" id="{888ADD55-9C32-43CF-ACB7-F310F9560E3F}"/>
              </a:ext>
            </a:extLst>
          </p:cNvPr>
          <p:cNvSpPr>
            <a:spLocks noChangeArrowheads="1"/>
          </p:cNvSpPr>
          <p:nvPr/>
        </p:nvSpPr>
        <p:spPr bwMode="auto">
          <a:xfrm>
            <a:off x="3403600" y="21304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15" name="Rectangle 23">
            <a:extLst>
              <a:ext uri="{FF2B5EF4-FFF2-40B4-BE49-F238E27FC236}">
                <a16:creationId xmlns:a16="http://schemas.microsoft.com/office/drawing/2014/main" id="{6DC13FA4-FE10-4EF5-A4EB-DC603B53AD17}"/>
              </a:ext>
            </a:extLst>
          </p:cNvPr>
          <p:cNvSpPr>
            <a:spLocks noChangeArrowheads="1"/>
          </p:cNvSpPr>
          <p:nvPr/>
        </p:nvSpPr>
        <p:spPr bwMode="auto">
          <a:xfrm flipV="1">
            <a:off x="3511550" y="2263775"/>
            <a:ext cx="51752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16" name="Rectangle 23">
            <a:extLst>
              <a:ext uri="{FF2B5EF4-FFF2-40B4-BE49-F238E27FC236}">
                <a16:creationId xmlns:a16="http://schemas.microsoft.com/office/drawing/2014/main" id="{0329327A-36B1-4152-9C41-E38463460D2A}"/>
              </a:ext>
            </a:extLst>
          </p:cNvPr>
          <p:cNvSpPr>
            <a:spLocks noChangeArrowheads="1"/>
          </p:cNvSpPr>
          <p:nvPr/>
        </p:nvSpPr>
        <p:spPr bwMode="auto">
          <a:xfrm>
            <a:off x="3708400" y="24352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17" name="Rectangle 23">
            <a:extLst>
              <a:ext uri="{FF2B5EF4-FFF2-40B4-BE49-F238E27FC236}">
                <a16:creationId xmlns:a16="http://schemas.microsoft.com/office/drawing/2014/main" id="{3C9F7A6E-C1E7-40D4-A0A9-D1023EA6688A}"/>
              </a:ext>
            </a:extLst>
          </p:cNvPr>
          <p:cNvSpPr>
            <a:spLocks noChangeArrowheads="1"/>
          </p:cNvSpPr>
          <p:nvPr/>
        </p:nvSpPr>
        <p:spPr bwMode="auto">
          <a:xfrm>
            <a:off x="4056063" y="2020888"/>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18" name="Rectangle 23">
            <a:extLst>
              <a:ext uri="{FF2B5EF4-FFF2-40B4-BE49-F238E27FC236}">
                <a16:creationId xmlns:a16="http://schemas.microsoft.com/office/drawing/2014/main" id="{76EFBB15-A28F-4770-A087-228A2B182D3B}"/>
              </a:ext>
            </a:extLst>
          </p:cNvPr>
          <p:cNvSpPr>
            <a:spLocks noChangeArrowheads="1"/>
          </p:cNvSpPr>
          <p:nvPr/>
        </p:nvSpPr>
        <p:spPr bwMode="auto">
          <a:xfrm>
            <a:off x="4013200" y="27400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en-US" altLang="zh-CN" sz="2800">
              <a:latin typeface="Times New Roman" panose="02020603050405020304" pitchFamily="18" charset="0"/>
              <a:ea typeface="华文琥珀" panose="02010800040101010101" pitchFamily="2" charset="-122"/>
            </a:endParaRPr>
          </a:p>
        </p:txBody>
      </p:sp>
      <p:sp>
        <p:nvSpPr>
          <p:cNvPr id="119819" name="Rectangle 23">
            <a:extLst>
              <a:ext uri="{FF2B5EF4-FFF2-40B4-BE49-F238E27FC236}">
                <a16:creationId xmlns:a16="http://schemas.microsoft.com/office/drawing/2014/main" id="{1247370C-F3D4-4323-B79D-C320C6E2868F}"/>
              </a:ext>
            </a:extLst>
          </p:cNvPr>
          <p:cNvSpPr>
            <a:spLocks noChangeArrowheads="1"/>
          </p:cNvSpPr>
          <p:nvPr/>
        </p:nvSpPr>
        <p:spPr bwMode="auto">
          <a:xfrm>
            <a:off x="4240213" y="31464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20" name="Rectangle 23">
            <a:extLst>
              <a:ext uri="{FF2B5EF4-FFF2-40B4-BE49-F238E27FC236}">
                <a16:creationId xmlns:a16="http://schemas.microsoft.com/office/drawing/2014/main" id="{076691F5-6DF7-4B3D-9F7C-55A30D25B86D}"/>
              </a:ext>
            </a:extLst>
          </p:cNvPr>
          <p:cNvSpPr>
            <a:spLocks noChangeArrowheads="1"/>
          </p:cNvSpPr>
          <p:nvPr/>
        </p:nvSpPr>
        <p:spPr bwMode="auto">
          <a:xfrm>
            <a:off x="3590925" y="3454400"/>
            <a:ext cx="3810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21" name="Rectangle 23">
            <a:extLst>
              <a:ext uri="{FF2B5EF4-FFF2-40B4-BE49-F238E27FC236}">
                <a16:creationId xmlns:a16="http://schemas.microsoft.com/office/drawing/2014/main" id="{56993FEC-9284-4904-8DDA-590B0AE9E26F}"/>
              </a:ext>
            </a:extLst>
          </p:cNvPr>
          <p:cNvSpPr>
            <a:spLocks noChangeArrowheads="1"/>
          </p:cNvSpPr>
          <p:nvPr/>
        </p:nvSpPr>
        <p:spPr bwMode="auto">
          <a:xfrm>
            <a:off x="4248150" y="2414588"/>
            <a:ext cx="3810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pSp>
        <p:nvGrpSpPr>
          <p:cNvPr id="119822" name="组合 2">
            <a:extLst>
              <a:ext uri="{FF2B5EF4-FFF2-40B4-BE49-F238E27FC236}">
                <a16:creationId xmlns:a16="http://schemas.microsoft.com/office/drawing/2014/main" id="{9B12EB90-34B8-49D9-91D1-3D07E366D5BC}"/>
              </a:ext>
            </a:extLst>
          </p:cNvPr>
          <p:cNvGrpSpPr>
            <a:grpSpLocks/>
          </p:cNvGrpSpPr>
          <p:nvPr/>
        </p:nvGrpSpPr>
        <p:grpSpPr bwMode="auto">
          <a:xfrm>
            <a:off x="1730375" y="1414463"/>
            <a:ext cx="5403850" cy="3348037"/>
            <a:chOff x="1673230" y="3732209"/>
            <a:chExt cx="5404243" cy="2147891"/>
          </a:xfrm>
        </p:grpSpPr>
        <p:grpSp>
          <p:nvGrpSpPr>
            <p:cNvPr id="119830" name="Group 3">
              <a:extLst>
                <a:ext uri="{FF2B5EF4-FFF2-40B4-BE49-F238E27FC236}">
                  <a16:creationId xmlns:a16="http://schemas.microsoft.com/office/drawing/2014/main" id="{B3B03258-8190-466C-9418-743BF04B36F8}"/>
                </a:ext>
              </a:extLst>
            </p:cNvPr>
            <p:cNvGrpSpPr>
              <a:grpSpLocks/>
            </p:cNvGrpSpPr>
            <p:nvPr/>
          </p:nvGrpSpPr>
          <p:grpSpPr bwMode="auto">
            <a:xfrm>
              <a:off x="3208735" y="3856037"/>
              <a:ext cx="3868738" cy="2024063"/>
              <a:chOff x="3323" y="164"/>
              <a:chExt cx="2437" cy="1275"/>
            </a:xfrm>
          </p:grpSpPr>
          <p:sp>
            <p:nvSpPr>
              <p:cNvPr id="119842" name="Rectangle 4">
                <a:extLst>
                  <a:ext uri="{FF2B5EF4-FFF2-40B4-BE49-F238E27FC236}">
                    <a16:creationId xmlns:a16="http://schemas.microsoft.com/office/drawing/2014/main" id="{0757B915-EBF4-42E7-A647-59162A36C589}"/>
                  </a:ext>
                </a:extLst>
              </p:cNvPr>
              <p:cNvSpPr>
                <a:spLocks noChangeArrowheads="1"/>
              </p:cNvSpPr>
              <p:nvPr/>
            </p:nvSpPr>
            <p:spPr bwMode="auto">
              <a:xfrm>
                <a:off x="4696" y="392"/>
                <a:ext cx="2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43" name="Rectangle 5">
                <a:extLst>
                  <a:ext uri="{FF2B5EF4-FFF2-40B4-BE49-F238E27FC236}">
                    <a16:creationId xmlns:a16="http://schemas.microsoft.com/office/drawing/2014/main" id="{E4865275-4CDD-4A31-890A-30038A3BC489}"/>
                  </a:ext>
                </a:extLst>
              </p:cNvPr>
              <p:cNvSpPr>
                <a:spLocks noChangeArrowheads="1"/>
              </p:cNvSpPr>
              <p:nvPr/>
            </p:nvSpPr>
            <p:spPr bwMode="auto">
              <a:xfrm>
                <a:off x="4813" y="66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44" name="Rectangle 6">
                <a:extLst>
                  <a:ext uri="{FF2B5EF4-FFF2-40B4-BE49-F238E27FC236}">
                    <a16:creationId xmlns:a16="http://schemas.microsoft.com/office/drawing/2014/main" id="{D4294371-2E7F-4948-8BC3-973E484CE450}"/>
                  </a:ext>
                </a:extLst>
              </p:cNvPr>
              <p:cNvSpPr>
                <a:spLocks noChangeArrowheads="1"/>
              </p:cNvSpPr>
              <p:nvPr/>
            </p:nvSpPr>
            <p:spPr bwMode="auto">
              <a:xfrm>
                <a:off x="5184" y="26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45" name="Rectangle 7">
                <a:extLst>
                  <a:ext uri="{FF2B5EF4-FFF2-40B4-BE49-F238E27FC236}">
                    <a16:creationId xmlns:a16="http://schemas.microsoft.com/office/drawing/2014/main" id="{22519FD8-0081-478F-ABA7-222A69115272}"/>
                  </a:ext>
                </a:extLst>
              </p:cNvPr>
              <p:cNvSpPr>
                <a:spLocks noChangeArrowheads="1"/>
              </p:cNvSpPr>
              <p:nvPr/>
            </p:nvSpPr>
            <p:spPr bwMode="auto">
              <a:xfrm>
                <a:off x="5167" y="60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46" name="Rectangle 8">
                <a:extLst>
                  <a:ext uri="{FF2B5EF4-FFF2-40B4-BE49-F238E27FC236}">
                    <a16:creationId xmlns:a16="http://schemas.microsoft.com/office/drawing/2014/main" id="{3C1C7ED0-BCE5-471B-9CC5-1759EB3844B9}"/>
                  </a:ext>
                </a:extLst>
              </p:cNvPr>
              <p:cNvSpPr>
                <a:spLocks noChangeArrowheads="1"/>
              </p:cNvSpPr>
              <p:nvPr/>
            </p:nvSpPr>
            <p:spPr bwMode="auto">
              <a:xfrm>
                <a:off x="5376" y="79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47" name="Rectangle 9">
                <a:extLst>
                  <a:ext uri="{FF2B5EF4-FFF2-40B4-BE49-F238E27FC236}">
                    <a16:creationId xmlns:a16="http://schemas.microsoft.com/office/drawing/2014/main" id="{39F92819-CB46-4539-88F9-4FBCB910644B}"/>
                  </a:ext>
                </a:extLst>
              </p:cNvPr>
              <p:cNvSpPr>
                <a:spLocks noChangeArrowheads="1"/>
              </p:cNvSpPr>
              <p:nvPr/>
            </p:nvSpPr>
            <p:spPr bwMode="auto">
              <a:xfrm>
                <a:off x="4586" y="54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48" name="Rectangle 10">
                <a:extLst>
                  <a:ext uri="{FF2B5EF4-FFF2-40B4-BE49-F238E27FC236}">
                    <a16:creationId xmlns:a16="http://schemas.microsoft.com/office/drawing/2014/main" id="{8E44D356-6614-4EA8-9270-32261A30EE67}"/>
                  </a:ext>
                </a:extLst>
              </p:cNvPr>
              <p:cNvSpPr>
                <a:spLocks noChangeArrowheads="1"/>
              </p:cNvSpPr>
              <p:nvPr/>
            </p:nvSpPr>
            <p:spPr bwMode="auto">
              <a:xfrm>
                <a:off x="4871" y="5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49" name="Rectangle 11">
                <a:extLst>
                  <a:ext uri="{FF2B5EF4-FFF2-40B4-BE49-F238E27FC236}">
                    <a16:creationId xmlns:a16="http://schemas.microsoft.com/office/drawing/2014/main" id="{AC629D52-6621-493A-8F66-CF0E7B398EFF}"/>
                  </a:ext>
                </a:extLst>
              </p:cNvPr>
              <p:cNvSpPr>
                <a:spLocks noChangeArrowheads="1"/>
              </p:cNvSpPr>
              <p:nvPr/>
            </p:nvSpPr>
            <p:spPr bwMode="auto">
              <a:xfrm>
                <a:off x="3323" y="129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50" name="Rectangle 12">
                <a:extLst>
                  <a:ext uri="{FF2B5EF4-FFF2-40B4-BE49-F238E27FC236}">
                    <a16:creationId xmlns:a16="http://schemas.microsoft.com/office/drawing/2014/main" id="{600CCC8D-270A-4B67-AAD6-79CCA68399B6}"/>
                  </a:ext>
                </a:extLst>
              </p:cNvPr>
              <p:cNvSpPr>
                <a:spLocks noChangeArrowheads="1"/>
              </p:cNvSpPr>
              <p:nvPr/>
            </p:nvSpPr>
            <p:spPr bwMode="auto">
              <a:xfrm>
                <a:off x="5520" y="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51" name="Rectangle 13">
                <a:extLst>
                  <a:ext uri="{FF2B5EF4-FFF2-40B4-BE49-F238E27FC236}">
                    <a16:creationId xmlns:a16="http://schemas.microsoft.com/office/drawing/2014/main" id="{9E9D2DD8-C380-4B44-8249-236167E15149}"/>
                  </a:ext>
                </a:extLst>
              </p:cNvPr>
              <p:cNvSpPr>
                <a:spLocks noChangeArrowheads="1"/>
              </p:cNvSpPr>
              <p:nvPr/>
            </p:nvSpPr>
            <p:spPr bwMode="auto">
              <a:xfrm>
                <a:off x="5376" y="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52" name="Rectangle 14">
                <a:extLst>
                  <a:ext uri="{FF2B5EF4-FFF2-40B4-BE49-F238E27FC236}">
                    <a16:creationId xmlns:a16="http://schemas.microsoft.com/office/drawing/2014/main" id="{C5832A29-92B2-4FA9-A6CE-1184D932B365}"/>
                  </a:ext>
                </a:extLst>
              </p:cNvPr>
              <p:cNvSpPr>
                <a:spLocks noChangeArrowheads="1"/>
              </p:cNvSpPr>
              <p:nvPr/>
            </p:nvSpPr>
            <p:spPr bwMode="auto">
              <a:xfrm>
                <a:off x="5040" y="221"/>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53" name="Rectangle 15">
                <a:extLst>
                  <a:ext uri="{FF2B5EF4-FFF2-40B4-BE49-F238E27FC236}">
                    <a16:creationId xmlns:a16="http://schemas.microsoft.com/office/drawing/2014/main" id="{635C090F-DCD5-4E97-AD24-20A464893C79}"/>
                  </a:ext>
                </a:extLst>
              </p:cNvPr>
              <p:cNvSpPr>
                <a:spLocks noChangeArrowheads="1"/>
              </p:cNvSpPr>
              <p:nvPr/>
            </p:nvSpPr>
            <p:spPr bwMode="auto">
              <a:xfrm>
                <a:off x="4826" y="16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800">
                  <a:latin typeface="Times New Roman" panose="02020603050405020304" pitchFamily="18" charset="0"/>
                  <a:ea typeface="华文琥珀" panose="02010800040101010101" pitchFamily="2" charset="-122"/>
                </a:endParaRPr>
              </a:p>
            </p:txBody>
          </p:sp>
        </p:grpSp>
        <p:grpSp>
          <p:nvGrpSpPr>
            <p:cNvPr id="119831" name="Group 19">
              <a:extLst>
                <a:ext uri="{FF2B5EF4-FFF2-40B4-BE49-F238E27FC236}">
                  <a16:creationId xmlns:a16="http://schemas.microsoft.com/office/drawing/2014/main" id="{7C7DC90F-297F-4E64-B3CC-D262FC68C114}"/>
                </a:ext>
              </a:extLst>
            </p:cNvPr>
            <p:cNvGrpSpPr>
              <a:grpSpLocks/>
            </p:cNvGrpSpPr>
            <p:nvPr/>
          </p:nvGrpSpPr>
          <p:grpSpPr bwMode="auto">
            <a:xfrm>
              <a:off x="1673230" y="3732209"/>
              <a:ext cx="1800226" cy="1250950"/>
              <a:chOff x="2571" y="1127"/>
              <a:chExt cx="1134" cy="788"/>
            </a:xfrm>
          </p:grpSpPr>
          <p:sp>
            <p:nvSpPr>
              <p:cNvPr id="119832" name="Rectangle 21">
                <a:extLst>
                  <a:ext uri="{FF2B5EF4-FFF2-40B4-BE49-F238E27FC236}">
                    <a16:creationId xmlns:a16="http://schemas.microsoft.com/office/drawing/2014/main" id="{B8C37F92-D60A-4C19-8ADE-366A3EFE6923}"/>
                  </a:ext>
                </a:extLst>
              </p:cNvPr>
              <p:cNvSpPr>
                <a:spLocks noChangeArrowheads="1"/>
              </p:cNvSpPr>
              <p:nvPr/>
            </p:nvSpPr>
            <p:spPr bwMode="auto">
              <a:xfrm>
                <a:off x="3165" y="1771"/>
                <a:ext cx="22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33" name="Rectangle 22">
                <a:extLst>
                  <a:ext uri="{FF2B5EF4-FFF2-40B4-BE49-F238E27FC236}">
                    <a16:creationId xmlns:a16="http://schemas.microsoft.com/office/drawing/2014/main" id="{2A6A4423-925C-4BD7-A28F-4B2F56D7F2F9}"/>
                  </a:ext>
                </a:extLst>
              </p:cNvPr>
              <p:cNvSpPr>
                <a:spLocks noChangeArrowheads="1"/>
              </p:cNvSpPr>
              <p:nvPr/>
            </p:nvSpPr>
            <p:spPr bwMode="auto">
              <a:xfrm>
                <a:off x="3192" y="122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34" name="Rectangle 23">
                <a:extLst>
                  <a:ext uri="{FF2B5EF4-FFF2-40B4-BE49-F238E27FC236}">
                    <a16:creationId xmlns:a16="http://schemas.microsoft.com/office/drawing/2014/main" id="{98A15AF6-5289-466A-BE50-A70A20591558}"/>
                  </a:ext>
                </a:extLst>
              </p:cNvPr>
              <p:cNvSpPr>
                <a:spLocks noChangeArrowheads="1"/>
              </p:cNvSpPr>
              <p:nvPr/>
            </p:nvSpPr>
            <p:spPr bwMode="auto">
              <a:xfrm>
                <a:off x="3465" y="11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35" name="Rectangle 24">
                <a:extLst>
                  <a:ext uri="{FF2B5EF4-FFF2-40B4-BE49-F238E27FC236}">
                    <a16:creationId xmlns:a16="http://schemas.microsoft.com/office/drawing/2014/main" id="{1B078833-C1AA-48BB-BD76-2E52856FB043}"/>
                  </a:ext>
                </a:extLst>
              </p:cNvPr>
              <p:cNvSpPr>
                <a:spLocks noChangeArrowheads="1"/>
              </p:cNvSpPr>
              <p:nvPr/>
            </p:nvSpPr>
            <p:spPr bwMode="auto">
              <a:xfrm>
                <a:off x="2772" y="1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36" name="Rectangle 26">
                <a:extLst>
                  <a:ext uri="{FF2B5EF4-FFF2-40B4-BE49-F238E27FC236}">
                    <a16:creationId xmlns:a16="http://schemas.microsoft.com/office/drawing/2014/main" id="{74084D38-BAA4-4552-BEDB-4A4F6A5F54C6}"/>
                  </a:ext>
                </a:extLst>
              </p:cNvPr>
              <p:cNvSpPr>
                <a:spLocks noChangeArrowheads="1"/>
              </p:cNvSpPr>
              <p:nvPr/>
            </p:nvSpPr>
            <p:spPr bwMode="auto">
              <a:xfrm>
                <a:off x="3215" y="1557"/>
                <a:ext cx="7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37" name="Rectangle 27">
                <a:extLst>
                  <a:ext uri="{FF2B5EF4-FFF2-40B4-BE49-F238E27FC236}">
                    <a16:creationId xmlns:a16="http://schemas.microsoft.com/office/drawing/2014/main" id="{DF24FB13-5E10-47B4-B3C1-DBDE3768968E}"/>
                  </a:ext>
                </a:extLst>
              </p:cNvPr>
              <p:cNvSpPr>
                <a:spLocks noChangeArrowheads="1"/>
              </p:cNvSpPr>
              <p:nvPr/>
            </p:nvSpPr>
            <p:spPr bwMode="auto">
              <a:xfrm flipH="1">
                <a:off x="3543" y="1509"/>
                <a:ext cx="10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38" name="Rectangle 28">
                <a:extLst>
                  <a:ext uri="{FF2B5EF4-FFF2-40B4-BE49-F238E27FC236}">
                    <a16:creationId xmlns:a16="http://schemas.microsoft.com/office/drawing/2014/main" id="{E0E7CED8-5895-4393-A2DC-518198DAAA30}"/>
                  </a:ext>
                </a:extLst>
              </p:cNvPr>
              <p:cNvSpPr>
                <a:spLocks noChangeArrowheads="1"/>
              </p:cNvSpPr>
              <p:nvPr/>
            </p:nvSpPr>
            <p:spPr bwMode="auto">
              <a:xfrm flipV="1">
                <a:off x="2948" y="1227"/>
                <a:ext cx="75"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39" name="Rectangle 29">
                <a:extLst>
                  <a:ext uri="{FF2B5EF4-FFF2-40B4-BE49-F238E27FC236}">
                    <a16:creationId xmlns:a16="http://schemas.microsoft.com/office/drawing/2014/main" id="{50D12DE4-C267-4DD8-A426-19A432F30CAD}"/>
                  </a:ext>
                </a:extLst>
              </p:cNvPr>
              <p:cNvSpPr>
                <a:spLocks noChangeArrowheads="1"/>
              </p:cNvSpPr>
              <p:nvPr/>
            </p:nvSpPr>
            <p:spPr bwMode="auto">
              <a:xfrm>
                <a:off x="2571" y="1516"/>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40" name="Rectangle 30">
                <a:extLst>
                  <a:ext uri="{FF2B5EF4-FFF2-40B4-BE49-F238E27FC236}">
                    <a16:creationId xmlns:a16="http://schemas.microsoft.com/office/drawing/2014/main" id="{3070DC0E-E6AE-4A34-B2E7-2EE20E565FDC}"/>
                  </a:ext>
                </a:extLst>
              </p:cNvPr>
              <p:cNvSpPr>
                <a:spLocks noChangeArrowheads="1"/>
              </p:cNvSpPr>
              <p:nvPr/>
            </p:nvSpPr>
            <p:spPr bwMode="auto">
              <a:xfrm>
                <a:off x="2597" y="168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19841" name="Rectangle 32">
                <a:extLst>
                  <a:ext uri="{FF2B5EF4-FFF2-40B4-BE49-F238E27FC236}">
                    <a16:creationId xmlns:a16="http://schemas.microsoft.com/office/drawing/2014/main" id="{B3544B9C-1F22-47EF-8959-5BAF4C97414B}"/>
                  </a:ext>
                </a:extLst>
              </p:cNvPr>
              <p:cNvSpPr>
                <a:spLocks noChangeArrowheads="1"/>
              </p:cNvSpPr>
              <p:nvPr/>
            </p:nvSpPr>
            <p:spPr bwMode="auto">
              <a:xfrm>
                <a:off x="3118" y="1686"/>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pSp>
      </p:grpSp>
      <p:sp>
        <p:nvSpPr>
          <p:cNvPr id="119823" name="Oval 18">
            <a:extLst>
              <a:ext uri="{FF2B5EF4-FFF2-40B4-BE49-F238E27FC236}">
                <a16:creationId xmlns:a16="http://schemas.microsoft.com/office/drawing/2014/main" id="{72E7F381-A045-41E0-9E18-CF750FB3E695}"/>
              </a:ext>
            </a:extLst>
          </p:cNvPr>
          <p:cNvSpPr>
            <a:spLocks noChangeArrowheads="1"/>
          </p:cNvSpPr>
          <p:nvPr/>
        </p:nvSpPr>
        <p:spPr bwMode="auto">
          <a:xfrm>
            <a:off x="1444625" y="2055813"/>
            <a:ext cx="1636713" cy="1646237"/>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9824" name="Oval 18">
            <a:extLst>
              <a:ext uri="{FF2B5EF4-FFF2-40B4-BE49-F238E27FC236}">
                <a16:creationId xmlns:a16="http://schemas.microsoft.com/office/drawing/2014/main" id="{541A006E-3EC9-4F97-902C-34015C283A28}"/>
              </a:ext>
            </a:extLst>
          </p:cNvPr>
          <p:cNvSpPr>
            <a:spLocks noChangeArrowheads="1"/>
          </p:cNvSpPr>
          <p:nvPr/>
        </p:nvSpPr>
        <p:spPr bwMode="auto">
          <a:xfrm>
            <a:off x="2522538" y="1993900"/>
            <a:ext cx="1638300" cy="1647825"/>
          </a:xfrm>
          <a:prstGeom prst="ellipse">
            <a:avLst/>
          </a:prstGeom>
          <a:noFill/>
          <a:ln w="2857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9825" name="文本框 91">
            <a:extLst>
              <a:ext uri="{FF2B5EF4-FFF2-40B4-BE49-F238E27FC236}">
                <a16:creationId xmlns:a16="http://schemas.microsoft.com/office/drawing/2014/main" id="{DC3CA8EE-61C3-40FA-AE16-2C70616D780C}"/>
              </a:ext>
            </a:extLst>
          </p:cNvPr>
          <p:cNvSpPr txBox="1">
            <a:spLocks noChangeArrowheads="1"/>
          </p:cNvSpPr>
          <p:nvPr/>
        </p:nvSpPr>
        <p:spPr bwMode="auto">
          <a:xfrm>
            <a:off x="706438" y="1714500"/>
            <a:ext cx="911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FF0000"/>
                </a:solidFill>
                <a:latin typeface="Times New Roman" panose="02020603050405020304" pitchFamily="18" charset="0"/>
                <a:cs typeface="Times New Roman" panose="02020603050405020304" pitchFamily="18" charset="0"/>
              </a:rPr>
              <a:t>d=11</a:t>
            </a:r>
            <a:endParaRPr lang="zh-CN" altLang="en-US" sz="2800">
              <a:solidFill>
                <a:srgbClr val="FF0000"/>
              </a:solidFill>
              <a:latin typeface="Times New Roman" panose="02020603050405020304" pitchFamily="18" charset="0"/>
              <a:cs typeface="Times New Roman" panose="02020603050405020304" pitchFamily="18" charset="0"/>
            </a:endParaRPr>
          </a:p>
        </p:txBody>
      </p:sp>
      <p:sp>
        <p:nvSpPr>
          <p:cNvPr id="119826" name="文本框 92">
            <a:extLst>
              <a:ext uri="{FF2B5EF4-FFF2-40B4-BE49-F238E27FC236}">
                <a16:creationId xmlns:a16="http://schemas.microsoft.com/office/drawing/2014/main" id="{17EFF1C3-DF8D-4C14-91EC-35D0ABC04D11}"/>
              </a:ext>
            </a:extLst>
          </p:cNvPr>
          <p:cNvSpPr txBox="1">
            <a:spLocks noChangeArrowheads="1"/>
          </p:cNvSpPr>
          <p:nvPr/>
        </p:nvSpPr>
        <p:spPr bwMode="auto">
          <a:xfrm>
            <a:off x="3351213" y="1258888"/>
            <a:ext cx="746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000099"/>
                </a:solidFill>
                <a:latin typeface="Times New Roman" panose="02020603050405020304" pitchFamily="18" charset="0"/>
                <a:cs typeface="Times New Roman" panose="02020603050405020304" pitchFamily="18" charset="0"/>
              </a:rPr>
              <a:t>d=9</a:t>
            </a:r>
            <a:endParaRPr lang="zh-CN" altLang="en-US" sz="2800">
              <a:solidFill>
                <a:srgbClr val="000099"/>
              </a:solidFill>
              <a:latin typeface="Times New Roman" panose="02020603050405020304" pitchFamily="18" charset="0"/>
              <a:cs typeface="Times New Roman" panose="02020603050405020304" pitchFamily="18" charset="0"/>
            </a:endParaRPr>
          </a:p>
        </p:txBody>
      </p:sp>
      <p:sp>
        <p:nvSpPr>
          <p:cNvPr id="119827" name="文本框 93">
            <a:extLst>
              <a:ext uri="{FF2B5EF4-FFF2-40B4-BE49-F238E27FC236}">
                <a16:creationId xmlns:a16="http://schemas.microsoft.com/office/drawing/2014/main" id="{DD349BDE-EF3E-478C-A2FD-E51A7FCC4DEA}"/>
              </a:ext>
            </a:extLst>
          </p:cNvPr>
          <p:cNvSpPr txBox="1">
            <a:spLocks noChangeArrowheads="1"/>
          </p:cNvSpPr>
          <p:nvPr/>
        </p:nvSpPr>
        <p:spPr bwMode="auto">
          <a:xfrm>
            <a:off x="5359400" y="812800"/>
            <a:ext cx="7461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006600"/>
                </a:solidFill>
                <a:latin typeface="Times New Roman" panose="02020603050405020304" pitchFamily="18" charset="0"/>
                <a:cs typeface="Times New Roman" panose="02020603050405020304" pitchFamily="18" charset="0"/>
              </a:rPr>
              <a:t>d=8</a:t>
            </a:r>
            <a:endParaRPr lang="zh-CN" altLang="en-US" sz="2800">
              <a:solidFill>
                <a:srgbClr val="006600"/>
              </a:solidFill>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528EA87A-6272-45CC-ACDE-A2124319DE80}"/>
              </a:ext>
            </a:extLst>
          </p:cNvPr>
          <p:cNvSpPr/>
          <p:nvPr/>
        </p:nvSpPr>
        <p:spPr>
          <a:xfrm flipH="1" flipV="1">
            <a:off x="5775325" y="2397125"/>
            <a:ext cx="155575" cy="153988"/>
          </a:xfrm>
          <a:prstGeom prst="rect">
            <a:avLst/>
          </a:prstGeom>
          <a:solidFill>
            <a:srgbClr val="00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829" name="文本框 96">
            <a:extLst>
              <a:ext uri="{FF2B5EF4-FFF2-40B4-BE49-F238E27FC236}">
                <a16:creationId xmlns:a16="http://schemas.microsoft.com/office/drawing/2014/main" id="{9BB77CE3-ABE8-4626-8BD8-DA1888A736B5}"/>
              </a:ext>
            </a:extLst>
          </p:cNvPr>
          <p:cNvSpPr txBox="1">
            <a:spLocks noChangeArrowheads="1"/>
          </p:cNvSpPr>
          <p:nvPr/>
        </p:nvSpPr>
        <p:spPr bwMode="auto">
          <a:xfrm>
            <a:off x="625475" y="185738"/>
            <a:ext cx="4560888"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lang="en-US" altLang="zh-CN" sz="2800">
                <a:latin typeface="黑体" panose="02010609060101010101" pitchFamily="49" charset="-122"/>
                <a:ea typeface="黑体" panose="02010609060101010101" pitchFamily="49" charset="-122"/>
              </a:rPr>
              <a:t>(3) </a:t>
            </a:r>
            <a:r>
              <a:rPr lang="zh-CN" altLang="en-US" sz="2800" b="1">
                <a:latin typeface="黑体" panose="02010609060101010101" pitchFamily="49" charset="-122"/>
                <a:ea typeface="黑体" panose="02010609060101010101" pitchFamily="49" charset="-122"/>
              </a:rPr>
              <a:t>密度法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27">
            <a:extLst>
              <a:ext uri="{FF2B5EF4-FFF2-40B4-BE49-F238E27FC236}">
                <a16:creationId xmlns:a16="http://schemas.microsoft.com/office/drawing/2014/main" id="{F329C0F9-3ECD-425D-83EA-7D68372658DA}"/>
              </a:ext>
            </a:extLst>
          </p:cNvPr>
          <p:cNvSpPr txBox="1">
            <a:spLocks noChangeArrowheads="1"/>
          </p:cNvSpPr>
          <p:nvPr/>
        </p:nvSpPr>
        <p:spPr bwMode="auto">
          <a:xfrm>
            <a:off x="741096" y="1433377"/>
            <a:ext cx="4999514" cy="80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ct val="150000"/>
              </a:lnSpc>
            </a:pPr>
            <a:r>
              <a:rPr lang="zh-CN" altLang="en-US" sz="2800" dirty="0"/>
              <a:t>客户资料、销售记录数据           </a:t>
            </a:r>
            <a:endParaRPr lang="zh-CN" altLang="en-US" sz="3200" dirty="0">
              <a:latin typeface="Times" panose="02020603050405020304" pitchFamily="18" charset="0"/>
              <a:cs typeface="Times" panose="02020603050405020304" pitchFamily="18" charset="0"/>
            </a:endParaRPr>
          </a:p>
        </p:txBody>
      </p:sp>
      <p:sp>
        <p:nvSpPr>
          <p:cNvPr id="8" name="Rectangle 1027">
            <a:extLst>
              <a:ext uri="{FF2B5EF4-FFF2-40B4-BE49-F238E27FC236}">
                <a16:creationId xmlns:a16="http://schemas.microsoft.com/office/drawing/2014/main" id="{B12B985C-3AC7-4741-AC37-AC35FEF379D7}"/>
              </a:ext>
            </a:extLst>
          </p:cNvPr>
          <p:cNvSpPr txBox="1">
            <a:spLocks noChangeArrowheads="1"/>
          </p:cNvSpPr>
          <p:nvPr/>
        </p:nvSpPr>
        <p:spPr bwMode="auto">
          <a:xfrm>
            <a:off x="741095" y="2605225"/>
            <a:ext cx="8229591" cy="142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ct val="150000"/>
              </a:lnSpc>
            </a:pPr>
            <a:r>
              <a:rPr lang="en-US" altLang="zh-CN" sz="2800" b="1" dirty="0">
                <a:solidFill>
                  <a:srgbClr val="000099"/>
                </a:solidFill>
                <a:latin typeface="Times" panose="02020603050405020304" pitchFamily="18" charset="0"/>
                <a:cs typeface="Times" panose="02020603050405020304" pitchFamily="18" charset="0"/>
              </a:rPr>
              <a:t>RFM</a:t>
            </a:r>
            <a:r>
              <a:rPr lang="zh-CN" altLang="en-US" sz="2800" b="1" dirty="0">
                <a:solidFill>
                  <a:srgbClr val="000099"/>
                </a:solidFill>
                <a:latin typeface="黑体" panose="02010609060101010101" pitchFamily="49" charset="-122"/>
                <a:ea typeface="黑体" panose="02010609060101010101" pitchFamily="49" charset="-122"/>
                <a:cs typeface="Times" panose="02020603050405020304" pitchFamily="18" charset="0"/>
              </a:rPr>
              <a:t>分析：</a:t>
            </a:r>
            <a:r>
              <a:rPr lang="zh-CN" altLang="en-US" sz="2800" dirty="0"/>
              <a:t>购买时间间隔</a:t>
            </a:r>
            <a:r>
              <a:rPr lang="en-US" altLang="zh-CN" sz="2800" b="1" dirty="0">
                <a:solidFill>
                  <a:srgbClr val="000099"/>
                </a:solidFill>
                <a:latin typeface="Times" panose="02020603050405020304" pitchFamily="18" charset="0"/>
                <a:cs typeface="Times" panose="02020603050405020304" pitchFamily="18" charset="0"/>
              </a:rPr>
              <a:t>( Recency)</a:t>
            </a:r>
            <a:r>
              <a:rPr lang="zh-CN" altLang="en-US" sz="2800" b="1" dirty="0">
                <a:solidFill>
                  <a:srgbClr val="000099"/>
                </a:solidFill>
                <a:latin typeface="Times" panose="02020603050405020304" pitchFamily="18" charset="0"/>
                <a:cs typeface="Times" panose="02020603050405020304" pitchFamily="18" charset="0"/>
              </a:rPr>
              <a:t>、</a:t>
            </a:r>
            <a:r>
              <a:rPr lang="zh-CN" altLang="en-US" sz="2800" dirty="0"/>
              <a:t>购买次数</a:t>
            </a:r>
            <a:r>
              <a:rPr lang="en-US" altLang="zh-CN" sz="2800" b="1" dirty="0">
                <a:solidFill>
                  <a:srgbClr val="000099"/>
                </a:solidFill>
                <a:latin typeface="Times New Roman" panose="02020603050405020304" pitchFamily="18" charset="0"/>
                <a:cs typeface="Times New Roman" panose="02020603050405020304" pitchFamily="18" charset="0"/>
              </a:rPr>
              <a:t>(Frequency)</a:t>
            </a:r>
            <a:r>
              <a:rPr lang="zh-CN" altLang="en-US" sz="2800" b="1" dirty="0">
                <a:solidFill>
                  <a:srgbClr val="000099"/>
                </a:solidFill>
                <a:latin typeface="Times New Roman" panose="02020603050405020304" pitchFamily="18" charset="0"/>
                <a:cs typeface="Times New Roman" panose="02020603050405020304" pitchFamily="18" charset="0"/>
              </a:rPr>
              <a:t>、</a:t>
            </a:r>
            <a:r>
              <a:rPr lang="en-US" altLang="zh-CN" sz="2800" b="1" dirty="0">
                <a:solidFill>
                  <a:srgbClr val="000099"/>
                </a:solidFill>
                <a:latin typeface="Times New Roman" panose="02020603050405020304" pitchFamily="18" charset="0"/>
                <a:cs typeface="Times New Roman" panose="02020603050405020304" pitchFamily="18" charset="0"/>
              </a:rPr>
              <a:t> </a:t>
            </a:r>
            <a:r>
              <a:rPr lang="zh-CN" altLang="en-US" sz="2800" dirty="0"/>
              <a:t>购买金额</a:t>
            </a:r>
            <a:r>
              <a:rPr lang="en-US" altLang="zh-CN" sz="3200" b="1" dirty="0">
                <a:solidFill>
                  <a:srgbClr val="000099"/>
                </a:solidFill>
                <a:latin typeface="Times New Roman" panose="02020603050405020304" pitchFamily="18" charset="0"/>
                <a:cs typeface="Times New Roman" panose="02020603050405020304" pitchFamily="18" charset="0"/>
              </a:rPr>
              <a:t>(Monetary)</a:t>
            </a:r>
            <a:endParaRPr lang="en-US" altLang="zh-CN" sz="3200" b="1" dirty="0">
              <a:solidFill>
                <a:srgbClr val="000099"/>
              </a:solidFill>
              <a:latin typeface="黑体" panose="02010609060101010101" pitchFamily="49" charset="-122"/>
              <a:ea typeface="黑体" panose="02010609060101010101" pitchFamily="49" charset="-122"/>
              <a:cs typeface="Times" panose="02020603050405020304" pitchFamily="18" charset="0"/>
            </a:endParaRPr>
          </a:p>
          <a:p>
            <a:pPr>
              <a:lnSpc>
                <a:spcPct val="150000"/>
              </a:lnSpc>
            </a:pPr>
            <a:endParaRPr lang="zh-CN" altLang="en-US" sz="3200" dirty="0"/>
          </a:p>
        </p:txBody>
      </p:sp>
      <p:grpSp>
        <p:nvGrpSpPr>
          <p:cNvPr id="17" name="组合 16">
            <a:extLst>
              <a:ext uri="{FF2B5EF4-FFF2-40B4-BE49-F238E27FC236}">
                <a16:creationId xmlns:a16="http://schemas.microsoft.com/office/drawing/2014/main" id="{50B40189-5546-43FC-8A5B-1E293B2F4569}"/>
              </a:ext>
            </a:extLst>
          </p:cNvPr>
          <p:cNvGrpSpPr/>
          <p:nvPr/>
        </p:nvGrpSpPr>
        <p:grpSpPr>
          <a:xfrm>
            <a:off x="3296733" y="2058541"/>
            <a:ext cx="1102141" cy="666430"/>
            <a:chOff x="3296733" y="2058541"/>
            <a:chExt cx="1102141" cy="666430"/>
          </a:xfrm>
        </p:grpSpPr>
        <p:cxnSp>
          <p:nvCxnSpPr>
            <p:cNvPr id="3" name="直接箭头连接符 2">
              <a:extLst>
                <a:ext uri="{FF2B5EF4-FFF2-40B4-BE49-F238E27FC236}">
                  <a16:creationId xmlns:a16="http://schemas.microsoft.com/office/drawing/2014/main" id="{259BEB6D-34B3-4358-B579-86635082D69E}"/>
                </a:ext>
              </a:extLst>
            </p:cNvPr>
            <p:cNvCxnSpPr>
              <a:cxnSpLocks/>
            </p:cNvCxnSpPr>
            <p:nvPr/>
          </p:nvCxnSpPr>
          <p:spPr>
            <a:xfrm>
              <a:off x="3296733" y="2188578"/>
              <a:ext cx="0" cy="486114"/>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Rectangle 1027">
              <a:extLst>
                <a:ext uri="{FF2B5EF4-FFF2-40B4-BE49-F238E27FC236}">
                  <a16:creationId xmlns:a16="http://schemas.microsoft.com/office/drawing/2014/main" id="{F5B235D6-76AF-4251-851A-CB6A58CBA924}"/>
                </a:ext>
              </a:extLst>
            </p:cNvPr>
            <p:cNvSpPr txBox="1">
              <a:spLocks noChangeArrowheads="1"/>
            </p:cNvSpPr>
            <p:nvPr/>
          </p:nvSpPr>
          <p:spPr bwMode="auto">
            <a:xfrm>
              <a:off x="3468531" y="2058541"/>
              <a:ext cx="930343" cy="66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a:latin typeface="Times" panose="02020603050405020304" pitchFamily="18" charset="0"/>
                  <a:cs typeface="Times" panose="02020603050405020304" pitchFamily="18" charset="0"/>
                </a:rPr>
                <a:t>筛选</a:t>
              </a:r>
            </a:p>
          </p:txBody>
        </p:sp>
      </p:grpSp>
      <p:grpSp>
        <p:nvGrpSpPr>
          <p:cNvPr id="19" name="组合 18">
            <a:extLst>
              <a:ext uri="{FF2B5EF4-FFF2-40B4-BE49-F238E27FC236}">
                <a16:creationId xmlns:a16="http://schemas.microsoft.com/office/drawing/2014/main" id="{D11D1B27-7905-49FB-A26F-DA83A9658B61}"/>
              </a:ext>
            </a:extLst>
          </p:cNvPr>
          <p:cNvGrpSpPr/>
          <p:nvPr/>
        </p:nvGrpSpPr>
        <p:grpSpPr>
          <a:xfrm>
            <a:off x="3296732" y="4119869"/>
            <a:ext cx="3491281" cy="666430"/>
            <a:chOff x="3303433" y="4358144"/>
            <a:chExt cx="2216576" cy="666430"/>
          </a:xfrm>
        </p:grpSpPr>
        <p:cxnSp>
          <p:nvCxnSpPr>
            <p:cNvPr id="13" name="直接箭头连接符 12">
              <a:extLst>
                <a:ext uri="{FF2B5EF4-FFF2-40B4-BE49-F238E27FC236}">
                  <a16:creationId xmlns:a16="http://schemas.microsoft.com/office/drawing/2014/main" id="{8E9839F4-7860-4934-9618-C7300A48B65D}"/>
                </a:ext>
              </a:extLst>
            </p:cNvPr>
            <p:cNvCxnSpPr>
              <a:cxnSpLocks/>
            </p:cNvCxnSpPr>
            <p:nvPr/>
          </p:nvCxnSpPr>
          <p:spPr>
            <a:xfrm>
              <a:off x="3303433" y="4458812"/>
              <a:ext cx="0" cy="486114"/>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Rectangle 1027">
              <a:extLst>
                <a:ext uri="{FF2B5EF4-FFF2-40B4-BE49-F238E27FC236}">
                  <a16:creationId xmlns:a16="http://schemas.microsoft.com/office/drawing/2014/main" id="{DCAB0DD1-A818-4683-AF80-ABC963D58FD4}"/>
                </a:ext>
              </a:extLst>
            </p:cNvPr>
            <p:cNvSpPr txBox="1">
              <a:spLocks noChangeArrowheads="1"/>
            </p:cNvSpPr>
            <p:nvPr/>
          </p:nvSpPr>
          <p:spPr bwMode="auto">
            <a:xfrm>
              <a:off x="3412506" y="4358144"/>
              <a:ext cx="2107503" cy="66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a:latin typeface="Times" panose="02020603050405020304" pitchFamily="18" charset="0"/>
                  <a:cs typeface="Times" panose="02020603050405020304" pitchFamily="18" charset="0"/>
                </a:rPr>
                <a:t>客户特征刻画、分类</a:t>
              </a:r>
            </a:p>
          </p:txBody>
        </p:sp>
      </p:grpSp>
      <p:sp>
        <p:nvSpPr>
          <p:cNvPr id="15" name="Rectangle 1027">
            <a:extLst>
              <a:ext uri="{FF2B5EF4-FFF2-40B4-BE49-F238E27FC236}">
                <a16:creationId xmlns:a16="http://schemas.microsoft.com/office/drawing/2014/main" id="{62966483-3D9D-4C11-94F5-6EA6E6502A74}"/>
              </a:ext>
            </a:extLst>
          </p:cNvPr>
          <p:cNvSpPr txBox="1">
            <a:spLocks noChangeArrowheads="1"/>
          </p:cNvSpPr>
          <p:nvPr/>
        </p:nvSpPr>
        <p:spPr bwMode="auto">
          <a:xfrm>
            <a:off x="741095" y="4786299"/>
            <a:ext cx="6400978" cy="80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ct val="150000"/>
              </a:lnSpc>
            </a:pPr>
            <a:r>
              <a:rPr lang="zh-CN" altLang="en-US" sz="2800" b="1" dirty="0">
                <a:latin typeface="Times" panose="02020603050405020304" pitchFamily="18" charset="0"/>
                <a:cs typeface="Times" panose="02020603050405020304" pitchFamily="18" charset="0"/>
              </a:rPr>
              <a:t>客户价值矩阵</a:t>
            </a:r>
            <a:endParaRPr lang="zh-CN" altLang="en-US" sz="3200" b="1" dirty="0">
              <a:latin typeface="Times" panose="02020603050405020304" pitchFamily="18" charset="0"/>
              <a:cs typeface="Times" panose="02020603050405020304" pitchFamily="18" charset="0"/>
            </a:endParaRPr>
          </a:p>
        </p:txBody>
      </p:sp>
      <p:sp>
        <p:nvSpPr>
          <p:cNvPr id="16" name="标题 1">
            <a:extLst>
              <a:ext uri="{FF2B5EF4-FFF2-40B4-BE49-F238E27FC236}">
                <a16:creationId xmlns:a16="http://schemas.microsoft.com/office/drawing/2014/main" id="{B103CC20-6418-40F4-9A04-949C76EFC37E}"/>
              </a:ext>
            </a:extLst>
          </p:cNvPr>
          <p:cNvSpPr>
            <a:spLocks noGrp="1" noChangeArrowheads="1"/>
          </p:cNvSpPr>
          <p:nvPr>
            <p:ph type="title"/>
          </p:nvPr>
        </p:nvSpPr>
        <p:spPr>
          <a:xfrm>
            <a:off x="457200" y="322231"/>
            <a:ext cx="8229600" cy="1143000"/>
          </a:xfrm>
        </p:spPr>
        <p:txBody>
          <a:bodyPr/>
          <a:lstStyle/>
          <a:p>
            <a:r>
              <a:rPr lang="zh-CN" altLang="zh-CN" b="1" dirty="0"/>
              <a:t>基于购买行为的客户细分方法</a:t>
            </a:r>
            <a:endParaRPr lang="zh-CN" altLang="en-US" b="1" dirty="0"/>
          </a:p>
        </p:txBody>
      </p:sp>
    </p:spTree>
    <p:extLst>
      <p:ext uri="{BB962C8B-B14F-4D97-AF65-F5344CB8AC3E}">
        <p14:creationId xmlns:p14="http://schemas.microsoft.com/office/powerpoint/2010/main" val="206012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build="p" autoUpdateAnimBg="0"/>
      <p:bldP spid="15"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a:extLst>
              <a:ext uri="{FF2B5EF4-FFF2-40B4-BE49-F238E27FC236}">
                <a16:creationId xmlns:a16="http://schemas.microsoft.com/office/drawing/2014/main" id="{DF36C8A7-78B8-4B96-BB11-53C869B6E539}"/>
              </a:ext>
            </a:extLst>
          </p:cNvPr>
          <p:cNvSpPr>
            <a:spLocks noChangeArrowheads="1"/>
          </p:cNvSpPr>
          <p:nvPr/>
        </p:nvSpPr>
        <p:spPr bwMode="auto">
          <a:xfrm>
            <a:off x="179388" y="908050"/>
            <a:ext cx="86868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lang="en-US" altLang="zh-CN" sz="2800"/>
              <a:t>      (4)   </a:t>
            </a:r>
            <a:r>
              <a:rPr lang="zh-CN" altLang="en-US" sz="2800"/>
              <a:t>人为地选择一正数</a:t>
            </a:r>
            <a:r>
              <a:rPr lang="en-US" altLang="zh-CN" sz="2800"/>
              <a:t>d</a:t>
            </a:r>
            <a:r>
              <a:rPr lang="zh-CN" altLang="en-US" sz="2800"/>
              <a:t>，首先以所有样品的均值作为第一凝聚点。然后依次考察每个样品，若某样品与已选定的凝聚点的距 离均大于</a:t>
            </a:r>
            <a:r>
              <a:rPr lang="en-US" altLang="zh-CN" sz="2800"/>
              <a:t>d</a:t>
            </a:r>
            <a:r>
              <a:rPr lang="zh-CN" altLang="en-US" sz="2800"/>
              <a:t>，该样品作为新的凝聚点，否则考察下一个样品。</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099792A6-F9E8-400F-AA17-91D395C312A3}"/>
              </a:ext>
            </a:extLst>
          </p:cNvPr>
          <p:cNvSpPr>
            <a:spLocks noChangeArrowheads="1"/>
          </p:cNvSpPr>
          <p:nvPr/>
        </p:nvSpPr>
        <p:spPr bwMode="auto">
          <a:xfrm>
            <a:off x="0" y="1412875"/>
            <a:ext cx="91440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0005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lnSpc>
                <a:spcPct val="140000"/>
              </a:lnSpc>
              <a:spcBef>
                <a:spcPct val="0"/>
              </a:spcBef>
              <a:buClrTx/>
              <a:buSzTx/>
              <a:buFontTx/>
              <a:buNone/>
            </a:pPr>
            <a:r>
              <a:rPr kumimoji="1" lang="zh-CN" altLang="en-US" sz="2800" b="1">
                <a:latin typeface="Times New Roman" panose="02020603050405020304" pitchFamily="18" charset="0"/>
              </a:rPr>
              <a:t>第一，选择凝聚点</a:t>
            </a:r>
            <a:r>
              <a:rPr kumimoji="1" lang="zh-CN" altLang="en-US" sz="2800">
                <a:latin typeface="Times New Roman" panose="02020603050405020304" pitchFamily="18" charset="0"/>
              </a:rPr>
              <a:t>；</a:t>
            </a:r>
          </a:p>
          <a:p>
            <a:pPr algn="just">
              <a:lnSpc>
                <a:spcPct val="140000"/>
              </a:lnSpc>
              <a:spcBef>
                <a:spcPct val="0"/>
              </a:spcBef>
              <a:buClrTx/>
              <a:buSzTx/>
              <a:buFontTx/>
              <a:buNone/>
            </a:pPr>
            <a:r>
              <a:rPr kumimoji="1" lang="zh-CN" altLang="en-US" sz="2800" b="1">
                <a:latin typeface="Times New Roman" panose="02020603050405020304" pitchFamily="18" charset="0"/>
              </a:rPr>
              <a:t>第二，初始分类；</a:t>
            </a:r>
          </a:p>
          <a:p>
            <a:pPr algn="just">
              <a:lnSpc>
                <a:spcPct val="140000"/>
              </a:lnSpc>
              <a:spcBef>
                <a:spcPct val="0"/>
              </a:spcBef>
              <a:buClrTx/>
              <a:buSzTx/>
              <a:buFontTx/>
              <a:buNone/>
            </a:pPr>
            <a:r>
              <a:rPr lang="zh-CN" altLang="en-US" sz="2800"/>
              <a:t>对于取定的凝聚点，视每个凝聚点为一类，将每个样品根据定义的距离向最近的凝聚点归类。</a:t>
            </a:r>
          </a:p>
          <a:p>
            <a:pPr algn="just">
              <a:lnSpc>
                <a:spcPct val="140000"/>
              </a:lnSpc>
              <a:spcBef>
                <a:spcPct val="0"/>
              </a:spcBef>
              <a:buClrTx/>
              <a:buSzTx/>
              <a:buFontTx/>
              <a:buNone/>
            </a:pPr>
            <a:r>
              <a:rPr kumimoji="1" lang="zh-CN" altLang="en-US" sz="2800" b="1">
                <a:latin typeface="Times New Roman" panose="02020603050405020304" pitchFamily="18" charset="0"/>
              </a:rPr>
              <a:t>第三，修改分类</a:t>
            </a:r>
          </a:p>
          <a:p>
            <a:pPr algn="just">
              <a:lnSpc>
                <a:spcPct val="140000"/>
              </a:lnSpc>
              <a:spcBef>
                <a:spcPct val="0"/>
              </a:spcBef>
              <a:buClrTx/>
              <a:buSzTx/>
              <a:buFontTx/>
              <a:buNone/>
            </a:pPr>
            <a:r>
              <a:rPr lang="zh-CN" altLang="en-US" sz="2800"/>
              <a:t>得到初始分类，计算各类的重心，以这些重心作为新的凝聚点，重新进行分类，重复步骤</a:t>
            </a:r>
            <a:r>
              <a:rPr lang="en-US" altLang="zh-CN" sz="2800"/>
              <a:t>2</a:t>
            </a:r>
            <a:r>
              <a:rPr lang="zh-CN" altLang="en-US" sz="2800"/>
              <a:t>，</a:t>
            </a:r>
            <a:r>
              <a:rPr lang="en-US" altLang="zh-CN" sz="2800"/>
              <a:t>3</a:t>
            </a:r>
            <a:r>
              <a:rPr lang="zh-CN" altLang="en-US" sz="2800"/>
              <a:t>，直到分类的结果与上一步的分类结果相同，表明分类已经合理为止。</a:t>
            </a:r>
            <a:endParaRPr kumimoji="1" lang="zh-CN" altLang="en-US" sz="2800">
              <a:latin typeface="Times New Roman" panose="02020603050405020304" pitchFamily="18" charset="0"/>
            </a:endParaRPr>
          </a:p>
        </p:txBody>
      </p:sp>
      <p:sp>
        <p:nvSpPr>
          <p:cNvPr id="121859" name="Rectangle 3">
            <a:extLst>
              <a:ext uri="{FF2B5EF4-FFF2-40B4-BE49-F238E27FC236}">
                <a16:creationId xmlns:a16="http://schemas.microsoft.com/office/drawing/2014/main" id="{20932B3E-592A-4458-88D3-B4FD3F6410D1}"/>
              </a:ext>
            </a:extLst>
          </p:cNvPr>
          <p:cNvSpPr>
            <a:spLocks noChangeArrowheads="1"/>
          </p:cNvSpPr>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4200" b="1">
                <a:solidFill>
                  <a:schemeClr val="tx2"/>
                </a:solidFill>
                <a:latin typeface="Garamond" panose="02020404030301010803" pitchFamily="18" charset="0"/>
              </a:rPr>
              <a:t>动态聚类法的基本步骤：</a:t>
            </a:r>
          </a:p>
        </p:txBody>
      </p:sp>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a:extLst>
              <a:ext uri="{FF2B5EF4-FFF2-40B4-BE49-F238E27FC236}">
                <a16:creationId xmlns:a16="http://schemas.microsoft.com/office/drawing/2014/main" id="{40B15482-90D6-40BB-A2D7-B939B76AC48E}"/>
              </a:ext>
            </a:extLst>
          </p:cNvPr>
          <p:cNvSpPr>
            <a:spLocks noChangeArrowheads="1"/>
          </p:cNvSpPr>
          <p:nvPr/>
        </p:nvSpPr>
        <p:spPr bwMode="auto">
          <a:xfrm>
            <a:off x="250825" y="692150"/>
            <a:ext cx="8647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例</a:t>
            </a:r>
            <a:r>
              <a:rPr kumimoji="1" lang="en-US" altLang="zh-CN" sz="2800">
                <a:latin typeface="Times New Roman" panose="02020603050405020304" pitchFamily="18" charset="0"/>
                <a:cs typeface="Times New Roman" panose="02020603050405020304" pitchFamily="18" charset="0"/>
              </a:rPr>
              <a:t>1</a:t>
            </a:r>
            <a:r>
              <a:rPr kumimoji="1" lang="zh-CN" altLang="en-US" sz="2800">
                <a:latin typeface="Times New Roman" panose="02020603050405020304" pitchFamily="18" charset="0"/>
                <a:cs typeface="Times New Roman" panose="02020603050405020304" pitchFamily="18" charset="0"/>
              </a:rPr>
              <a:t>：某商店</a:t>
            </a:r>
            <a:r>
              <a:rPr kumimoji="1" lang="en-US" altLang="zh-CN" sz="2800">
                <a:latin typeface="Times New Roman" panose="02020603050405020304" pitchFamily="18" charset="0"/>
                <a:cs typeface="Times New Roman" panose="02020603050405020304" pitchFamily="18" charset="0"/>
              </a:rPr>
              <a:t>5</a:t>
            </a:r>
            <a:r>
              <a:rPr kumimoji="1" lang="zh-CN" altLang="en-US" sz="2800">
                <a:latin typeface="Times New Roman" panose="02020603050405020304" pitchFamily="18" charset="0"/>
                <a:cs typeface="Times New Roman" panose="02020603050405020304" pitchFamily="18" charset="0"/>
              </a:rPr>
              <a:t>位售货员的销售量和教育程度如下表：</a:t>
            </a:r>
            <a:endParaRPr kumimoji="1" lang="zh-CN" altLang="en-US" sz="2800">
              <a:latin typeface="Times New Roman" panose="02020603050405020304" pitchFamily="18" charset="0"/>
            </a:endParaRPr>
          </a:p>
        </p:txBody>
      </p:sp>
      <p:graphicFrame>
        <p:nvGraphicFramePr>
          <p:cNvPr id="775308" name="Group 140">
            <a:extLst>
              <a:ext uri="{FF2B5EF4-FFF2-40B4-BE49-F238E27FC236}">
                <a16:creationId xmlns:a16="http://schemas.microsoft.com/office/drawing/2014/main" id="{06315DEB-CBBB-479B-8FB9-0E9FD2A2895C}"/>
              </a:ext>
            </a:extLst>
          </p:cNvPr>
          <p:cNvGraphicFramePr>
            <a:graphicFrameLocks noGrp="1"/>
          </p:cNvGraphicFramePr>
          <p:nvPr/>
        </p:nvGraphicFramePr>
        <p:xfrm>
          <a:off x="539750" y="1628775"/>
          <a:ext cx="7652528" cy="2111375"/>
        </p:xfrm>
        <a:graphic>
          <a:graphicData uri="http://schemas.openxmlformats.org/drawingml/2006/table">
            <a:tbl>
              <a:tblPr/>
              <a:tblGrid>
                <a:gridCol w="2474038">
                  <a:extLst>
                    <a:ext uri="{9D8B030D-6E8A-4147-A177-3AD203B41FA5}">
                      <a16:colId xmlns:a16="http://schemas.microsoft.com/office/drawing/2014/main" val="20000"/>
                    </a:ext>
                  </a:extLst>
                </a:gridCol>
                <a:gridCol w="942392">
                  <a:extLst>
                    <a:ext uri="{9D8B030D-6E8A-4147-A177-3AD203B41FA5}">
                      <a16:colId xmlns:a16="http://schemas.microsoft.com/office/drawing/2014/main" val="20001"/>
                    </a:ext>
                  </a:extLst>
                </a:gridCol>
                <a:gridCol w="998375">
                  <a:extLst>
                    <a:ext uri="{9D8B030D-6E8A-4147-A177-3AD203B41FA5}">
                      <a16:colId xmlns:a16="http://schemas.microsoft.com/office/drawing/2014/main" val="20002"/>
                    </a:ext>
                  </a:extLst>
                </a:gridCol>
                <a:gridCol w="1147665">
                  <a:extLst>
                    <a:ext uri="{9D8B030D-6E8A-4147-A177-3AD203B41FA5}">
                      <a16:colId xmlns:a16="http://schemas.microsoft.com/office/drawing/2014/main" val="20003"/>
                    </a:ext>
                  </a:extLst>
                </a:gridCol>
                <a:gridCol w="979715">
                  <a:extLst>
                    <a:ext uri="{9D8B030D-6E8A-4147-A177-3AD203B41FA5}">
                      <a16:colId xmlns:a16="http://schemas.microsoft.com/office/drawing/2014/main" val="20004"/>
                    </a:ext>
                  </a:extLst>
                </a:gridCol>
                <a:gridCol w="1110343">
                  <a:extLst>
                    <a:ext uri="{9D8B030D-6E8A-4147-A177-3AD203B41FA5}">
                      <a16:colId xmlns:a16="http://schemas.microsoft.com/office/drawing/2014/main" val="20005"/>
                    </a:ext>
                  </a:extLst>
                </a:gridCol>
              </a:tblGrid>
              <a:tr h="6478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售货员</a:t>
                      </a:r>
                      <a:endParaRPr kumimoji="1" lang="zh-CN" altLang="en-US" sz="2800" b="0" i="0" u="none" strike="noStrike" cap="none" normalizeH="0" baseline="0" dirty="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endParaRPr kumimoji="1" lang="en-US" altLang="zh-CN" sz="2800" b="0" i="0" u="none" strike="noStrike" cap="none" normalizeH="0" baseline="0" dirty="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2</a:t>
                      </a:r>
                      <a:endParaRPr kumimoji="1" lang="en-US" altLang="zh-CN" sz="2800" b="0" i="0" u="none" strike="noStrike" cap="none" normalizeH="0" baseline="0" dirty="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4</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9451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销售量（千件）</a:t>
                      </a:r>
                      <a:endParaRPr kumimoji="1" lang="zh-CN" altLang="en-US" sz="2800" b="0" i="0" u="none" strike="noStrike" cap="none" normalizeH="0" baseline="0" dirty="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6</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8</a:t>
                      </a:r>
                      <a:endParaRPr kumimoji="1" lang="en-US" altLang="zh-CN" sz="2800" b="0" i="0" u="none" strike="noStrike" cap="none" normalizeH="0" baseline="0" dirty="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8</a:t>
                      </a:r>
                      <a:endParaRPr kumimoji="1" lang="en-US" altLang="zh-CN" sz="2800" b="0" i="0" u="none" strike="noStrike" cap="none" normalizeH="0" baseline="0" dirty="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r h="518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教育程度</a:t>
                      </a:r>
                      <a:endParaRPr kumimoji="1" lang="zh-CN" altLang="en-US" sz="2800" b="0"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endParaRPr kumimoji="1" lang="en-US" altLang="zh-CN" sz="2800" b="0" i="0" u="none" strike="noStrike" cap="none" normalizeH="0" baseline="0" dirty="0">
                        <a:ln>
                          <a:noFill/>
                        </a:ln>
                        <a:solidFill>
                          <a:schemeClr val="tx1"/>
                        </a:solidFill>
                        <a:effectLst/>
                        <a:latin typeface="Times New Roman" pitchFamily="18" charset="0"/>
                        <a:ea typeface="宋体" pitchFamily="2" charset="-122"/>
                      </a:endParaRPr>
                    </a:p>
                  </a:txBody>
                  <a:tcPr marT="45734" marB="4573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9489" name="Rectangle 120">
            <a:extLst>
              <a:ext uri="{FF2B5EF4-FFF2-40B4-BE49-F238E27FC236}">
                <a16:creationId xmlns:a16="http://schemas.microsoft.com/office/drawing/2014/main" id="{5D13F198-9ADB-47F8-86BE-3695C0EC0848}"/>
              </a:ext>
            </a:extLst>
          </p:cNvPr>
          <p:cNvSpPr>
            <a:spLocks noChangeArrowheads="1"/>
          </p:cNvSpPr>
          <p:nvPr/>
        </p:nvSpPr>
        <p:spPr bwMode="auto">
          <a:xfrm>
            <a:off x="684213" y="4292600"/>
            <a:ext cx="3846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对这</a:t>
            </a:r>
            <a:r>
              <a:rPr kumimoji="1" lang="en-US" altLang="zh-CN" sz="2800">
                <a:latin typeface="Times New Roman" panose="02020603050405020304" pitchFamily="18" charset="0"/>
                <a:cs typeface="Times New Roman" panose="02020603050405020304" pitchFamily="18" charset="0"/>
              </a:rPr>
              <a:t>5</a:t>
            </a:r>
            <a:r>
              <a:rPr kumimoji="1" lang="zh-CN" altLang="en-US" sz="2800">
                <a:latin typeface="Times New Roman" panose="02020603050405020304" pitchFamily="18" charset="0"/>
                <a:cs typeface="Times New Roman" panose="02020603050405020304" pitchFamily="18" charset="0"/>
              </a:rPr>
              <a:t>位售货员分类。</a:t>
            </a:r>
            <a:endParaRPr kumimoji="1" lang="zh-CN" altLang="en-US" sz="2800">
              <a:latin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06" name="Group 65">
            <a:extLst>
              <a:ext uri="{FF2B5EF4-FFF2-40B4-BE49-F238E27FC236}">
                <a16:creationId xmlns:a16="http://schemas.microsoft.com/office/drawing/2014/main" id="{5BAE3818-B65C-4F1B-A794-C3A3E85E5AAF}"/>
              </a:ext>
            </a:extLst>
          </p:cNvPr>
          <p:cNvGrpSpPr>
            <a:grpSpLocks/>
          </p:cNvGrpSpPr>
          <p:nvPr/>
        </p:nvGrpSpPr>
        <p:grpSpPr bwMode="auto">
          <a:xfrm>
            <a:off x="4714875" y="3068638"/>
            <a:ext cx="2921000" cy="2268537"/>
            <a:chOff x="3560" y="2069"/>
            <a:chExt cx="1840" cy="1429"/>
          </a:xfrm>
        </p:grpSpPr>
        <p:graphicFrame>
          <p:nvGraphicFramePr>
            <p:cNvPr id="123924" name="Object 13">
              <a:extLst>
                <a:ext uri="{FF2B5EF4-FFF2-40B4-BE49-F238E27FC236}">
                  <a16:creationId xmlns:a16="http://schemas.microsoft.com/office/drawing/2014/main" id="{C83FC633-FC9F-4B57-B8DC-4A04E5592E7A}"/>
                </a:ext>
              </a:extLst>
            </p:cNvPr>
            <p:cNvGraphicFramePr>
              <a:graphicFrameLocks noChangeAspect="1"/>
            </p:cNvGraphicFramePr>
            <p:nvPr/>
          </p:nvGraphicFramePr>
          <p:xfrm>
            <a:off x="3560" y="2069"/>
            <a:ext cx="466" cy="339"/>
          </p:xfrm>
          <a:graphic>
            <a:graphicData uri="http://schemas.openxmlformats.org/presentationml/2006/ole">
              <mc:AlternateContent xmlns:mc="http://schemas.openxmlformats.org/markup-compatibility/2006">
                <mc:Choice xmlns:v="urn:schemas-microsoft-com:vml" Requires="v">
                  <p:oleObj spid="_x0000_s60938" name="公式" r:id="rId3" imgW="317362" imgH="228501" progId="Equation.3">
                    <p:embed/>
                  </p:oleObj>
                </mc:Choice>
                <mc:Fallback>
                  <p:oleObj name="公式" r:id="rId3" imgW="317362" imgH="228501"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 y="2069"/>
                          <a:ext cx="4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25" name="Object 12">
              <a:extLst>
                <a:ext uri="{FF2B5EF4-FFF2-40B4-BE49-F238E27FC236}">
                  <a16:creationId xmlns:a16="http://schemas.microsoft.com/office/drawing/2014/main" id="{73A13B29-973B-46CD-9374-52C38DC275E7}"/>
                </a:ext>
              </a:extLst>
            </p:cNvPr>
            <p:cNvGraphicFramePr>
              <a:graphicFrameLocks noChangeAspect="1"/>
            </p:cNvGraphicFramePr>
            <p:nvPr/>
          </p:nvGraphicFramePr>
          <p:xfrm>
            <a:off x="4241" y="2069"/>
            <a:ext cx="452" cy="339"/>
          </p:xfrm>
          <a:graphic>
            <a:graphicData uri="http://schemas.openxmlformats.org/presentationml/2006/ole">
              <mc:AlternateContent xmlns:mc="http://schemas.openxmlformats.org/markup-compatibility/2006">
                <mc:Choice xmlns:v="urn:schemas-microsoft-com:vml" Requires="v">
                  <p:oleObj spid="_x0000_s60939" name="公式" r:id="rId5" imgW="304668" imgH="228501" progId="Equation.3">
                    <p:embed/>
                  </p:oleObj>
                </mc:Choice>
                <mc:Fallback>
                  <p:oleObj name="公式" r:id="rId5" imgW="304668" imgH="228501"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1" y="2069"/>
                          <a:ext cx="452"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26" name="Object 11">
              <a:extLst>
                <a:ext uri="{FF2B5EF4-FFF2-40B4-BE49-F238E27FC236}">
                  <a16:creationId xmlns:a16="http://schemas.microsoft.com/office/drawing/2014/main" id="{B802E4DD-BCE8-4D10-95B7-92114D9AB9C8}"/>
                </a:ext>
              </a:extLst>
            </p:cNvPr>
            <p:cNvGraphicFramePr>
              <a:graphicFrameLocks noChangeAspect="1"/>
            </p:cNvGraphicFramePr>
            <p:nvPr/>
          </p:nvGraphicFramePr>
          <p:xfrm>
            <a:off x="4921" y="2069"/>
            <a:ext cx="452" cy="339"/>
          </p:xfrm>
          <a:graphic>
            <a:graphicData uri="http://schemas.openxmlformats.org/presentationml/2006/ole">
              <mc:AlternateContent xmlns:mc="http://schemas.openxmlformats.org/markup-compatibility/2006">
                <mc:Choice xmlns:v="urn:schemas-microsoft-com:vml" Requires="v">
                  <p:oleObj spid="_x0000_s60940" name="公式" r:id="rId7" imgW="304668" imgH="228501" progId="Equation.3">
                    <p:embed/>
                  </p:oleObj>
                </mc:Choice>
                <mc:Fallback>
                  <p:oleObj name="公式" r:id="rId7" imgW="304668" imgH="228501"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1" y="2069"/>
                          <a:ext cx="452"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27" name="Object 10">
              <a:extLst>
                <a:ext uri="{FF2B5EF4-FFF2-40B4-BE49-F238E27FC236}">
                  <a16:creationId xmlns:a16="http://schemas.microsoft.com/office/drawing/2014/main" id="{118662D8-16C6-4030-908E-4EEC5D93E36F}"/>
                </a:ext>
              </a:extLst>
            </p:cNvPr>
            <p:cNvGraphicFramePr>
              <a:graphicFrameLocks noChangeAspect="1"/>
            </p:cNvGraphicFramePr>
            <p:nvPr/>
          </p:nvGraphicFramePr>
          <p:xfrm>
            <a:off x="3560" y="2387"/>
            <a:ext cx="466" cy="339"/>
          </p:xfrm>
          <a:graphic>
            <a:graphicData uri="http://schemas.openxmlformats.org/presentationml/2006/ole">
              <mc:AlternateContent xmlns:mc="http://schemas.openxmlformats.org/markup-compatibility/2006">
                <mc:Choice xmlns:v="urn:schemas-microsoft-com:vml" Requires="v">
                  <p:oleObj spid="_x0000_s60941" name="公式" r:id="rId8" imgW="317362" imgH="228501" progId="Equation.3">
                    <p:embed/>
                  </p:oleObj>
                </mc:Choice>
                <mc:Fallback>
                  <p:oleObj name="公式" r:id="rId8" imgW="317362" imgH="228501"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0" y="2387"/>
                          <a:ext cx="4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28" name="Object 9">
              <a:extLst>
                <a:ext uri="{FF2B5EF4-FFF2-40B4-BE49-F238E27FC236}">
                  <a16:creationId xmlns:a16="http://schemas.microsoft.com/office/drawing/2014/main" id="{EC19C2D5-5954-4338-ADCC-518BCB4D96D3}"/>
                </a:ext>
              </a:extLst>
            </p:cNvPr>
            <p:cNvGraphicFramePr>
              <a:graphicFrameLocks noChangeAspect="1"/>
            </p:cNvGraphicFramePr>
            <p:nvPr/>
          </p:nvGraphicFramePr>
          <p:xfrm>
            <a:off x="4250" y="2414"/>
            <a:ext cx="466" cy="339"/>
          </p:xfrm>
          <a:graphic>
            <a:graphicData uri="http://schemas.openxmlformats.org/presentationml/2006/ole">
              <mc:AlternateContent xmlns:mc="http://schemas.openxmlformats.org/markup-compatibility/2006">
                <mc:Choice xmlns:v="urn:schemas-microsoft-com:vml" Requires="v">
                  <p:oleObj spid="_x0000_s60942" name="公式" r:id="rId10" imgW="317362" imgH="228501" progId="Equation.3">
                    <p:embed/>
                  </p:oleObj>
                </mc:Choice>
                <mc:Fallback>
                  <p:oleObj name="公式" r:id="rId10" imgW="317362" imgH="228501"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50" y="2414"/>
                          <a:ext cx="4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29" name="Object 8">
              <a:extLst>
                <a:ext uri="{FF2B5EF4-FFF2-40B4-BE49-F238E27FC236}">
                  <a16:creationId xmlns:a16="http://schemas.microsoft.com/office/drawing/2014/main" id="{8F94186D-992E-48CE-8186-859CD6F0858F}"/>
                </a:ext>
              </a:extLst>
            </p:cNvPr>
            <p:cNvGraphicFramePr>
              <a:graphicFrameLocks noChangeAspect="1"/>
            </p:cNvGraphicFramePr>
            <p:nvPr/>
          </p:nvGraphicFramePr>
          <p:xfrm>
            <a:off x="4926" y="2423"/>
            <a:ext cx="452" cy="339"/>
          </p:xfrm>
          <a:graphic>
            <a:graphicData uri="http://schemas.openxmlformats.org/presentationml/2006/ole">
              <mc:AlternateContent xmlns:mc="http://schemas.openxmlformats.org/markup-compatibility/2006">
                <mc:Choice xmlns:v="urn:schemas-microsoft-com:vml" Requires="v">
                  <p:oleObj spid="_x0000_s60943" name="公式" r:id="rId12" imgW="304668" imgH="228501" progId="Equation.3">
                    <p:embed/>
                  </p:oleObj>
                </mc:Choice>
                <mc:Fallback>
                  <p:oleObj name="公式" r:id="rId12" imgW="304668" imgH="228501"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26" y="2423"/>
                          <a:ext cx="452"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30" name="Object 7">
              <a:extLst>
                <a:ext uri="{FF2B5EF4-FFF2-40B4-BE49-F238E27FC236}">
                  <a16:creationId xmlns:a16="http://schemas.microsoft.com/office/drawing/2014/main" id="{A321A3C6-1BDE-45EC-B408-CE409074EC3E}"/>
                </a:ext>
              </a:extLst>
            </p:cNvPr>
            <p:cNvGraphicFramePr>
              <a:graphicFrameLocks noChangeAspect="1"/>
            </p:cNvGraphicFramePr>
            <p:nvPr/>
          </p:nvGraphicFramePr>
          <p:xfrm>
            <a:off x="4340" y="2783"/>
            <a:ext cx="339" cy="339"/>
          </p:xfrm>
          <a:graphic>
            <a:graphicData uri="http://schemas.openxmlformats.org/presentationml/2006/ole">
              <mc:AlternateContent xmlns:mc="http://schemas.openxmlformats.org/markup-compatibility/2006">
                <mc:Choice xmlns:v="urn:schemas-microsoft-com:vml" Requires="v">
                  <p:oleObj spid="_x0000_s60944" name="公式" r:id="rId14" imgW="228600" imgH="228600" progId="Equation.3">
                    <p:embed/>
                  </p:oleObj>
                </mc:Choice>
                <mc:Fallback>
                  <p:oleObj name="公式" r:id="rId14" imgW="228600" imgH="22860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40" y="2783"/>
                          <a:ext cx="33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31" name="Object 6">
              <a:extLst>
                <a:ext uri="{FF2B5EF4-FFF2-40B4-BE49-F238E27FC236}">
                  <a16:creationId xmlns:a16="http://schemas.microsoft.com/office/drawing/2014/main" id="{FAB40B59-6E02-4030-B2B7-9F507D033139}"/>
                </a:ext>
              </a:extLst>
            </p:cNvPr>
            <p:cNvGraphicFramePr>
              <a:graphicFrameLocks noChangeAspect="1"/>
            </p:cNvGraphicFramePr>
            <p:nvPr/>
          </p:nvGraphicFramePr>
          <p:xfrm>
            <a:off x="4952" y="2799"/>
            <a:ext cx="438" cy="339"/>
          </p:xfrm>
          <a:graphic>
            <a:graphicData uri="http://schemas.openxmlformats.org/presentationml/2006/ole">
              <mc:AlternateContent xmlns:mc="http://schemas.openxmlformats.org/markup-compatibility/2006">
                <mc:Choice xmlns:v="urn:schemas-microsoft-com:vml" Requires="v">
                  <p:oleObj spid="_x0000_s60945" name="公式" r:id="rId16" imgW="291973" imgH="228501" progId="Equation.3">
                    <p:embed/>
                  </p:oleObj>
                </mc:Choice>
                <mc:Fallback>
                  <p:oleObj name="公式" r:id="rId16" imgW="291973" imgH="228501" progId="Equation.3">
                    <p:embed/>
                    <p:pic>
                      <p:nvPicPr>
                        <p:cNvPr id="0"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52" y="2799"/>
                          <a:ext cx="43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32" name="Object 5">
              <a:extLst>
                <a:ext uri="{FF2B5EF4-FFF2-40B4-BE49-F238E27FC236}">
                  <a16:creationId xmlns:a16="http://schemas.microsoft.com/office/drawing/2014/main" id="{B410A7F0-3036-4E63-B358-664CED18B3EB}"/>
                </a:ext>
              </a:extLst>
            </p:cNvPr>
            <p:cNvGraphicFramePr>
              <a:graphicFrameLocks noChangeAspect="1"/>
            </p:cNvGraphicFramePr>
            <p:nvPr/>
          </p:nvGraphicFramePr>
          <p:xfrm>
            <a:off x="4946" y="3044"/>
            <a:ext cx="454" cy="454"/>
          </p:xfrm>
          <a:graphic>
            <a:graphicData uri="http://schemas.openxmlformats.org/presentationml/2006/ole">
              <mc:AlternateContent xmlns:mc="http://schemas.openxmlformats.org/markup-compatibility/2006">
                <mc:Choice xmlns:v="urn:schemas-microsoft-com:vml" Requires="v">
                  <p:oleObj spid="_x0000_s60946" name="公式" r:id="rId18" imgW="241091" imgH="215713" progId="Equation.3">
                    <p:embed/>
                  </p:oleObj>
                </mc:Choice>
                <mc:Fallback>
                  <p:oleObj name="公式" r:id="rId18" imgW="241091" imgH="215713" progId="Equation.3">
                    <p:embed/>
                    <p:pic>
                      <p:nvPicPr>
                        <p:cNvPr id="0"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46" y="3044"/>
                          <a:ext cx="45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3907" name="Rectangle 14">
            <a:extLst>
              <a:ext uri="{FF2B5EF4-FFF2-40B4-BE49-F238E27FC236}">
                <a16:creationId xmlns:a16="http://schemas.microsoft.com/office/drawing/2014/main" id="{8D6946D9-39E0-4054-A102-F44881BD9042}"/>
              </a:ext>
            </a:extLst>
          </p:cNvPr>
          <p:cNvSpPr>
            <a:spLocks noChangeArrowheads="1"/>
          </p:cNvSpPr>
          <p:nvPr/>
        </p:nvSpPr>
        <p:spPr bwMode="auto">
          <a:xfrm>
            <a:off x="755650" y="476250"/>
            <a:ext cx="2693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marL="342900" indent="-342900">
              <a:spcBef>
                <a:spcPct val="20000"/>
              </a:spcBef>
              <a:buClr>
                <a:schemeClr val="accent1"/>
              </a:buClr>
              <a:buSzPct val="65000"/>
              <a:buFont typeface="Wingdings" panose="05000000000000000000" pitchFamily="2" charset="2"/>
              <a:buChar char="n"/>
              <a:tabLst>
                <a:tab pos="512763" algn="l"/>
              </a:tabLst>
              <a:defRPr sz="30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buChar char="q"/>
              <a:tabLst>
                <a:tab pos="512763"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512763"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51276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512763"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512763"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512763"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512763"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512763" algn="l"/>
              </a:tabLst>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ClrTx/>
              <a:buSzTx/>
              <a:buFontTx/>
              <a:buAutoNum type="arabicPeriod"/>
            </a:pPr>
            <a:r>
              <a:rPr kumimoji="1" lang="zh-CN" altLang="en-US" sz="2800" b="1">
                <a:latin typeface="Times New Roman" panose="02020603050405020304" pitchFamily="18" charset="0"/>
                <a:cs typeface="Times New Roman" panose="02020603050405020304" pitchFamily="18" charset="0"/>
              </a:rPr>
              <a:t>选择凝聚点</a:t>
            </a:r>
            <a:endParaRPr kumimoji="1" lang="zh-CN" altLang="en-US" sz="2800" b="1"/>
          </a:p>
        </p:txBody>
      </p:sp>
      <p:sp>
        <p:nvSpPr>
          <p:cNvPr id="123908" name="Rectangle 18">
            <a:extLst>
              <a:ext uri="{FF2B5EF4-FFF2-40B4-BE49-F238E27FC236}">
                <a16:creationId xmlns:a16="http://schemas.microsoft.com/office/drawing/2014/main" id="{AD75FD65-B457-47FB-B0AE-FC3219C343F6}"/>
              </a:ext>
            </a:extLst>
          </p:cNvPr>
          <p:cNvSpPr>
            <a:spLocks noChangeArrowheads="1"/>
          </p:cNvSpPr>
          <p:nvPr/>
        </p:nvSpPr>
        <p:spPr bwMode="auto">
          <a:xfrm>
            <a:off x="3059113" y="3141663"/>
            <a:ext cx="16240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    1       </a:t>
            </a:r>
            <a:endParaRPr kumimoji="1" lang="en-US" altLang="zh-CN" sz="2800">
              <a:latin typeface="Times New Roman" panose="02020603050405020304" pitchFamily="18" charset="0"/>
            </a:endParaRPr>
          </a:p>
        </p:txBody>
      </p:sp>
      <p:graphicFrame>
        <p:nvGraphicFramePr>
          <p:cNvPr id="776256" name="Group 64">
            <a:extLst>
              <a:ext uri="{FF2B5EF4-FFF2-40B4-BE49-F238E27FC236}">
                <a16:creationId xmlns:a16="http://schemas.microsoft.com/office/drawing/2014/main" id="{79034A23-1586-46DD-903D-3488E117D9D7}"/>
              </a:ext>
            </a:extLst>
          </p:cNvPr>
          <p:cNvGraphicFramePr>
            <a:graphicFrameLocks noGrp="1"/>
          </p:cNvGraphicFramePr>
          <p:nvPr/>
        </p:nvGraphicFramePr>
        <p:xfrm>
          <a:off x="1835150" y="2133600"/>
          <a:ext cx="5976938" cy="3167063"/>
        </p:xfrm>
        <a:graphic>
          <a:graphicData uri="http://schemas.openxmlformats.org/drawingml/2006/table">
            <a:tbl>
              <a:tblPr/>
              <a:tblGrid>
                <a:gridCol w="1152525">
                  <a:extLst>
                    <a:ext uri="{9D8B030D-6E8A-4147-A177-3AD203B41FA5}">
                      <a16:colId xmlns:a16="http://schemas.microsoft.com/office/drawing/2014/main" val="20000"/>
                    </a:ext>
                  </a:extLst>
                </a:gridCol>
                <a:gridCol w="4824413">
                  <a:extLst>
                    <a:ext uri="{9D8B030D-6E8A-4147-A177-3AD203B41FA5}">
                      <a16:colId xmlns:a16="http://schemas.microsoft.com/office/drawing/2014/main" val="20001"/>
                    </a:ext>
                  </a:extLst>
                </a:gridCol>
              </a:tblGrid>
              <a:tr h="9448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pitchFamily="34" charset="0"/>
                        <a:ea typeface="宋体" pitchFamily="2" charset="-122"/>
                      </a:endParaRPr>
                    </a:p>
                  </a:txBody>
                  <a:tcPr marT="45714" marB="45714"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a:t>
                      </a:r>
                      <a:r>
                        <a:rPr kumimoji="1" lang="zh-CN" altLang="en-US"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④        ⑤ </a:t>
                      </a:r>
                      <a:endParaRPr kumimoji="1" lang="zh-CN" altLang="en-US" sz="2800" b="0" i="0" u="none" strike="noStrike" cap="none" normalizeH="0" baseline="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2222195">
                <a:tc>
                  <a:txBody>
                    <a:bodyPr/>
                    <a:lstStyle/>
                    <a:p>
                      <a:pPr marL="0" marR="0" lvl="0" indent="284163" algn="ctr" defTabSz="914400" rtl="0" eaLnBrk="1" fontAlgn="base" latinLnBrk="0" hangingPunct="1">
                        <a:lnSpc>
                          <a:spcPct val="115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284163" algn="ctr" defTabSz="914400" rtl="0" eaLnBrk="0" fontAlgn="base" latinLnBrk="0" hangingPunct="0">
                        <a:lnSpc>
                          <a:spcPct val="115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284163" algn="ctr" defTabSz="914400" rtl="0" eaLnBrk="0" fontAlgn="base" latinLnBrk="0" hangingPunct="0">
                        <a:lnSpc>
                          <a:spcPct val="115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284163" algn="ctr" defTabSz="914400" rtl="0" eaLnBrk="0" fontAlgn="base" latinLnBrk="0" hangingPunct="0">
                        <a:lnSpc>
                          <a:spcPct val="115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④</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marT="45714" marB="45714" anchor="ct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pitchFamily="34" charset="0"/>
                        <a:ea typeface="宋体" pitchFamily="2" charset="-122"/>
                      </a:endParaRPr>
                    </a:p>
                  </a:txBody>
                  <a:tcPr marT="45714" marB="45714"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123920" name="Group 67">
            <a:extLst>
              <a:ext uri="{FF2B5EF4-FFF2-40B4-BE49-F238E27FC236}">
                <a16:creationId xmlns:a16="http://schemas.microsoft.com/office/drawing/2014/main" id="{C6280852-C73F-474D-A71B-292B77C9077D}"/>
              </a:ext>
            </a:extLst>
          </p:cNvPr>
          <p:cNvGrpSpPr>
            <a:grpSpLocks/>
          </p:cNvGrpSpPr>
          <p:nvPr/>
        </p:nvGrpSpPr>
        <p:grpSpPr bwMode="auto">
          <a:xfrm>
            <a:off x="1042988" y="5876925"/>
            <a:ext cx="7561262" cy="604838"/>
            <a:chOff x="657" y="3702"/>
            <a:chExt cx="4763" cy="381"/>
          </a:xfrm>
        </p:grpSpPr>
        <p:graphicFrame>
          <p:nvGraphicFramePr>
            <p:cNvPr id="123922" name="Object 4">
              <a:extLst>
                <a:ext uri="{FF2B5EF4-FFF2-40B4-BE49-F238E27FC236}">
                  <a16:creationId xmlns:a16="http://schemas.microsoft.com/office/drawing/2014/main" id="{B425BE26-C01C-4A80-97E8-F33E53FF72F9}"/>
                </a:ext>
              </a:extLst>
            </p:cNvPr>
            <p:cNvGraphicFramePr>
              <a:graphicFrameLocks noChangeAspect="1"/>
            </p:cNvGraphicFramePr>
            <p:nvPr/>
          </p:nvGraphicFramePr>
          <p:xfrm>
            <a:off x="657" y="3702"/>
            <a:ext cx="1003" cy="381"/>
          </p:xfrm>
          <a:graphic>
            <a:graphicData uri="http://schemas.openxmlformats.org/presentationml/2006/ole">
              <mc:AlternateContent xmlns:mc="http://schemas.openxmlformats.org/markup-compatibility/2006">
                <mc:Choice xmlns:v="urn:schemas-microsoft-com:vml" Requires="v">
                  <p:oleObj spid="_x0000_s60947" name="公式" r:id="rId20" imgW="672808" imgH="253890" progId="Equation.3">
                    <p:embed/>
                  </p:oleObj>
                </mc:Choice>
                <mc:Fallback>
                  <p:oleObj name="公式" r:id="rId20" imgW="672808" imgH="253890" progId="Equation.3">
                    <p:embed/>
                    <p:pic>
                      <p:nvPicPr>
                        <p:cNvPr id="0" name="Object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7" y="3702"/>
                          <a:ext cx="1003"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923" name="Rectangle 52">
              <a:extLst>
                <a:ext uri="{FF2B5EF4-FFF2-40B4-BE49-F238E27FC236}">
                  <a16:creationId xmlns:a16="http://schemas.microsoft.com/office/drawing/2014/main" id="{616D1429-C497-4B21-9EB4-EB7BDC5C9566}"/>
                </a:ext>
              </a:extLst>
            </p:cNvPr>
            <p:cNvSpPr>
              <a:spLocks noChangeArrowheads="1"/>
            </p:cNvSpPr>
            <p:nvPr/>
          </p:nvSpPr>
          <p:spPr bwMode="auto">
            <a:xfrm>
              <a:off x="1429" y="3702"/>
              <a:ext cx="39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为最大。可选择</a:t>
              </a:r>
              <a:r>
                <a:rPr kumimoji="1" lang="en-US" altLang="zh-CN" sz="2800">
                  <a:latin typeface="Times New Roman" panose="02020603050405020304" pitchFamily="18" charset="0"/>
                  <a:cs typeface="Times New Roman" panose="02020603050405020304" pitchFamily="18" charset="0"/>
                </a:rPr>
                <a:t>2</a:t>
              </a:r>
              <a:r>
                <a:rPr kumimoji="1" lang="zh-CN" altLang="en-US" sz="2800">
                  <a:latin typeface="Times New Roman" panose="02020603050405020304" pitchFamily="18" charset="0"/>
                  <a:cs typeface="Times New Roman" panose="02020603050405020304" pitchFamily="18" charset="0"/>
                </a:rPr>
                <a:t>和</a:t>
              </a:r>
              <a:r>
                <a:rPr kumimoji="1" lang="en-US" altLang="zh-CN" sz="2800">
                  <a:latin typeface="Times New Roman" panose="02020603050405020304" pitchFamily="18" charset="0"/>
                  <a:cs typeface="Times New Roman" panose="02020603050405020304" pitchFamily="18" charset="0"/>
                </a:rPr>
                <a:t>5</a:t>
              </a:r>
              <a:r>
                <a:rPr kumimoji="1" lang="zh-CN" altLang="en-US" sz="2800">
                  <a:latin typeface="Times New Roman" panose="02020603050405020304" pitchFamily="18" charset="0"/>
                  <a:cs typeface="Times New Roman" panose="02020603050405020304" pitchFamily="18" charset="0"/>
                </a:rPr>
                <a:t>作为凝聚点。</a:t>
              </a:r>
              <a:endParaRPr kumimoji="1" lang="zh-CN" altLang="en-US" sz="2800">
                <a:latin typeface="Times New Roman" panose="02020603050405020304" pitchFamily="18" charset="0"/>
              </a:endParaRPr>
            </a:p>
          </p:txBody>
        </p:sp>
      </p:grpSp>
      <p:sp>
        <p:nvSpPr>
          <p:cNvPr id="123921" name="Rectangle 66">
            <a:extLst>
              <a:ext uri="{FF2B5EF4-FFF2-40B4-BE49-F238E27FC236}">
                <a16:creationId xmlns:a16="http://schemas.microsoft.com/office/drawing/2014/main" id="{288464DF-41BC-4247-8350-835A4AB96329}"/>
              </a:ext>
            </a:extLst>
          </p:cNvPr>
          <p:cNvSpPr>
            <a:spLocks noChangeArrowheads="1"/>
          </p:cNvSpPr>
          <p:nvPr/>
        </p:nvSpPr>
        <p:spPr bwMode="auto">
          <a:xfrm>
            <a:off x="468313" y="1196975"/>
            <a:ext cx="8362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a:t>计算各样品点两两之间的距离，得到如下的距离矩阵</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30" name="Group 61">
            <a:extLst>
              <a:ext uri="{FF2B5EF4-FFF2-40B4-BE49-F238E27FC236}">
                <a16:creationId xmlns:a16="http://schemas.microsoft.com/office/drawing/2014/main" id="{123F8119-A4E3-4AED-ACD0-D01BB2341AAF}"/>
              </a:ext>
            </a:extLst>
          </p:cNvPr>
          <p:cNvGrpSpPr>
            <a:grpSpLocks/>
          </p:cNvGrpSpPr>
          <p:nvPr/>
        </p:nvGrpSpPr>
        <p:grpSpPr bwMode="auto">
          <a:xfrm>
            <a:off x="3419475" y="3141663"/>
            <a:ext cx="2609850" cy="1619250"/>
            <a:chOff x="2154" y="1979"/>
            <a:chExt cx="1644" cy="1020"/>
          </a:xfrm>
        </p:grpSpPr>
        <p:graphicFrame>
          <p:nvGraphicFramePr>
            <p:cNvPr id="124955" name="Object 12">
              <a:extLst>
                <a:ext uri="{FF2B5EF4-FFF2-40B4-BE49-F238E27FC236}">
                  <a16:creationId xmlns:a16="http://schemas.microsoft.com/office/drawing/2014/main" id="{91F75FC9-008A-4F8B-A54D-35BE8A17284A}"/>
                </a:ext>
              </a:extLst>
            </p:cNvPr>
            <p:cNvGraphicFramePr>
              <a:graphicFrameLocks noChangeAspect="1"/>
            </p:cNvGraphicFramePr>
            <p:nvPr/>
          </p:nvGraphicFramePr>
          <p:xfrm>
            <a:off x="3379" y="1979"/>
            <a:ext cx="419" cy="314"/>
          </p:xfrm>
          <a:graphic>
            <a:graphicData uri="http://schemas.openxmlformats.org/presentationml/2006/ole">
              <mc:AlternateContent xmlns:mc="http://schemas.openxmlformats.org/markup-compatibility/2006">
                <mc:Choice xmlns:v="urn:schemas-microsoft-com:vml" Requires="v">
                  <p:oleObj spid="_x0000_s61910" name="公式" r:id="rId3" imgW="304668" imgH="228501" progId="Equation.3">
                    <p:embed/>
                  </p:oleObj>
                </mc:Choice>
                <mc:Fallback>
                  <p:oleObj name="公式" r:id="rId3" imgW="304668" imgH="228501"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 y="1979"/>
                          <a:ext cx="419"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56" name="Object 11">
              <a:extLst>
                <a:ext uri="{FF2B5EF4-FFF2-40B4-BE49-F238E27FC236}">
                  <a16:creationId xmlns:a16="http://schemas.microsoft.com/office/drawing/2014/main" id="{BBF9FECE-2772-4500-981B-7021C81EA7E0}"/>
                </a:ext>
              </a:extLst>
            </p:cNvPr>
            <p:cNvGraphicFramePr>
              <a:graphicFrameLocks noChangeAspect="1"/>
            </p:cNvGraphicFramePr>
            <p:nvPr/>
          </p:nvGraphicFramePr>
          <p:xfrm>
            <a:off x="2154" y="2296"/>
            <a:ext cx="431" cy="314"/>
          </p:xfrm>
          <a:graphic>
            <a:graphicData uri="http://schemas.openxmlformats.org/presentationml/2006/ole">
              <mc:AlternateContent xmlns:mc="http://schemas.openxmlformats.org/markup-compatibility/2006">
                <mc:Choice xmlns:v="urn:schemas-microsoft-com:vml" Requires="v">
                  <p:oleObj spid="_x0000_s61911" name="公式" r:id="rId5" imgW="317362" imgH="228501" progId="Equation.3">
                    <p:embed/>
                  </p:oleObj>
                </mc:Choice>
                <mc:Fallback>
                  <p:oleObj name="公式" r:id="rId5" imgW="317362" imgH="228501"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4" y="2296"/>
                          <a:ext cx="431"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57" name="Object 10">
              <a:extLst>
                <a:ext uri="{FF2B5EF4-FFF2-40B4-BE49-F238E27FC236}">
                  <a16:creationId xmlns:a16="http://schemas.microsoft.com/office/drawing/2014/main" id="{BF106AFF-C050-431D-83E2-5EEC7B6C3DE0}"/>
                </a:ext>
              </a:extLst>
            </p:cNvPr>
            <p:cNvGraphicFramePr>
              <a:graphicFrameLocks noChangeAspect="1"/>
            </p:cNvGraphicFramePr>
            <p:nvPr/>
          </p:nvGraphicFramePr>
          <p:xfrm>
            <a:off x="3334" y="2341"/>
            <a:ext cx="406" cy="314"/>
          </p:xfrm>
          <a:graphic>
            <a:graphicData uri="http://schemas.openxmlformats.org/presentationml/2006/ole">
              <mc:AlternateContent xmlns:mc="http://schemas.openxmlformats.org/markup-compatibility/2006">
                <mc:Choice xmlns:v="urn:schemas-microsoft-com:vml" Requires="v">
                  <p:oleObj spid="_x0000_s61912" name="公式" r:id="rId7" imgW="291973" imgH="228501" progId="Equation.3">
                    <p:embed/>
                  </p:oleObj>
                </mc:Choice>
                <mc:Fallback>
                  <p:oleObj name="公式" r:id="rId7" imgW="291973" imgH="228501"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4" y="2341"/>
                          <a:ext cx="40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58" name="Object 9">
              <a:extLst>
                <a:ext uri="{FF2B5EF4-FFF2-40B4-BE49-F238E27FC236}">
                  <a16:creationId xmlns:a16="http://schemas.microsoft.com/office/drawing/2014/main" id="{766B47D0-4DE7-4625-A4D3-06961D54214A}"/>
                </a:ext>
              </a:extLst>
            </p:cNvPr>
            <p:cNvGraphicFramePr>
              <a:graphicFrameLocks noChangeAspect="1"/>
            </p:cNvGraphicFramePr>
            <p:nvPr/>
          </p:nvGraphicFramePr>
          <p:xfrm>
            <a:off x="2154" y="2614"/>
            <a:ext cx="432" cy="314"/>
          </p:xfrm>
          <a:graphic>
            <a:graphicData uri="http://schemas.openxmlformats.org/presentationml/2006/ole">
              <mc:AlternateContent xmlns:mc="http://schemas.openxmlformats.org/markup-compatibility/2006">
                <mc:Choice xmlns:v="urn:schemas-microsoft-com:vml" Requires="v">
                  <p:oleObj spid="_x0000_s61913" name="公式" r:id="rId9" imgW="317362" imgH="228501" progId="Equation.3">
                    <p:embed/>
                  </p:oleObj>
                </mc:Choice>
                <mc:Fallback>
                  <p:oleObj name="公式" r:id="rId9" imgW="317362" imgH="228501"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4" y="2614"/>
                          <a:ext cx="43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59" name="Object 8">
              <a:extLst>
                <a:ext uri="{FF2B5EF4-FFF2-40B4-BE49-F238E27FC236}">
                  <a16:creationId xmlns:a16="http://schemas.microsoft.com/office/drawing/2014/main" id="{ED55F4EE-18C5-44C1-8E14-37457C4B0D0B}"/>
                </a:ext>
              </a:extLst>
            </p:cNvPr>
            <p:cNvGraphicFramePr>
              <a:graphicFrameLocks noChangeAspect="1"/>
            </p:cNvGraphicFramePr>
            <p:nvPr/>
          </p:nvGraphicFramePr>
          <p:xfrm>
            <a:off x="3424" y="2659"/>
            <a:ext cx="340" cy="340"/>
          </p:xfrm>
          <a:graphic>
            <a:graphicData uri="http://schemas.openxmlformats.org/presentationml/2006/ole">
              <mc:AlternateContent xmlns:mc="http://schemas.openxmlformats.org/markup-compatibility/2006">
                <mc:Choice xmlns:v="urn:schemas-microsoft-com:vml" Requires="v">
                  <p:oleObj spid="_x0000_s61914" name="公式" r:id="rId11" imgW="241091" imgH="215713" progId="Equation.3">
                    <p:embed/>
                  </p:oleObj>
                </mc:Choice>
                <mc:Fallback>
                  <p:oleObj name="公式" r:id="rId11" imgW="241091" imgH="215713"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4" y="2659"/>
                          <a:ext cx="34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4931" name="Rectangle 13">
            <a:extLst>
              <a:ext uri="{FF2B5EF4-FFF2-40B4-BE49-F238E27FC236}">
                <a16:creationId xmlns:a16="http://schemas.microsoft.com/office/drawing/2014/main" id="{311F4F50-9157-46B8-B604-3D1F204E2670}"/>
              </a:ext>
            </a:extLst>
          </p:cNvPr>
          <p:cNvSpPr>
            <a:spLocks noChangeArrowheads="1"/>
          </p:cNvSpPr>
          <p:nvPr/>
        </p:nvSpPr>
        <p:spPr bwMode="auto">
          <a:xfrm>
            <a:off x="468313" y="1052513"/>
            <a:ext cx="86756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indent="284163">
              <a:spcBef>
                <a:spcPct val="20000"/>
              </a:spcBef>
              <a:buClr>
                <a:schemeClr val="accent1"/>
              </a:buClr>
              <a:buSzPct val="65000"/>
              <a:buFont typeface="Wingdings" panose="05000000000000000000" pitchFamily="2" charset="2"/>
              <a:buChar char="n"/>
              <a:tabLst>
                <a:tab pos="512763"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512763"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512763"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51276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512763"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512763"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512763"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512763"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512763"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对于取定的凝聚点，视每个凝聚点为一类，将每个样品根据定义的距离，向最近的凝聚点归类。</a:t>
            </a:r>
            <a:endParaRPr kumimoji="1" lang="zh-CN" altLang="en-US" sz="2800">
              <a:latin typeface="Times New Roman" panose="02020603050405020304" pitchFamily="18" charset="0"/>
            </a:endParaRPr>
          </a:p>
        </p:txBody>
      </p:sp>
      <p:sp>
        <p:nvSpPr>
          <p:cNvPr id="124932" name="Rectangle 17">
            <a:extLst>
              <a:ext uri="{FF2B5EF4-FFF2-40B4-BE49-F238E27FC236}">
                <a16:creationId xmlns:a16="http://schemas.microsoft.com/office/drawing/2014/main" id="{254D9158-C6E5-4B31-ADDB-0B0A7BBC7D8A}"/>
              </a:ext>
            </a:extLst>
          </p:cNvPr>
          <p:cNvSpPr>
            <a:spLocks noChangeArrowheads="1"/>
          </p:cNvSpPr>
          <p:nvPr/>
        </p:nvSpPr>
        <p:spPr bwMode="auto">
          <a:xfrm>
            <a:off x="3609975" y="3049588"/>
            <a:ext cx="1384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1       </a:t>
            </a:r>
            <a:endParaRPr kumimoji="1" lang="en-US" altLang="zh-CN" sz="2800">
              <a:latin typeface="Times New Roman" panose="02020603050405020304" pitchFamily="18" charset="0"/>
            </a:endParaRPr>
          </a:p>
        </p:txBody>
      </p:sp>
      <p:sp>
        <p:nvSpPr>
          <p:cNvPr id="124933" name="Rectangle 18">
            <a:extLst>
              <a:ext uri="{FF2B5EF4-FFF2-40B4-BE49-F238E27FC236}">
                <a16:creationId xmlns:a16="http://schemas.microsoft.com/office/drawing/2014/main" id="{6F3E3C34-22B0-45EA-8EEA-9C3559DA991A}"/>
              </a:ext>
            </a:extLst>
          </p:cNvPr>
          <p:cNvSpPr>
            <a:spLocks noChangeArrowheads="1"/>
          </p:cNvSpPr>
          <p:nvPr/>
        </p:nvSpPr>
        <p:spPr bwMode="auto">
          <a:xfrm>
            <a:off x="1593850" y="1484313"/>
            <a:ext cx="17145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79324" name="Group 60">
            <a:extLst>
              <a:ext uri="{FF2B5EF4-FFF2-40B4-BE49-F238E27FC236}">
                <a16:creationId xmlns:a16="http://schemas.microsoft.com/office/drawing/2014/main" id="{83085850-56E6-4E26-ABD6-175AE53E49AF}"/>
              </a:ext>
            </a:extLst>
          </p:cNvPr>
          <p:cNvGraphicFramePr>
            <a:graphicFrameLocks noGrp="1"/>
          </p:cNvGraphicFramePr>
          <p:nvPr/>
        </p:nvGraphicFramePr>
        <p:xfrm>
          <a:off x="1430338" y="2492375"/>
          <a:ext cx="5616575" cy="2268538"/>
        </p:xfrm>
        <a:graphic>
          <a:graphicData uri="http://schemas.openxmlformats.org/drawingml/2006/table">
            <a:tbl>
              <a:tblPr/>
              <a:tblGrid>
                <a:gridCol w="1236663">
                  <a:extLst>
                    <a:ext uri="{9D8B030D-6E8A-4147-A177-3AD203B41FA5}">
                      <a16:colId xmlns:a16="http://schemas.microsoft.com/office/drawing/2014/main" val="20000"/>
                    </a:ext>
                  </a:extLst>
                </a:gridCol>
                <a:gridCol w="4379912">
                  <a:extLst>
                    <a:ext uri="{9D8B030D-6E8A-4147-A177-3AD203B41FA5}">
                      <a16:colId xmlns:a16="http://schemas.microsoft.com/office/drawing/2014/main" val="20001"/>
                    </a:ext>
                  </a:extLst>
                </a:gridCol>
              </a:tblGrid>
              <a:tr h="6477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②G</a:t>
                      </a:r>
                      <a:r>
                        <a:rPr kumimoji="1" lang="en-US" altLang="zh-CN" sz="28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               </a:t>
                      </a: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⑤G</a:t>
                      </a:r>
                      <a:r>
                        <a:rPr kumimoji="1" lang="en-US" altLang="zh-CN" sz="28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620838">
                <a:tc>
                  <a:txBody>
                    <a:bodyPr/>
                    <a:lstStyle/>
                    <a:p>
                      <a:pPr marL="0" marR="0" lvl="0" indent="284163" algn="l" defTabSz="914400" rtl="0" eaLnBrk="1" fontAlgn="base" latinLnBrk="0" hangingPunct="1">
                        <a:lnSpc>
                          <a:spcPct val="115000"/>
                        </a:lnSpc>
                        <a:spcBef>
                          <a:spcPct val="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1          </a:t>
                      </a:r>
                    </a:p>
                    <a:p>
                      <a:pPr marL="0" marR="0" lvl="0" indent="284163" algn="l" defTabSz="914400" rtl="0" eaLnBrk="0" fontAlgn="base" latinLnBrk="0" hangingPunct="0">
                        <a:lnSpc>
                          <a:spcPct val="115000"/>
                        </a:lnSpc>
                        <a:spcBef>
                          <a:spcPct val="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3</a:t>
                      </a:r>
                    </a:p>
                    <a:p>
                      <a:pPr marL="0" marR="0" lvl="0" indent="284163" algn="l" defTabSz="914400" rtl="0" eaLnBrk="0" fontAlgn="base" latinLnBrk="0" hangingPunct="0">
                        <a:lnSpc>
                          <a:spcPct val="115000"/>
                        </a:lnSpc>
                        <a:spcBef>
                          <a:spcPct val="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4</a:t>
                      </a:r>
                      <a:endParaRPr kumimoji="1" lang="en-US" altLang="zh-CN" sz="28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4945" name="Rectangle 46">
            <a:extLst>
              <a:ext uri="{FF2B5EF4-FFF2-40B4-BE49-F238E27FC236}">
                <a16:creationId xmlns:a16="http://schemas.microsoft.com/office/drawing/2014/main" id="{86F99A5F-B982-4560-B01F-8601197461E0}"/>
              </a:ext>
            </a:extLst>
          </p:cNvPr>
          <p:cNvSpPr>
            <a:spLocks noChangeArrowheads="1"/>
          </p:cNvSpPr>
          <p:nvPr/>
        </p:nvSpPr>
        <p:spPr bwMode="auto">
          <a:xfrm>
            <a:off x="539750" y="5157788"/>
            <a:ext cx="3313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indent="284163">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得到初始分类为：</a:t>
            </a:r>
            <a:endParaRPr kumimoji="1" lang="zh-CN" altLang="en-US" sz="2800">
              <a:latin typeface="Times New Roman" panose="02020603050405020304" pitchFamily="18" charset="0"/>
            </a:endParaRPr>
          </a:p>
        </p:txBody>
      </p:sp>
      <p:grpSp>
        <p:nvGrpSpPr>
          <p:cNvPr id="124946" name="Group 62">
            <a:extLst>
              <a:ext uri="{FF2B5EF4-FFF2-40B4-BE49-F238E27FC236}">
                <a16:creationId xmlns:a16="http://schemas.microsoft.com/office/drawing/2014/main" id="{C3E9BDB2-87CE-4A26-BA3C-54574AC50D3B}"/>
              </a:ext>
            </a:extLst>
          </p:cNvPr>
          <p:cNvGrpSpPr>
            <a:grpSpLocks/>
          </p:cNvGrpSpPr>
          <p:nvPr/>
        </p:nvGrpSpPr>
        <p:grpSpPr bwMode="auto">
          <a:xfrm>
            <a:off x="3824288" y="5157788"/>
            <a:ext cx="1362075" cy="550862"/>
            <a:chOff x="3180" y="3385"/>
            <a:chExt cx="858" cy="347"/>
          </a:xfrm>
        </p:grpSpPr>
        <p:graphicFrame>
          <p:nvGraphicFramePr>
            <p:cNvPr id="124952" name="Object 7">
              <a:extLst>
                <a:ext uri="{FF2B5EF4-FFF2-40B4-BE49-F238E27FC236}">
                  <a16:creationId xmlns:a16="http://schemas.microsoft.com/office/drawing/2014/main" id="{88ABE85E-A279-4367-ADAF-AD8A02056A1D}"/>
                </a:ext>
              </a:extLst>
            </p:cNvPr>
            <p:cNvGraphicFramePr>
              <a:graphicFrameLocks noChangeAspect="1"/>
            </p:cNvGraphicFramePr>
            <p:nvPr/>
          </p:nvGraphicFramePr>
          <p:xfrm>
            <a:off x="3180" y="3430"/>
            <a:ext cx="261" cy="301"/>
          </p:xfrm>
          <a:graphic>
            <a:graphicData uri="http://schemas.openxmlformats.org/presentationml/2006/ole">
              <mc:AlternateContent xmlns:mc="http://schemas.openxmlformats.org/markup-compatibility/2006">
                <mc:Choice xmlns:v="urn:schemas-microsoft-com:vml" Requires="v">
                  <p:oleObj spid="_x0000_s61915" name="公式" r:id="rId13" imgW="190335" imgH="215713" progId="Equation.3">
                    <p:embed/>
                  </p:oleObj>
                </mc:Choice>
                <mc:Fallback>
                  <p:oleObj name="公式" r:id="rId13" imgW="190335" imgH="215713"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80" y="3430"/>
                          <a:ext cx="26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53" name="Object 6">
              <a:extLst>
                <a:ext uri="{FF2B5EF4-FFF2-40B4-BE49-F238E27FC236}">
                  <a16:creationId xmlns:a16="http://schemas.microsoft.com/office/drawing/2014/main" id="{2484634C-443C-492C-8B10-B99651C60251}"/>
                </a:ext>
              </a:extLst>
            </p:cNvPr>
            <p:cNvGraphicFramePr>
              <a:graphicFrameLocks noChangeAspect="1"/>
            </p:cNvGraphicFramePr>
            <p:nvPr/>
          </p:nvGraphicFramePr>
          <p:xfrm>
            <a:off x="3619" y="3431"/>
            <a:ext cx="419" cy="301"/>
          </p:xfrm>
          <a:graphic>
            <a:graphicData uri="http://schemas.openxmlformats.org/presentationml/2006/ole">
              <mc:AlternateContent xmlns:mc="http://schemas.openxmlformats.org/markup-compatibility/2006">
                <mc:Choice xmlns:v="urn:schemas-microsoft-com:vml" Requires="v">
                  <p:oleObj spid="_x0000_s61916" name="公式" r:id="rId15" imgW="304536" imgH="215713" progId="Equation.3">
                    <p:embed/>
                  </p:oleObj>
                </mc:Choice>
                <mc:Fallback>
                  <p:oleObj name="公式" r:id="rId15" imgW="304536" imgH="215713"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19" y="3431"/>
                          <a:ext cx="41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54" name="Rectangle 47">
              <a:extLst>
                <a:ext uri="{FF2B5EF4-FFF2-40B4-BE49-F238E27FC236}">
                  <a16:creationId xmlns:a16="http://schemas.microsoft.com/office/drawing/2014/main" id="{81F14DDF-64AC-42D0-85D3-091BAE74BF5D}"/>
                </a:ext>
              </a:extLst>
            </p:cNvPr>
            <p:cNvSpPr>
              <a:spLocks noChangeArrowheads="1"/>
            </p:cNvSpPr>
            <p:nvPr/>
          </p:nvSpPr>
          <p:spPr bwMode="auto">
            <a:xfrm flipH="1">
              <a:off x="3379" y="3385"/>
              <a:ext cx="5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a:t>
              </a:r>
              <a:endParaRPr kumimoji="1" lang="zh-CN" altLang="en-US" sz="2800">
                <a:latin typeface="Times New Roman" panose="02020603050405020304" pitchFamily="18" charset="0"/>
              </a:endParaRPr>
            </a:p>
          </p:txBody>
        </p:sp>
      </p:grpSp>
      <p:grpSp>
        <p:nvGrpSpPr>
          <p:cNvPr id="124947" name="Group 63">
            <a:extLst>
              <a:ext uri="{FF2B5EF4-FFF2-40B4-BE49-F238E27FC236}">
                <a16:creationId xmlns:a16="http://schemas.microsoft.com/office/drawing/2014/main" id="{418D77F5-697F-4AB3-820C-A6CB22C49370}"/>
              </a:ext>
            </a:extLst>
          </p:cNvPr>
          <p:cNvGrpSpPr>
            <a:grpSpLocks/>
          </p:cNvGrpSpPr>
          <p:nvPr/>
        </p:nvGrpSpPr>
        <p:grpSpPr bwMode="auto">
          <a:xfrm>
            <a:off x="3775075" y="5805488"/>
            <a:ext cx="1752600" cy="577850"/>
            <a:chOff x="3194" y="3657"/>
            <a:chExt cx="1104" cy="364"/>
          </a:xfrm>
        </p:grpSpPr>
        <p:graphicFrame>
          <p:nvGraphicFramePr>
            <p:cNvPr id="124949" name="Object 5">
              <a:extLst>
                <a:ext uri="{FF2B5EF4-FFF2-40B4-BE49-F238E27FC236}">
                  <a16:creationId xmlns:a16="http://schemas.microsoft.com/office/drawing/2014/main" id="{90D51BA9-0578-435F-9465-499D9761CE27}"/>
                </a:ext>
              </a:extLst>
            </p:cNvPr>
            <p:cNvGraphicFramePr>
              <a:graphicFrameLocks noChangeAspect="1"/>
            </p:cNvGraphicFramePr>
            <p:nvPr/>
          </p:nvGraphicFramePr>
          <p:xfrm>
            <a:off x="3194" y="3720"/>
            <a:ext cx="275" cy="301"/>
          </p:xfrm>
          <a:graphic>
            <a:graphicData uri="http://schemas.openxmlformats.org/presentationml/2006/ole">
              <mc:AlternateContent xmlns:mc="http://schemas.openxmlformats.org/markup-compatibility/2006">
                <mc:Choice xmlns:v="urn:schemas-microsoft-com:vml" Requires="v">
                  <p:oleObj spid="_x0000_s61917" name="公式" r:id="rId17" imgW="203024" imgH="215713" progId="Equation.3">
                    <p:embed/>
                  </p:oleObj>
                </mc:Choice>
                <mc:Fallback>
                  <p:oleObj name="公式" r:id="rId17" imgW="203024" imgH="215713" progId="Equation.3">
                    <p:embed/>
                    <p:pic>
                      <p:nvPicPr>
                        <p:cNvPr id="0" name="Object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94" y="3720"/>
                          <a:ext cx="27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50" name="Object 4">
              <a:extLst>
                <a:ext uri="{FF2B5EF4-FFF2-40B4-BE49-F238E27FC236}">
                  <a16:creationId xmlns:a16="http://schemas.microsoft.com/office/drawing/2014/main" id="{8C224577-66B9-4A6C-A853-A13B07EE9AA2}"/>
                </a:ext>
              </a:extLst>
            </p:cNvPr>
            <p:cNvGraphicFramePr>
              <a:graphicFrameLocks noChangeAspect="1"/>
            </p:cNvGraphicFramePr>
            <p:nvPr/>
          </p:nvGraphicFramePr>
          <p:xfrm>
            <a:off x="3709" y="3702"/>
            <a:ext cx="589" cy="301"/>
          </p:xfrm>
          <a:graphic>
            <a:graphicData uri="http://schemas.openxmlformats.org/presentationml/2006/ole">
              <mc:AlternateContent xmlns:mc="http://schemas.openxmlformats.org/markup-compatibility/2006">
                <mc:Choice xmlns:v="urn:schemas-microsoft-com:vml" Requires="v">
                  <p:oleObj spid="_x0000_s61918" name="公式" r:id="rId19" imgW="431613" imgH="215806" progId="Equation.3">
                    <p:embed/>
                  </p:oleObj>
                </mc:Choice>
                <mc:Fallback>
                  <p:oleObj name="公式" r:id="rId19" imgW="431613" imgH="215806" progId="Equation.3">
                    <p:embed/>
                    <p:pic>
                      <p:nvPicPr>
                        <p:cNvPr id="0" name="Object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09" y="3702"/>
                          <a:ext cx="58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51" name="Rectangle 49">
              <a:extLst>
                <a:ext uri="{FF2B5EF4-FFF2-40B4-BE49-F238E27FC236}">
                  <a16:creationId xmlns:a16="http://schemas.microsoft.com/office/drawing/2014/main" id="{2A1477BC-9C4A-479D-97F4-82D1F1F5E83B}"/>
                </a:ext>
              </a:extLst>
            </p:cNvPr>
            <p:cNvSpPr>
              <a:spLocks noChangeArrowheads="1"/>
            </p:cNvSpPr>
            <p:nvPr/>
          </p:nvSpPr>
          <p:spPr bwMode="auto">
            <a:xfrm>
              <a:off x="3424" y="3657"/>
              <a:ext cx="5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a:t>
              </a:r>
              <a:endParaRPr kumimoji="1" lang="zh-CN" altLang="en-US" sz="2800">
                <a:latin typeface="Times New Roman" panose="02020603050405020304" pitchFamily="18" charset="0"/>
              </a:endParaRPr>
            </a:p>
          </p:txBody>
        </p:sp>
      </p:grpSp>
      <p:sp>
        <p:nvSpPr>
          <p:cNvPr id="124948" name="Rectangle 51">
            <a:extLst>
              <a:ext uri="{FF2B5EF4-FFF2-40B4-BE49-F238E27FC236}">
                <a16:creationId xmlns:a16="http://schemas.microsoft.com/office/drawing/2014/main" id="{1FA0B9C1-A1AF-41FB-909D-28CACD8E2149}"/>
              </a:ext>
            </a:extLst>
          </p:cNvPr>
          <p:cNvSpPr>
            <a:spLocks noChangeArrowheads="1"/>
          </p:cNvSpPr>
          <p:nvPr/>
        </p:nvSpPr>
        <p:spPr bwMode="auto">
          <a:xfrm>
            <a:off x="395288" y="404813"/>
            <a:ext cx="19097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t>2.</a:t>
            </a:r>
            <a:r>
              <a:rPr kumimoji="1" lang="zh-CN" altLang="en-US" sz="2800" b="1"/>
              <a:t>初始分类</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4" name="Group 68">
            <a:extLst>
              <a:ext uri="{FF2B5EF4-FFF2-40B4-BE49-F238E27FC236}">
                <a16:creationId xmlns:a16="http://schemas.microsoft.com/office/drawing/2014/main" id="{FEC489AB-F20F-4E07-B5CF-3731CB2885D8}"/>
              </a:ext>
            </a:extLst>
          </p:cNvPr>
          <p:cNvGrpSpPr>
            <a:grpSpLocks/>
          </p:cNvGrpSpPr>
          <p:nvPr/>
        </p:nvGrpSpPr>
        <p:grpSpPr bwMode="auto">
          <a:xfrm>
            <a:off x="2700338" y="2997200"/>
            <a:ext cx="2085975" cy="2125663"/>
            <a:chOff x="1701" y="1525"/>
            <a:chExt cx="1314" cy="1339"/>
          </a:xfrm>
        </p:grpSpPr>
        <p:graphicFrame>
          <p:nvGraphicFramePr>
            <p:cNvPr id="125986" name="Object 17">
              <a:extLst>
                <a:ext uri="{FF2B5EF4-FFF2-40B4-BE49-F238E27FC236}">
                  <a16:creationId xmlns:a16="http://schemas.microsoft.com/office/drawing/2014/main" id="{32FD8D91-44DF-414A-BF6B-F10BF2074FFA}"/>
                </a:ext>
              </a:extLst>
            </p:cNvPr>
            <p:cNvGraphicFramePr>
              <a:graphicFrameLocks noChangeAspect="1"/>
            </p:cNvGraphicFramePr>
            <p:nvPr/>
          </p:nvGraphicFramePr>
          <p:xfrm>
            <a:off x="1746" y="1525"/>
            <a:ext cx="376" cy="205"/>
          </p:xfrm>
          <a:graphic>
            <a:graphicData uri="http://schemas.openxmlformats.org/presentationml/2006/ole">
              <mc:AlternateContent xmlns:mc="http://schemas.openxmlformats.org/markup-compatibility/2006">
                <mc:Choice xmlns:v="urn:schemas-microsoft-com:vml" Requires="v">
                  <p:oleObj spid="_x0000_s63194" name="公式" r:id="rId3" imgW="419100" imgH="228600" progId="Equation.3">
                    <p:embed/>
                  </p:oleObj>
                </mc:Choice>
                <mc:Fallback>
                  <p:oleObj name="公式" r:id="rId3" imgW="419100" imgH="22860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 y="1525"/>
                          <a:ext cx="37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87" name="Object 16">
              <a:extLst>
                <a:ext uri="{FF2B5EF4-FFF2-40B4-BE49-F238E27FC236}">
                  <a16:creationId xmlns:a16="http://schemas.microsoft.com/office/drawing/2014/main" id="{DB39623D-0034-4E23-BC83-54F136FF1AE9}"/>
                </a:ext>
              </a:extLst>
            </p:cNvPr>
            <p:cNvGraphicFramePr>
              <a:graphicFrameLocks noChangeAspect="1"/>
            </p:cNvGraphicFramePr>
            <p:nvPr/>
          </p:nvGraphicFramePr>
          <p:xfrm>
            <a:off x="2562" y="1525"/>
            <a:ext cx="453" cy="205"/>
          </p:xfrm>
          <a:graphic>
            <a:graphicData uri="http://schemas.openxmlformats.org/presentationml/2006/ole">
              <mc:AlternateContent xmlns:mc="http://schemas.openxmlformats.org/markup-compatibility/2006">
                <mc:Choice xmlns:v="urn:schemas-microsoft-com:vml" Requires="v">
                  <p:oleObj spid="_x0000_s63195" name="公式" r:id="rId5" imgW="508000" imgH="228600" progId="Equation.3">
                    <p:embed/>
                  </p:oleObj>
                </mc:Choice>
                <mc:Fallback>
                  <p:oleObj name="公式" r:id="rId5" imgW="508000" imgH="2286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2" y="1525"/>
                          <a:ext cx="45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88" name="Object 15">
              <a:extLst>
                <a:ext uri="{FF2B5EF4-FFF2-40B4-BE49-F238E27FC236}">
                  <a16:creationId xmlns:a16="http://schemas.microsoft.com/office/drawing/2014/main" id="{C5C8CD97-B9BB-4470-8D43-41FB3C0193D6}"/>
                </a:ext>
              </a:extLst>
            </p:cNvPr>
            <p:cNvGraphicFramePr>
              <a:graphicFrameLocks noChangeAspect="1"/>
            </p:cNvGraphicFramePr>
            <p:nvPr/>
          </p:nvGraphicFramePr>
          <p:xfrm>
            <a:off x="1746" y="1797"/>
            <a:ext cx="376" cy="205"/>
          </p:xfrm>
          <a:graphic>
            <a:graphicData uri="http://schemas.openxmlformats.org/presentationml/2006/ole">
              <mc:AlternateContent xmlns:mc="http://schemas.openxmlformats.org/markup-compatibility/2006">
                <mc:Choice xmlns:v="urn:schemas-microsoft-com:vml" Requires="v">
                  <p:oleObj spid="_x0000_s63196" name="公式" r:id="rId7" imgW="419100" imgH="228600" progId="Equation.3">
                    <p:embed/>
                  </p:oleObj>
                </mc:Choice>
                <mc:Fallback>
                  <p:oleObj name="公式" r:id="rId7" imgW="419100" imgH="2286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6" y="1797"/>
                          <a:ext cx="37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89" name="Object 14">
              <a:extLst>
                <a:ext uri="{FF2B5EF4-FFF2-40B4-BE49-F238E27FC236}">
                  <a16:creationId xmlns:a16="http://schemas.microsoft.com/office/drawing/2014/main" id="{43568A10-75DC-4D41-98A7-34825B13736C}"/>
                </a:ext>
              </a:extLst>
            </p:cNvPr>
            <p:cNvGraphicFramePr>
              <a:graphicFrameLocks noChangeAspect="1"/>
            </p:cNvGraphicFramePr>
            <p:nvPr/>
          </p:nvGraphicFramePr>
          <p:xfrm>
            <a:off x="2562" y="1797"/>
            <a:ext cx="453" cy="205"/>
          </p:xfrm>
          <a:graphic>
            <a:graphicData uri="http://schemas.openxmlformats.org/presentationml/2006/ole">
              <mc:AlternateContent xmlns:mc="http://schemas.openxmlformats.org/markup-compatibility/2006">
                <mc:Choice xmlns:v="urn:schemas-microsoft-com:vml" Requires="v">
                  <p:oleObj spid="_x0000_s63197" name="公式" r:id="rId9" imgW="508000" imgH="228600" progId="Equation.3">
                    <p:embed/>
                  </p:oleObj>
                </mc:Choice>
                <mc:Fallback>
                  <p:oleObj name="公式" r:id="rId9" imgW="508000" imgH="2286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 y="1797"/>
                          <a:ext cx="45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90" name="Object 13">
              <a:extLst>
                <a:ext uri="{FF2B5EF4-FFF2-40B4-BE49-F238E27FC236}">
                  <a16:creationId xmlns:a16="http://schemas.microsoft.com/office/drawing/2014/main" id="{4546222E-2565-4A86-A98C-AEA6B45B47F3}"/>
                </a:ext>
              </a:extLst>
            </p:cNvPr>
            <p:cNvGraphicFramePr>
              <a:graphicFrameLocks noChangeAspect="1"/>
            </p:cNvGraphicFramePr>
            <p:nvPr/>
          </p:nvGraphicFramePr>
          <p:xfrm>
            <a:off x="1746" y="2069"/>
            <a:ext cx="453" cy="205"/>
          </p:xfrm>
          <a:graphic>
            <a:graphicData uri="http://schemas.openxmlformats.org/presentationml/2006/ole">
              <mc:AlternateContent xmlns:mc="http://schemas.openxmlformats.org/markup-compatibility/2006">
                <mc:Choice xmlns:v="urn:schemas-microsoft-com:vml" Requires="v">
                  <p:oleObj spid="_x0000_s63198" name="公式" r:id="rId11" imgW="508000" imgH="228600" progId="Equation.3">
                    <p:embed/>
                  </p:oleObj>
                </mc:Choice>
                <mc:Fallback>
                  <p:oleObj name="公式" r:id="rId11" imgW="508000" imgH="2286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46" y="2069"/>
                          <a:ext cx="45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91" name="Object 12">
              <a:extLst>
                <a:ext uri="{FF2B5EF4-FFF2-40B4-BE49-F238E27FC236}">
                  <a16:creationId xmlns:a16="http://schemas.microsoft.com/office/drawing/2014/main" id="{11E05302-C447-43E2-B425-8064725C76DD}"/>
                </a:ext>
              </a:extLst>
            </p:cNvPr>
            <p:cNvGraphicFramePr>
              <a:graphicFrameLocks noChangeAspect="1"/>
            </p:cNvGraphicFramePr>
            <p:nvPr/>
          </p:nvGraphicFramePr>
          <p:xfrm>
            <a:off x="2562" y="2024"/>
            <a:ext cx="384" cy="239"/>
          </p:xfrm>
          <a:graphic>
            <a:graphicData uri="http://schemas.openxmlformats.org/presentationml/2006/ole">
              <mc:AlternateContent xmlns:mc="http://schemas.openxmlformats.org/markup-compatibility/2006">
                <mc:Choice xmlns:v="urn:schemas-microsoft-com:vml" Requires="v">
                  <p:oleObj spid="_x0000_s63199" name="公式" r:id="rId13" imgW="419100" imgH="228600" progId="Equation.3">
                    <p:embed/>
                  </p:oleObj>
                </mc:Choice>
                <mc:Fallback>
                  <p:oleObj name="公式" r:id="rId13" imgW="419100" imgH="2286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2" y="2024"/>
                          <a:ext cx="384"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92" name="Object 11">
              <a:extLst>
                <a:ext uri="{FF2B5EF4-FFF2-40B4-BE49-F238E27FC236}">
                  <a16:creationId xmlns:a16="http://schemas.microsoft.com/office/drawing/2014/main" id="{D7D2DCC2-38E5-486A-B849-A4EAA8AEB3A0}"/>
                </a:ext>
              </a:extLst>
            </p:cNvPr>
            <p:cNvGraphicFramePr>
              <a:graphicFrameLocks noChangeAspect="1"/>
            </p:cNvGraphicFramePr>
            <p:nvPr/>
          </p:nvGraphicFramePr>
          <p:xfrm>
            <a:off x="1746" y="2341"/>
            <a:ext cx="453" cy="205"/>
          </p:xfrm>
          <a:graphic>
            <a:graphicData uri="http://schemas.openxmlformats.org/presentationml/2006/ole">
              <mc:AlternateContent xmlns:mc="http://schemas.openxmlformats.org/markup-compatibility/2006">
                <mc:Choice xmlns:v="urn:schemas-microsoft-com:vml" Requires="v">
                  <p:oleObj spid="_x0000_s63200" name="公式" r:id="rId15" imgW="508000" imgH="228600" progId="Equation.3">
                    <p:embed/>
                  </p:oleObj>
                </mc:Choice>
                <mc:Fallback>
                  <p:oleObj name="公式" r:id="rId15" imgW="508000" imgH="228600"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46" y="2341"/>
                          <a:ext cx="45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93" name="Object 10">
              <a:extLst>
                <a:ext uri="{FF2B5EF4-FFF2-40B4-BE49-F238E27FC236}">
                  <a16:creationId xmlns:a16="http://schemas.microsoft.com/office/drawing/2014/main" id="{AD3C58D1-5993-49F7-93CD-C156A32A152F}"/>
                </a:ext>
              </a:extLst>
            </p:cNvPr>
            <p:cNvGraphicFramePr>
              <a:graphicFrameLocks noChangeAspect="1"/>
            </p:cNvGraphicFramePr>
            <p:nvPr/>
          </p:nvGraphicFramePr>
          <p:xfrm>
            <a:off x="2608" y="2341"/>
            <a:ext cx="385" cy="205"/>
          </p:xfrm>
          <a:graphic>
            <a:graphicData uri="http://schemas.openxmlformats.org/presentationml/2006/ole">
              <mc:AlternateContent xmlns:mc="http://schemas.openxmlformats.org/markup-compatibility/2006">
                <mc:Choice xmlns:v="urn:schemas-microsoft-com:vml" Requires="v">
                  <p:oleObj spid="_x0000_s63201" name="公式" r:id="rId17" imgW="431613" imgH="228501" progId="Equation.3">
                    <p:embed/>
                  </p:oleObj>
                </mc:Choice>
                <mc:Fallback>
                  <p:oleObj name="公式" r:id="rId17" imgW="431613" imgH="228501"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08" y="2341"/>
                          <a:ext cx="38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94" name="Object 9">
              <a:extLst>
                <a:ext uri="{FF2B5EF4-FFF2-40B4-BE49-F238E27FC236}">
                  <a16:creationId xmlns:a16="http://schemas.microsoft.com/office/drawing/2014/main" id="{95570FD9-A0F2-46DC-A317-E048A5546280}"/>
                </a:ext>
              </a:extLst>
            </p:cNvPr>
            <p:cNvGraphicFramePr>
              <a:graphicFrameLocks noChangeAspect="1"/>
            </p:cNvGraphicFramePr>
            <p:nvPr/>
          </p:nvGraphicFramePr>
          <p:xfrm>
            <a:off x="1701" y="2659"/>
            <a:ext cx="444" cy="205"/>
          </p:xfrm>
          <a:graphic>
            <a:graphicData uri="http://schemas.openxmlformats.org/presentationml/2006/ole">
              <mc:AlternateContent xmlns:mc="http://schemas.openxmlformats.org/markup-compatibility/2006">
                <mc:Choice xmlns:v="urn:schemas-microsoft-com:vml" Requires="v">
                  <p:oleObj spid="_x0000_s63202" name="公式" r:id="rId19" imgW="495085" imgH="228501" progId="Equation.3">
                    <p:embed/>
                  </p:oleObj>
                </mc:Choice>
                <mc:Fallback>
                  <p:oleObj name="公式" r:id="rId19" imgW="495085" imgH="228501" progId="Equation.3">
                    <p:embed/>
                    <p:pic>
                      <p:nvPicPr>
                        <p:cNvPr id="0"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01" y="2659"/>
                          <a:ext cx="44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95" name="Object 8">
              <a:extLst>
                <a:ext uri="{FF2B5EF4-FFF2-40B4-BE49-F238E27FC236}">
                  <a16:creationId xmlns:a16="http://schemas.microsoft.com/office/drawing/2014/main" id="{FAA1487D-EBC0-4356-AD7E-65A94420DED5}"/>
                </a:ext>
              </a:extLst>
            </p:cNvPr>
            <p:cNvGraphicFramePr>
              <a:graphicFrameLocks noChangeAspect="1"/>
            </p:cNvGraphicFramePr>
            <p:nvPr/>
          </p:nvGraphicFramePr>
          <p:xfrm>
            <a:off x="2608" y="2659"/>
            <a:ext cx="376" cy="205"/>
          </p:xfrm>
          <a:graphic>
            <a:graphicData uri="http://schemas.openxmlformats.org/presentationml/2006/ole">
              <mc:AlternateContent xmlns:mc="http://schemas.openxmlformats.org/markup-compatibility/2006">
                <mc:Choice xmlns:v="urn:schemas-microsoft-com:vml" Requires="v">
                  <p:oleObj spid="_x0000_s63203" name="公式" r:id="rId21" imgW="419100" imgH="228600" progId="Equation.3">
                    <p:embed/>
                  </p:oleObj>
                </mc:Choice>
                <mc:Fallback>
                  <p:oleObj name="公式" r:id="rId21" imgW="419100" imgH="228600" progId="Equation.3">
                    <p:embed/>
                    <p:pic>
                      <p:nvPicPr>
                        <p:cNvPr id="0" name="Object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08" y="2659"/>
                          <a:ext cx="37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5955" name="Rectangle 18">
            <a:extLst>
              <a:ext uri="{FF2B5EF4-FFF2-40B4-BE49-F238E27FC236}">
                <a16:creationId xmlns:a16="http://schemas.microsoft.com/office/drawing/2014/main" id="{FF43AF5B-65F0-4091-919E-52D0F7A5A473}"/>
              </a:ext>
            </a:extLst>
          </p:cNvPr>
          <p:cNvSpPr>
            <a:spLocks noChangeArrowheads="1"/>
          </p:cNvSpPr>
          <p:nvPr/>
        </p:nvSpPr>
        <p:spPr bwMode="auto">
          <a:xfrm>
            <a:off x="755650" y="9032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marL="342900" indent="-342900">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530350" indent="-6350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lvl="3"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计算</a:t>
            </a:r>
            <a:r>
              <a:rPr kumimoji="1" lang="en-US" altLang="zh-CN" sz="2800">
                <a:latin typeface="Times New Roman" panose="02020603050405020304" pitchFamily="18" charset="0"/>
                <a:cs typeface="Times New Roman" panose="02020603050405020304" pitchFamily="18" charset="0"/>
              </a:rPr>
              <a:t>G</a:t>
            </a:r>
            <a:r>
              <a:rPr kumimoji="1" lang="en-US" altLang="zh-CN" sz="2800" baseline="-30000">
                <a:latin typeface="Times New Roman" panose="02020603050405020304" pitchFamily="18" charset="0"/>
                <a:cs typeface="Times New Roman" panose="02020603050405020304" pitchFamily="18" charset="0"/>
              </a:rPr>
              <a:t>1</a:t>
            </a:r>
            <a:r>
              <a:rPr kumimoji="1" lang="zh-CN" altLang="en-US" sz="2800">
                <a:latin typeface="Times New Roman" panose="02020603050405020304" pitchFamily="18" charset="0"/>
                <a:cs typeface="Times New Roman" panose="02020603050405020304" pitchFamily="18" charset="0"/>
              </a:rPr>
              <a:t>和</a:t>
            </a:r>
            <a:r>
              <a:rPr kumimoji="1" lang="en-US" altLang="zh-CN" sz="2800">
                <a:latin typeface="Times New Roman" panose="02020603050405020304" pitchFamily="18" charset="0"/>
                <a:cs typeface="Times New Roman" panose="02020603050405020304" pitchFamily="18" charset="0"/>
              </a:rPr>
              <a:t>G</a:t>
            </a:r>
            <a:r>
              <a:rPr kumimoji="1" lang="en-US" altLang="zh-CN" sz="2800" baseline="-30000">
                <a:latin typeface="Times New Roman" panose="02020603050405020304" pitchFamily="18" charset="0"/>
                <a:cs typeface="Times New Roman" panose="02020603050405020304" pitchFamily="18" charset="0"/>
              </a:rPr>
              <a:t>2</a:t>
            </a:r>
            <a:r>
              <a:rPr kumimoji="1" lang="zh-CN" altLang="en-US" sz="2800">
                <a:latin typeface="Times New Roman" panose="02020603050405020304" pitchFamily="18" charset="0"/>
                <a:cs typeface="Times New Roman" panose="02020603050405020304" pitchFamily="18" charset="0"/>
              </a:rPr>
              <a:t>的重心：</a:t>
            </a:r>
            <a:r>
              <a:rPr kumimoji="1" lang="en-US" altLang="zh-CN" sz="2800">
                <a:latin typeface="Times New Roman" panose="02020603050405020304" pitchFamily="18" charset="0"/>
                <a:cs typeface="Times New Roman" panose="02020603050405020304" pitchFamily="18" charset="0"/>
              </a:rPr>
              <a:t>G</a:t>
            </a:r>
            <a:r>
              <a:rPr kumimoji="1" lang="en-US" altLang="zh-CN" sz="2800" baseline="-30000">
                <a:latin typeface="Times New Roman" panose="02020603050405020304" pitchFamily="18" charset="0"/>
                <a:cs typeface="Times New Roman" panose="02020603050405020304" pitchFamily="18" charset="0"/>
              </a:rPr>
              <a:t>1</a:t>
            </a:r>
            <a:r>
              <a:rPr kumimoji="1" lang="zh-CN" altLang="en-US" sz="2800">
                <a:latin typeface="Times New Roman" panose="02020603050405020304" pitchFamily="18" charset="0"/>
                <a:cs typeface="Times New Roman" panose="02020603050405020304" pitchFamily="18" charset="0"/>
              </a:rPr>
              <a:t>的重心（</a:t>
            </a:r>
            <a:r>
              <a:rPr kumimoji="1" lang="en-US" altLang="zh-CN" sz="2800">
                <a:latin typeface="Times New Roman" panose="02020603050405020304" pitchFamily="18" charset="0"/>
                <a:cs typeface="Times New Roman" panose="02020603050405020304" pitchFamily="18" charset="0"/>
              </a:rPr>
              <a:t>1,1.5</a:t>
            </a:r>
            <a:r>
              <a:rPr kumimoji="1" lang="zh-CN" altLang="en-US" sz="2800">
                <a:latin typeface="Times New Roman" panose="02020603050405020304" pitchFamily="18" charset="0"/>
                <a:cs typeface="Times New Roman" panose="02020603050405020304" pitchFamily="18" charset="0"/>
              </a:rPr>
              <a:t>），</a:t>
            </a:r>
          </a:p>
          <a:p>
            <a:pPr lvl="3"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G</a:t>
            </a:r>
            <a:r>
              <a:rPr kumimoji="1" lang="en-US" altLang="zh-CN" sz="2800" baseline="-30000">
                <a:latin typeface="Times New Roman" panose="02020603050405020304" pitchFamily="18" charset="0"/>
                <a:cs typeface="Times New Roman" panose="02020603050405020304" pitchFamily="18" charset="0"/>
              </a:rPr>
              <a:t>2</a:t>
            </a:r>
            <a:r>
              <a:rPr kumimoji="1" lang="zh-CN" altLang="en-US" sz="2800">
                <a:latin typeface="Times New Roman" panose="02020603050405020304" pitchFamily="18" charset="0"/>
                <a:cs typeface="Times New Roman" panose="02020603050405020304" pitchFamily="18" charset="0"/>
              </a:rPr>
              <a:t>的重心（</a:t>
            </a:r>
            <a:r>
              <a:rPr kumimoji="1" lang="en-US" altLang="zh-CN" sz="2800">
                <a:latin typeface="Times New Roman" panose="02020603050405020304" pitchFamily="18" charset="0"/>
                <a:cs typeface="Times New Roman" panose="02020603050405020304" pitchFamily="18" charset="0"/>
              </a:rPr>
              <a:t>7.33,1.67</a:t>
            </a:r>
            <a:r>
              <a:rPr kumimoji="1" lang="zh-CN" altLang="en-US" sz="2800">
                <a:latin typeface="Times New Roman" panose="02020603050405020304" pitchFamily="18" charset="0"/>
                <a:cs typeface="Times New Roman" panose="02020603050405020304" pitchFamily="18" charset="0"/>
              </a:rPr>
              <a:t>）</a:t>
            </a:r>
            <a:endParaRPr kumimoji="1" lang="zh-CN" altLang="en-US" sz="2800"/>
          </a:p>
        </p:txBody>
      </p:sp>
      <p:sp>
        <p:nvSpPr>
          <p:cNvPr id="125956" name="Rectangle 22">
            <a:extLst>
              <a:ext uri="{FF2B5EF4-FFF2-40B4-BE49-F238E27FC236}">
                <a16:creationId xmlns:a16="http://schemas.microsoft.com/office/drawing/2014/main" id="{E07C9ECD-1EA1-4C66-9FC1-AF66543616FD}"/>
              </a:ext>
            </a:extLst>
          </p:cNvPr>
          <p:cNvSpPr>
            <a:spLocks noChangeArrowheads="1"/>
          </p:cNvSpPr>
          <p:nvPr/>
        </p:nvSpPr>
        <p:spPr bwMode="auto">
          <a:xfrm>
            <a:off x="47625" y="1603375"/>
            <a:ext cx="17145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5957" name="Rectangle 24">
            <a:extLst>
              <a:ext uri="{FF2B5EF4-FFF2-40B4-BE49-F238E27FC236}">
                <a16:creationId xmlns:a16="http://schemas.microsoft.com/office/drawing/2014/main" id="{06C164ED-F2C4-4E12-B1D3-730401DC0C2F}"/>
              </a:ext>
            </a:extLst>
          </p:cNvPr>
          <p:cNvSpPr>
            <a:spLocks noChangeArrowheads="1"/>
          </p:cNvSpPr>
          <p:nvPr/>
        </p:nvSpPr>
        <p:spPr bwMode="auto">
          <a:xfrm>
            <a:off x="47625" y="1603375"/>
            <a:ext cx="17145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5958" name="Rectangle 26">
            <a:extLst>
              <a:ext uri="{FF2B5EF4-FFF2-40B4-BE49-F238E27FC236}">
                <a16:creationId xmlns:a16="http://schemas.microsoft.com/office/drawing/2014/main" id="{FE0A9F16-A2D3-4023-B7DC-05D0C1BD8228}"/>
              </a:ext>
            </a:extLst>
          </p:cNvPr>
          <p:cNvSpPr>
            <a:spLocks noChangeArrowheads="1"/>
          </p:cNvSpPr>
          <p:nvPr/>
        </p:nvSpPr>
        <p:spPr bwMode="auto">
          <a:xfrm>
            <a:off x="47625" y="1603375"/>
            <a:ext cx="17145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5959" name="Rectangle 28">
            <a:extLst>
              <a:ext uri="{FF2B5EF4-FFF2-40B4-BE49-F238E27FC236}">
                <a16:creationId xmlns:a16="http://schemas.microsoft.com/office/drawing/2014/main" id="{638AE232-8C7A-4DD7-863E-921A88D130EC}"/>
              </a:ext>
            </a:extLst>
          </p:cNvPr>
          <p:cNvSpPr>
            <a:spLocks noChangeArrowheads="1"/>
          </p:cNvSpPr>
          <p:nvPr/>
        </p:nvSpPr>
        <p:spPr bwMode="auto">
          <a:xfrm>
            <a:off x="47625" y="1603375"/>
            <a:ext cx="17145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5960" name="Rectangle 30">
            <a:extLst>
              <a:ext uri="{FF2B5EF4-FFF2-40B4-BE49-F238E27FC236}">
                <a16:creationId xmlns:a16="http://schemas.microsoft.com/office/drawing/2014/main" id="{D06FBF9B-802D-4F4A-8C31-1DF72212A1C2}"/>
              </a:ext>
            </a:extLst>
          </p:cNvPr>
          <p:cNvSpPr>
            <a:spLocks noChangeArrowheads="1"/>
          </p:cNvSpPr>
          <p:nvPr/>
        </p:nvSpPr>
        <p:spPr bwMode="auto">
          <a:xfrm>
            <a:off x="47625" y="1603375"/>
            <a:ext cx="17145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81379" name="Group 67">
            <a:extLst>
              <a:ext uri="{FF2B5EF4-FFF2-40B4-BE49-F238E27FC236}">
                <a16:creationId xmlns:a16="http://schemas.microsoft.com/office/drawing/2014/main" id="{F311EA58-F0AA-48E8-BA32-C08DBD321B48}"/>
              </a:ext>
            </a:extLst>
          </p:cNvPr>
          <p:cNvGraphicFramePr>
            <a:graphicFrameLocks noGrp="1"/>
          </p:cNvGraphicFramePr>
          <p:nvPr/>
        </p:nvGraphicFramePr>
        <p:xfrm>
          <a:off x="1258888" y="2420938"/>
          <a:ext cx="5113337" cy="2743200"/>
        </p:xfrm>
        <a:graphic>
          <a:graphicData uri="http://schemas.openxmlformats.org/drawingml/2006/table">
            <a:tbl>
              <a:tblPr/>
              <a:tblGrid>
                <a:gridCol w="698500">
                  <a:extLst>
                    <a:ext uri="{9D8B030D-6E8A-4147-A177-3AD203B41FA5}">
                      <a16:colId xmlns:a16="http://schemas.microsoft.com/office/drawing/2014/main" val="20000"/>
                    </a:ext>
                  </a:extLst>
                </a:gridCol>
                <a:gridCol w="4414837">
                  <a:extLst>
                    <a:ext uri="{9D8B030D-6E8A-4147-A177-3AD203B41FA5}">
                      <a16:colId xmlns:a16="http://schemas.microsoft.com/office/drawing/2014/main" val="20001"/>
                    </a:ext>
                  </a:extLst>
                </a:gridCol>
              </a:tblGrid>
              <a:tr h="39687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G</a:t>
                      </a:r>
                      <a:r>
                        <a:rPr kumimoji="1" lang="en-US" altLang="zh-CN" sz="28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                </a:t>
                      </a: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G</a:t>
                      </a:r>
                      <a:r>
                        <a:rPr kumimoji="1" lang="en-US" altLang="zh-CN" sz="28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854075">
                <a:tc>
                  <a:txBody>
                    <a:bodyPr/>
                    <a:lstStyle/>
                    <a:p>
                      <a:pPr marL="0" marR="0" lvl="0" indent="44450" algn="l"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0" marR="0" lvl="0" indent="44450" algn="l"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p>
                    <a:p>
                      <a:pPr marL="0" marR="0" lvl="0" indent="44450" algn="l"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p>
                    <a:p>
                      <a:pPr marL="0" marR="0" lvl="0" indent="44450" algn="l"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4</a:t>
                      </a:r>
                    </a:p>
                    <a:p>
                      <a:pPr marL="0" marR="0" lvl="0" indent="44450" algn="l" defTabSz="914400" rtl="0" eaLnBrk="0" fontAlgn="base" latinLnBrk="0" hangingPunct="0">
                        <a:lnSpc>
                          <a:spcPct val="100000"/>
                        </a:lnSpc>
                        <a:spcBef>
                          <a:spcPct val="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a:t>
                      </a:r>
                      <a:endParaRPr kumimoji="1" lang="en-US" altLang="zh-CN" sz="2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5972" name="Rectangle 58">
            <a:extLst>
              <a:ext uri="{FF2B5EF4-FFF2-40B4-BE49-F238E27FC236}">
                <a16:creationId xmlns:a16="http://schemas.microsoft.com/office/drawing/2014/main" id="{A826CD18-913A-45B5-9333-8EEE3E58F749}"/>
              </a:ext>
            </a:extLst>
          </p:cNvPr>
          <p:cNvSpPr>
            <a:spLocks noChangeArrowheads="1"/>
          </p:cNvSpPr>
          <p:nvPr/>
        </p:nvSpPr>
        <p:spPr bwMode="auto">
          <a:xfrm>
            <a:off x="47625" y="4573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3" name="Group 70">
            <a:extLst>
              <a:ext uri="{FF2B5EF4-FFF2-40B4-BE49-F238E27FC236}">
                <a16:creationId xmlns:a16="http://schemas.microsoft.com/office/drawing/2014/main" id="{87563985-1CA0-44FD-B7C1-01D273C41209}"/>
              </a:ext>
            </a:extLst>
          </p:cNvPr>
          <p:cNvGrpSpPr>
            <a:grpSpLocks/>
          </p:cNvGrpSpPr>
          <p:nvPr/>
        </p:nvGrpSpPr>
        <p:grpSpPr bwMode="auto">
          <a:xfrm>
            <a:off x="755650" y="5588000"/>
            <a:ext cx="4794250" cy="1044575"/>
            <a:chOff x="476" y="3520"/>
            <a:chExt cx="3020" cy="658"/>
          </a:xfrm>
        </p:grpSpPr>
        <p:sp>
          <p:nvSpPr>
            <p:cNvPr id="125976" name="Rectangle 56">
              <a:extLst>
                <a:ext uri="{FF2B5EF4-FFF2-40B4-BE49-F238E27FC236}">
                  <a16:creationId xmlns:a16="http://schemas.microsoft.com/office/drawing/2014/main" id="{7BE6D357-388A-4356-AEE9-9CBA3B7E58EB}"/>
                </a:ext>
              </a:extLst>
            </p:cNvPr>
            <p:cNvSpPr>
              <a:spLocks noChangeArrowheads="1"/>
            </p:cNvSpPr>
            <p:nvPr/>
          </p:nvSpPr>
          <p:spPr bwMode="auto">
            <a:xfrm>
              <a:off x="476" y="3520"/>
              <a:ext cx="18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得到分类结果：</a:t>
              </a:r>
              <a:endParaRPr kumimoji="1" lang="zh-CN" altLang="en-US" sz="2800">
                <a:latin typeface="Times New Roman" panose="02020603050405020304" pitchFamily="18" charset="0"/>
              </a:endParaRPr>
            </a:p>
          </p:txBody>
        </p:sp>
        <p:grpSp>
          <p:nvGrpSpPr>
            <p:cNvPr id="125977" name="Group 64">
              <a:extLst>
                <a:ext uri="{FF2B5EF4-FFF2-40B4-BE49-F238E27FC236}">
                  <a16:creationId xmlns:a16="http://schemas.microsoft.com/office/drawing/2014/main" id="{4519861D-096E-481B-BD88-5ACAEE4CFCDB}"/>
                </a:ext>
              </a:extLst>
            </p:cNvPr>
            <p:cNvGrpSpPr>
              <a:grpSpLocks/>
            </p:cNvGrpSpPr>
            <p:nvPr/>
          </p:nvGrpSpPr>
          <p:grpSpPr bwMode="auto">
            <a:xfrm>
              <a:off x="2245" y="3522"/>
              <a:ext cx="708" cy="338"/>
              <a:chOff x="2200" y="3341"/>
              <a:chExt cx="708" cy="338"/>
            </a:xfrm>
          </p:grpSpPr>
          <p:graphicFrame>
            <p:nvGraphicFramePr>
              <p:cNvPr id="125983" name="Object 7">
                <a:extLst>
                  <a:ext uri="{FF2B5EF4-FFF2-40B4-BE49-F238E27FC236}">
                    <a16:creationId xmlns:a16="http://schemas.microsoft.com/office/drawing/2014/main" id="{557303A2-6100-463A-B50E-3EDE0761913F}"/>
                  </a:ext>
                </a:extLst>
              </p:cNvPr>
              <p:cNvGraphicFramePr>
                <a:graphicFrameLocks noChangeAspect="1"/>
              </p:cNvGraphicFramePr>
              <p:nvPr/>
            </p:nvGraphicFramePr>
            <p:xfrm>
              <a:off x="2200" y="3430"/>
              <a:ext cx="216" cy="248"/>
            </p:xfrm>
            <a:graphic>
              <a:graphicData uri="http://schemas.openxmlformats.org/presentationml/2006/ole">
                <mc:AlternateContent xmlns:mc="http://schemas.openxmlformats.org/markup-compatibility/2006">
                  <mc:Choice xmlns:v="urn:schemas-microsoft-com:vml" Requires="v">
                    <p:oleObj spid="_x0000_s63204" name="公式" r:id="rId23" imgW="190335" imgH="215713" progId="Equation.3">
                      <p:embed/>
                    </p:oleObj>
                  </mc:Choice>
                  <mc:Fallback>
                    <p:oleObj name="公式" r:id="rId23" imgW="190335" imgH="215713" progId="Equation.3">
                      <p:embed/>
                      <p:pic>
                        <p:nvPicPr>
                          <p:cNvPr id="0" name="Object 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00" y="3430"/>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84" name="Object 6">
                <a:extLst>
                  <a:ext uri="{FF2B5EF4-FFF2-40B4-BE49-F238E27FC236}">
                    <a16:creationId xmlns:a16="http://schemas.microsoft.com/office/drawing/2014/main" id="{0D57C243-C370-4FA9-9E59-C77E92F773CF}"/>
                  </a:ext>
                </a:extLst>
              </p:cNvPr>
              <p:cNvGraphicFramePr>
                <a:graphicFrameLocks noChangeAspect="1"/>
              </p:cNvGraphicFramePr>
              <p:nvPr/>
            </p:nvGraphicFramePr>
            <p:xfrm>
              <a:off x="2562" y="3430"/>
              <a:ext cx="346" cy="249"/>
            </p:xfrm>
            <a:graphic>
              <a:graphicData uri="http://schemas.openxmlformats.org/presentationml/2006/ole">
                <mc:AlternateContent xmlns:mc="http://schemas.openxmlformats.org/markup-compatibility/2006">
                  <mc:Choice xmlns:v="urn:schemas-microsoft-com:vml" Requires="v">
                    <p:oleObj spid="_x0000_s63205" name="公式" r:id="rId25" imgW="304536" imgH="215713" progId="Equation.3">
                      <p:embed/>
                    </p:oleObj>
                  </mc:Choice>
                  <mc:Fallback>
                    <p:oleObj name="公式" r:id="rId25" imgW="304536" imgH="215713" progId="Equation.3">
                      <p:embed/>
                      <p:pic>
                        <p:nvPicPr>
                          <p:cNvPr id="0" name="Object 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2" y="3430"/>
                            <a:ext cx="34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985" name="Rectangle 57">
                <a:extLst>
                  <a:ext uri="{FF2B5EF4-FFF2-40B4-BE49-F238E27FC236}">
                    <a16:creationId xmlns:a16="http://schemas.microsoft.com/office/drawing/2014/main" id="{C42149DD-1D4C-4A4C-A9EF-FCA66960384E}"/>
                  </a:ext>
                </a:extLst>
              </p:cNvPr>
              <p:cNvSpPr>
                <a:spLocks noChangeArrowheads="1"/>
              </p:cNvSpPr>
              <p:nvPr/>
            </p:nvSpPr>
            <p:spPr bwMode="auto">
              <a:xfrm>
                <a:off x="2374" y="3341"/>
                <a:ext cx="5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a:t>
                </a:r>
                <a:endParaRPr kumimoji="1" lang="zh-CN" altLang="en-US" sz="2800">
                  <a:latin typeface="Times New Roman" panose="02020603050405020304" pitchFamily="18" charset="0"/>
                </a:endParaRPr>
              </a:p>
            </p:txBody>
          </p:sp>
        </p:grpSp>
        <p:grpSp>
          <p:nvGrpSpPr>
            <p:cNvPr id="125978" name="Group 66">
              <a:extLst>
                <a:ext uri="{FF2B5EF4-FFF2-40B4-BE49-F238E27FC236}">
                  <a16:creationId xmlns:a16="http://schemas.microsoft.com/office/drawing/2014/main" id="{4036D4B5-62E8-432E-BB7D-F65423F8A291}"/>
                </a:ext>
              </a:extLst>
            </p:cNvPr>
            <p:cNvGrpSpPr>
              <a:grpSpLocks/>
            </p:cNvGrpSpPr>
            <p:nvPr/>
          </p:nvGrpSpPr>
          <p:grpSpPr bwMode="auto">
            <a:xfrm>
              <a:off x="2200" y="3846"/>
              <a:ext cx="1296" cy="332"/>
              <a:chOff x="1111" y="3574"/>
              <a:chExt cx="1296" cy="332"/>
            </a:xfrm>
          </p:grpSpPr>
          <p:grpSp>
            <p:nvGrpSpPr>
              <p:cNvPr id="125979" name="Group 65">
                <a:extLst>
                  <a:ext uri="{FF2B5EF4-FFF2-40B4-BE49-F238E27FC236}">
                    <a16:creationId xmlns:a16="http://schemas.microsoft.com/office/drawing/2014/main" id="{57C14BE6-783D-4B7E-80DA-74E7B2AFCF34}"/>
                  </a:ext>
                </a:extLst>
              </p:cNvPr>
              <p:cNvGrpSpPr>
                <a:grpSpLocks/>
              </p:cNvGrpSpPr>
              <p:nvPr/>
            </p:nvGrpSpPr>
            <p:grpSpPr bwMode="auto">
              <a:xfrm>
                <a:off x="1111" y="3657"/>
                <a:ext cx="849" cy="249"/>
                <a:chOff x="1111" y="3657"/>
                <a:chExt cx="849" cy="249"/>
              </a:xfrm>
            </p:grpSpPr>
            <p:graphicFrame>
              <p:nvGraphicFramePr>
                <p:cNvPr id="125981" name="Object 5">
                  <a:extLst>
                    <a:ext uri="{FF2B5EF4-FFF2-40B4-BE49-F238E27FC236}">
                      <a16:creationId xmlns:a16="http://schemas.microsoft.com/office/drawing/2014/main" id="{99A034B0-41CE-4F80-9031-D60FE2A1C28F}"/>
                    </a:ext>
                  </a:extLst>
                </p:cNvPr>
                <p:cNvGraphicFramePr>
                  <a:graphicFrameLocks noChangeAspect="1"/>
                </p:cNvGraphicFramePr>
                <p:nvPr/>
              </p:nvGraphicFramePr>
              <p:xfrm>
                <a:off x="1111" y="3657"/>
                <a:ext cx="227" cy="249"/>
              </p:xfrm>
              <a:graphic>
                <a:graphicData uri="http://schemas.openxmlformats.org/presentationml/2006/ole">
                  <mc:AlternateContent xmlns:mc="http://schemas.openxmlformats.org/markup-compatibility/2006">
                    <mc:Choice xmlns:v="urn:schemas-microsoft-com:vml" Requires="v">
                      <p:oleObj spid="_x0000_s63206" name="公式" r:id="rId27" imgW="203024" imgH="215713" progId="Equation.3">
                        <p:embed/>
                      </p:oleObj>
                    </mc:Choice>
                    <mc:Fallback>
                      <p:oleObj name="公式" r:id="rId27" imgW="203024" imgH="215713" progId="Equation.3">
                        <p:embed/>
                        <p:pic>
                          <p:nvPicPr>
                            <p:cNvPr id="0" name="Object 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11" y="3657"/>
                              <a:ext cx="22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82" name="Object 4">
                  <a:extLst>
                    <a:ext uri="{FF2B5EF4-FFF2-40B4-BE49-F238E27FC236}">
                      <a16:creationId xmlns:a16="http://schemas.microsoft.com/office/drawing/2014/main" id="{350D2EA8-B632-4C10-9112-816B6BC13BEB}"/>
                    </a:ext>
                  </a:extLst>
                </p:cNvPr>
                <p:cNvGraphicFramePr>
                  <a:graphicFrameLocks noChangeAspect="1"/>
                </p:cNvGraphicFramePr>
                <p:nvPr/>
              </p:nvGraphicFramePr>
              <p:xfrm>
                <a:off x="1474" y="3657"/>
                <a:ext cx="486" cy="248"/>
              </p:xfrm>
              <a:graphic>
                <a:graphicData uri="http://schemas.openxmlformats.org/presentationml/2006/ole">
                  <mc:AlternateContent xmlns:mc="http://schemas.openxmlformats.org/markup-compatibility/2006">
                    <mc:Choice xmlns:v="urn:schemas-microsoft-com:vml" Requires="v">
                      <p:oleObj spid="_x0000_s63207" name="公式" r:id="rId29" imgW="431613" imgH="215806" progId="Equation.3">
                        <p:embed/>
                      </p:oleObj>
                    </mc:Choice>
                    <mc:Fallback>
                      <p:oleObj name="公式" r:id="rId29" imgW="431613" imgH="215806" progId="Equation.3">
                        <p:embed/>
                        <p:pic>
                          <p:nvPicPr>
                            <p:cNvPr id="0" name="Object 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74" y="3657"/>
                              <a:ext cx="48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5980" name="Rectangle 59">
                <a:extLst>
                  <a:ext uri="{FF2B5EF4-FFF2-40B4-BE49-F238E27FC236}">
                    <a16:creationId xmlns:a16="http://schemas.microsoft.com/office/drawing/2014/main" id="{5380AAD9-0D51-4B9D-8F57-25279951C2E1}"/>
                  </a:ext>
                </a:extLst>
              </p:cNvPr>
              <p:cNvSpPr>
                <a:spLocks noChangeArrowheads="1"/>
              </p:cNvSpPr>
              <p:nvPr/>
            </p:nvSpPr>
            <p:spPr bwMode="auto">
              <a:xfrm>
                <a:off x="1303" y="3574"/>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a:t>
                </a:r>
                <a:endParaRPr kumimoji="1" lang="zh-CN" altLang="en-US" sz="2800">
                  <a:latin typeface="Times New Roman" panose="02020603050405020304" pitchFamily="18" charset="0"/>
                </a:endParaRPr>
              </a:p>
            </p:txBody>
          </p:sp>
        </p:grpSp>
      </p:grpSp>
      <p:sp>
        <p:nvSpPr>
          <p:cNvPr id="125974" name="Rectangle 61">
            <a:extLst>
              <a:ext uri="{FF2B5EF4-FFF2-40B4-BE49-F238E27FC236}">
                <a16:creationId xmlns:a16="http://schemas.microsoft.com/office/drawing/2014/main" id="{1A6580DD-B0C5-46D0-B127-F4625B61724E}"/>
              </a:ext>
            </a:extLst>
          </p:cNvPr>
          <p:cNvSpPr>
            <a:spLocks noChangeArrowheads="1"/>
          </p:cNvSpPr>
          <p:nvPr/>
        </p:nvSpPr>
        <p:spPr bwMode="auto">
          <a:xfrm>
            <a:off x="468313" y="333375"/>
            <a:ext cx="1909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t>3.</a:t>
            </a:r>
            <a:r>
              <a:rPr kumimoji="1" lang="zh-CN" altLang="en-US" sz="2800" b="1"/>
              <a:t>修改分类</a:t>
            </a:r>
          </a:p>
        </p:txBody>
      </p:sp>
      <p:sp>
        <p:nvSpPr>
          <p:cNvPr id="125975" name="Rectangle 69">
            <a:extLst>
              <a:ext uri="{FF2B5EF4-FFF2-40B4-BE49-F238E27FC236}">
                <a16:creationId xmlns:a16="http://schemas.microsoft.com/office/drawing/2014/main" id="{FEBFA4C4-F2D7-4597-8933-27B0CDFCEE73}"/>
              </a:ext>
            </a:extLst>
          </p:cNvPr>
          <p:cNvSpPr>
            <a:spLocks noChangeArrowheads="1"/>
          </p:cNvSpPr>
          <p:nvPr/>
        </p:nvSpPr>
        <p:spPr bwMode="auto">
          <a:xfrm>
            <a:off x="69850" y="1844675"/>
            <a:ext cx="907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a:t>以这两个重心点作为凝聚点，再按最小距离原则重新聚类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a:extLst>
              <a:ext uri="{FF2B5EF4-FFF2-40B4-BE49-F238E27FC236}">
                <a16:creationId xmlns:a16="http://schemas.microsoft.com/office/drawing/2014/main" id="{52535CC5-409D-403C-8B4F-E968EA92781B}"/>
              </a:ext>
            </a:extLst>
          </p:cNvPr>
          <p:cNvSpPr>
            <a:spLocks noChangeArrowheads="1"/>
          </p:cNvSpPr>
          <p:nvPr/>
        </p:nvSpPr>
        <p:spPr bwMode="auto">
          <a:xfrm>
            <a:off x="323850" y="904875"/>
            <a:ext cx="8234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修改前后所分的类相同，故可停止修改。</a:t>
            </a:r>
          </a:p>
        </p:txBody>
      </p:sp>
      <p:grpSp>
        <p:nvGrpSpPr>
          <p:cNvPr id="126979" name="Group 10">
            <a:extLst>
              <a:ext uri="{FF2B5EF4-FFF2-40B4-BE49-F238E27FC236}">
                <a16:creationId xmlns:a16="http://schemas.microsoft.com/office/drawing/2014/main" id="{4F9CDDFB-D70C-459C-96F2-3BA9B26A03ED}"/>
              </a:ext>
            </a:extLst>
          </p:cNvPr>
          <p:cNvGrpSpPr>
            <a:grpSpLocks/>
          </p:cNvGrpSpPr>
          <p:nvPr/>
        </p:nvGrpSpPr>
        <p:grpSpPr bwMode="auto">
          <a:xfrm>
            <a:off x="395288" y="1628775"/>
            <a:ext cx="4238625" cy="1311275"/>
            <a:chOff x="249" y="1026"/>
            <a:chExt cx="2670" cy="826"/>
          </a:xfrm>
        </p:grpSpPr>
        <p:graphicFrame>
          <p:nvGraphicFramePr>
            <p:cNvPr id="126980" name="Object 5">
              <a:extLst>
                <a:ext uri="{FF2B5EF4-FFF2-40B4-BE49-F238E27FC236}">
                  <a16:creationId xmlns:a16="http://schemas.microsoft.com/office/drawing/2014/main" id="{8A79678C-07FB-4536-967B-73C881AF9A17}"/>
                </a:ext>
              </a:extLst>
            </p:cNvPr>
            <p:cNvGraphicFramePr>
              <a:graphicFrameLocks noChangeAspect="1"/>
            </p:cNvGraphicFramePr>
            <p:nvPr/>
          </p:nvGraphicFramePr>
          <p:xfrm>
            <a:off x="1111" y="1525"/>
            <a:ext cx="435" cy="313"/>
          </p:xfrm>
          <a:graphic>
            <a:graphicData uri="http://schemas.openxmlformats.org/presentationml/2006/ole">
              <mc:AlternateContent xmlns:mc="http://schemas.openxmlformats.org/markup-compatibility/2006">
                <mc:Choice xmlns:v="urn:schemas-microsoft-com:vml" Requires="v">
                  <p:oleObj spid="_x0000_s63594" name="公式" r:id="rId3" imgW="304536" imgH="215713" progId="Equation.3">
                    <p:embed/>
                  </p:oleObj>
                </mc:Choice>
                <mc:Fallback>
                  <p:oleObj name="公式" r:id="rId3" imgW="304536" imgH="215713"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1525"/>
                          <a:ext cx="435"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1" name="Object 4">
              <a:extLst>
                <a:ext uri="{FF2B5EF4-FFF2-40B4-BE49-F238E27FC236}">
                  <a16:creationId xmlns:a16="http://schemas.microsoft.com/office/drawing/2014/main" id="{EE462357-B925-44AD-A16A-364E1452154E}"/>
                </a:ext>
              </a:extLst>
            </p:cNvPr>
            <p:cNvGraphicFramePr>
              <a:graphicFrameLocks noChangeAspect="1"/>
            </p:cNvGraphicFramePr>
            <p:nvPr/>
          </p:nvGraphicFramePr>
          <p:xfrm>
            <a:off x="1882" y="1525"/>
            <a:ext cx="611" cy="312"/>
          </p:xfrm>
          <a:graphic>
            <a:graphicData uri="http://schemas.openxmlformats.org/presentationml/2006/ole">
              <mc:AlternateContent xmlns:mc="http://schemas.openxmlformats.org/markup-compatibility/2006">
                <mc:Choice xmlns:v="urn:schemas-microsoft-com:vml" Requires="v">
                  <p:oleObj spid="_x0000_s63595" name="公式" r:id="rId5" imgW="431613" imgH="215806" progId="Equation.3">
                    <p:embed/>
                  </p:oleObj>
                </mc:Choice>
                <mc:Fallback>
                  <p:oleObj name="公式" r:id="rId5" imgW="431613" imgH="215806"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 y="1525"/>
                          <a:ext cx="61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82" name="Rectangle 7">
              <a:extLst>
                <a:ext uri="{FF2B5EF4-FFF2-40B4-BE49-F238E27FC236}">
                  <a16:creationId xmlns:a16="http://schemas.microsoft.com/office/drawing/2014/main" id="{B072A523-A44A-4EC7-8CA6-7403AF540CCF}"/>
                </a:ext>
              </a:extLst>
            </p:cNvPr>
            <p:cNvSpPr>
              <a:spLocks noChangeArrowheads="1"/>
            </p:cNvSpPr>
            <p:nvPr/>
          </p:nvSpPr>
          <p:spPr bwMode="auto">
            <a:xfrm>
              <a:off x="1565" y="1525"/>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和</a:t>
              </a:r>
              <a:endParaRPr kumimoji="1" lang="zh-CN" altLang="en-US" sz="2800">
                <a:latin typeface="Times New Roman" panose="02020603050405020304" pitchFamily="18" charset="0"/>
              </a:endParaRPr>
            </a:p>
          </p:txBody>
        </p:sp>
        <p:sp>
          <p:nvSpPr>
            <p:cNvPr id="126983" name="Rectangle 8">
              <a:extLst>
                <a:ext uri="{FF2B5EF4-FFF2-40B4-BE49-F238E27FC236}">
                  <a16:creationId xmlns:a16="http://schemas.microsoft.com/office/drawing/2014/main" id="{459962B4-8577-4B9B-A42E-B40EEDB63B77}"/>
                </a:ext>
              </a:extLst>
            </p:cNvPr>
            <p:cNvSpPr>
              <a:spLocks noChangeArrowheads="1"/>
            </p:cNvSpPr>
            <p:nvPr/>
          </p:nvSpPr>
          <p:spPr bwMode="auto">
            <a:xfrm>
              <a:off x="2517" y="1480"/>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a:t>
              </a:r>
              <a:r>
                <a:rPr kumimoji="1" lang="zh-CN" altLang="en-US" sz="2800"/>
                <a:t> </a:t>
              </a:r>
              <a:endParaRPr kumimoji="1" lang="zh-CN" altLang="en-US" sz="2800">
                <a:latin typeface="Times New Roman" panose="02020603050405020304" pitchFamily="18" charset="0"/>
              </a:endParaRPr>
            </a:p>
          </p:txBody>
        </p:sp>
        <p:sp>
          <p:nvSpPr>
            <p:cNvPr id="126984" name="Rectangle 9">
              <a:extLst>
                <a:ext uri="{FF2B5EF4-FFF2-40B4-BE49-F238E27FC236}">
                  <a16:creationId xmlns:a16="http://schemas.microsoft.com/office/drawing/2014/main" id="{C1F08485-AA8C-48AB-8F54-E6D0A164E6D5}"/>
                </a:ext>
              </a:extLst>
            </p:cNvPr>
            <p:cNvSpPr>
              <a:spLocks noChangeArrowheads="1"/>
            </p:cNvSpPr>
            <p:nvPr/>
          </p:nvSpPr>
          <p:spPr bwMode="auto">
            <a:xfrm>
              <a:off x="249" y="1026"/>
              <a:ext cx="2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t>5</a:t>
              </a:r>
              <a:r>
                <a:rPr kumimoji="1" lang="zh-CN" altLang="en-US" sz="2800"/>
                <a:t>个售货员可分为两类</a:t>
              </a: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a:extLst>
              <a:ext uri="{FF2B5EF4-FFF2-40B4-BE49-F238E27FC236}">
                <a16:creationId xmlns:a16="http://schemas.microsoft.com/office/drawing/2014/main" id="{56E03343-A5B1-429D-97B3-D9F6359E23D7}"/>
              </a:ext>
            </a:extLst>
          </p:cNvPr>
          <p:cNvSpPr txBox="1">
            <a:spLocks noChangeArrowheads="1"/>
          </p:cNvSpPr>
          <p:nvPr/>
        </p:nvSpPr>
        <p:spPr bwMode="auto">
          <a:xfrm>
            <a:off x="349250" y="1630363"/>
            <a:ext cx="8445500" cy="424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 typeface="Wingdings" panose="05000000000000000000" pitchFamily="2" charset="2"/>
              <a:buNone/>
            </a:pPr>
            <a:r>
              <a:rPr kumimoji="1" lang="en-US" altLang="zh-CN" b="1">
                <a:solidFill>
                  <a:srgbClr val="000000"/>
                </a:solidFill>
                <a:latin typeface="Times New Roman" panose="02020603050405020304" pitchFamily="18" charset="0"/>
              </a:rPr>
              <a:t>         </a:t>
            </a:r>
            <a:r>
              <a:rPr kumimoji="1" lang="zh-CN" altLang="en-US">
                <a:solidFill>
                  <a:srgbClr val="000000"/>
                </a:solidFill>
                <a:latin typeface="Times New Roman" panose="02020603050405020304" pitchFamily="18" charset="0"/>
              </a:rPr>
              <a:t>提高居民生活质量，是人类历史发展的客观要求，也是人类消费发展的必然规律。为客观反映我国各地区居民生活质量状况，从生活环境、公共设施、经济条件、精神生活、物质生活和医疗条件等方面，选取</a:t>
            </a:r>
            <a:r>
              <a:rPr kumimoji="1" lang="en-US" altLang="zh-CN">
                <a:solidFill>
                  <a:srgbClr val="000000"/>
                </a:solidFill>
                <a:latin typeface="Times New Roman" panose="02020603050405020304" pitchFamily="18" charset="0"/>
              </a:rPr>
              <a:t>10</a:t>
            </a:r>
            <a:r>
              <a:rPr kumimoji="1" lang="zh-CN" altLang="en-US">
                <a:solidFill>
                  <a:srgbClr val="000000"/>
                </a:solidFill>
                <a:latin typeface="Times New Roman" panose="02020603050405020304" pitchFamily="18" charset="0"/>
              </a:rPr>
              <a:t>个指标并搜集数据，利用动态聚类法对我国</a:t>
            </a:r>
            <a:r>
              <a:rPr kumimoji="1" lang="en-US" altLang="zh-CN">
                <a:solidFill>
                  <a:srgbClr val="000000"/>
                </a:solidFill>
                <a:latin typeface="Times New Roman" panose="02020603050405020304" pitchFamily="18" charset="0"/>
              </a:rPr>
              <a:t>30</a:t>
            </a:r>
            <a:r>
              <a:rPr kumimoji="1" lang="zh-CN" altLang="en-US">
                <a:solidFill>
                  <a:srgbClr val="000000"/>
                </a:solidFill>
                <a:latin typeface="Times New Roman" panose="02020603050405020304" pitchFamily="18" charset="0"/>
              </a:rPr>
              <a:t>个地区分类（因西藏和港澳台数据缺失较多，故不在研究范围内）。</a:t>
            </a:r>
          </a:p>
        </p:txBody>
      </p:sp>
      <p:sp>
        <p:nvSpPr>
          <p:cNvPr id="128003" name="Text Box 7">
            <a:extLst>
              <a:ext uri="{FF2B5EF4-FFF2-40B4-BE49-F238E27FC236}">
                <a16:creationId xmlns:a16="http://schemas.microsoft.com/office/drawing/2014/main" id="{E289A1E3-F71F-4B47-A108-3B32D01D3680}"/>
              </a:ext>
            </a:extLst>
          </p:cNvPr>
          <p:cNvSpPr txBox="1">
            <a:spLocks noChangeArrowheads="1"/>
          </p:cNvSpPr>
          <p:nvPr/>
        </p:nvSpPr>
        <p:spPr bwMode="auto">
          <a:xfrm>
            <a:off x="228600" y="144463"/>
            <a:ext cx="8285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3200" b="1">
                <a:solidFill>
                  <a:srgbClr val="1F497D"/>
                </a:solidFill>
                <a:latin typeface="Arial" panose="020B0604020202020204" pitchFamily="34" charset="0"/>
              </a:rPr>
              <a:t>案例分析：动态聚类法</a:t>
            </a:r>
          </a:p>
        </p:txBody>
      </p:sp>
      <p:sp>
        <p:nvSpPr>
          <p:cNvPr id="8" name="文本框 7">
            <a:extLst>
              <a:ext uri="{FF2B5EF4-FFF2-40B4-BE49-F238E27FC236}">
                <a16:creationId xmlns:a16="http://schemas.microsoft.com/office/drawing/2014/main" id="{B15B7DBD-9BDC-4B43-A1C4-780E167276EA}"/>
              </a:ext>
            </a:extLst>
          </p:cNvPr>
          <p:cNvSpPr txBox="1"/>
          <p:nvPr/>
        </p:nvSpPr>
        <p:spPr>
          <a:xfrm>
            <a:off x="184150" y="984250"/>
            <a:ext cx="6986588" cy="977900"/>
          </a:xfrm>
          <a:prstGeom prst="rect">
            <a:avLst/>
          </a:prstGeom>
          <a:noFill/>
        </p:spPr>
        <p:txBody>
          <a:bodyPr>
            <a:spAutoFit/>
          </a:bodyPr>
          <a:lstStyle/>
          <a:p>
            <a:pPr eaLnBrk="1" fontAlgn="auto" hangingPunct="1">
              <a:spcBef>
                <a:spcPts val="0"/>
              </a:spcBef>
              <a:spcAft>
                <a:spcPts val="0"/>
              </a:spcAft>
              <a:defRPr/>
            </a:pPr>
            <a:r>
              <a:rPr lang="zh-CN" altLang="en-US" sz="2880" b="1" dirty="0">
                <a:solidFill>
                  <a:srgbClr val="006600"/>
                </a:solidFill>
                <a:latin typeface="Calibri"/>
              </a:rPr>
              <a:t>例   </a:t>
            </a:r>
            <a:r>
              <a:rPr lang="zh-CN" altLang="en-US" sz="2880" b="1" dirty="0">
                <a:solidFill>
                  <a:prstClr val="black"/>
                </a:solidFill>
                <a:latin typeface="Calibri"/>
              </a:rPr>
              <a:t>全国各地区居民生活质量聚类</a:t>
            </a:r>
            <a:endParaRPr lang="zh-CN" altLang="en-US" sz="2880" dirty="0">
              <a:solidFill>
                <a:prstClr val="black"/>
              </a:solidFill>
              <a:latin typeface="Calibri"/>
            </a:endParaRPr>
          </a:p>
          <a:p>
            <a:pPr eaLnBrk="1" fontAlgn="auto" hangingPunct="1">
              <a:spcBef>
                <a:spcPts val="0"/>
              </a:spcBef>
              <a:spcAft>
                <a:spcPts val="0"/>
              </a:spcAft>
              <a:defRPr/>
            </a:pPr>
            <a:r>
              <a:rPr lang="zh-CN" altLang="en-US" sz="2880" b="1" dirty="0">
                <a:solidFill>
                  <a:srgbClr val="006600"/>
                </a:solidFill>
                <a:latin typeface="Calibri"/>
              </a:rPr>
              <a:t>  </a:t>
            </a:r>
            <a:endParaRPr lang="zh-CN" altLang="en-US" sz="2880" dirty="0">
              <a:solidFill>
                <a:prstClr val="black"/>
              </a:solidFill>
              <a:latin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EFA1D64-5643-442D-9C8B-B16A80B15CB5}"/>
              </a:ext>
            </a:extLst>
          </p:cNvPr>
          <p:cNvGraphicFramePr>
            <a:graphicFrameLocks noGrp="1"/>
          </p:cNvGraphicFramePr>
          <p:nvPr/>
        </p:nvGraphicFramePr>
        <p:xfrm>
          <a:off x="661988" y="771525"/>
          <a:ext cx="7661275" cy="5848350"/>
        </p:xfrm>
        <a:graphic>
          <a:graphicData uri="http://schemas.openxmlformats.org/drawingml/2006/table">
            <a:tbl>
              <a:tblPr/>
              <a:tblGrid>
                <a:gridCol w="569793">
                  <a:extLst>
                    <a:ext uri="{9D8B030D-6E8A-4147-A177-3AD203B41FA5}">
                      <a16:colId xmlns:a16="http://schemas.microsoft.com/office/drawing/2014/main" val="20000"/>
                    </a:ext>
                  </a:extLst>
                </a:gridCol>
                <a:gridCol w="695148">
                  <a:extLst>
                    <a:ext uri="{9D8B030D-6E8A-4147-A177-3AD203B41FA5}">
                      <a16:colId xmlns:a16="http://schemas.microsoft.com/office/drawing/2014/main" val="20001"/>
                    </a:ext>
                  </a:extLst>
                </a:gridCol>
                <a:gridCol w="695148">
                  <a:extLst>
                    <a:ext uri="{9D8B030D-6E8A-4147-A177-3AD203B41FA5}">
                      <a16:colId xmlns:a16="http://schemas.microsoft.com/office/drawing/2014/main" val="20002"/>
                    </a:ext>
                  </a:extLst>
                </a:gridCol>
                <a:gridCol w="695148">
                  <a:extLst>
                    <a:ext uri="{9D8B030D-6E8A-4147-A177-3AD203B41FA5}">
                      <a16:colId xmlns:a16="http://schemas.microsoft.com/office/drawing/2014/main" val="20003"/>
                    </a:ext>
                  </a:extLst>
                </a:gridCol>
                <a:gridCol w="695148">
                  <a:extLst>
                    <a:ext uri="{9D8B030D-6E8A-4147-A177-3AD203B41FA5}">
                      <a16:colId xmlns:a16="http://schemas.microsoft.com/office/drawing/2014/main" val="20004"/>
                    </a:ext>
                  </a:extLst>
                </a:gridCol>
                <a:gridCol w="695148">
                  <a:extLst>
                    <a:ext uri="{9D8B030D-6E8A-4147-A177-3AD203B41FA5}">
                      <a16:colId xmlns:a16="http://schemas.microsoft.com/office/drawing/2014/main" val="20005"/>
                    </a:ext>
                  </a:extLst>
                </a:gridCol>
                <a:gridCol w="695148">
                  <a:extLst>
                    <a:ext uri="{9D8B030D-6E8A-4147-A177-3AD203B41FA5}">
                      <a16:colId xmlns:a16="http://schemas.microsoft.com/office/drawing/2014/main" val="20006"/>
                    </a:ext>
                  </a:extLst>
                </a:gridCol>
                <a:gridCol w="695148">
                  <a:extLst>
                    <a:ext uri="{9D8B030D-6E8A-4147-A177-3AD203B41FA5}">
                      <a16:colId xmlns:a16="http://schemas.microsoft.com/office/drawing/2014/main" val="20007"/>
                    </a:ext>
                  </a:extLst>
                </a:gridCol>
                <a:gridCol w="695148">
                  <a:extLst>
                    <a:ext uri="{9D8B030D-6E8A-4147-A177-3AD203B41FA5}">
                      <a16:colId xmlns:a16="http://schemas.microsoft.com/office/drawing/2014/main" val="20008"/>
                    </a:ext>
                  </a:extLst>
                </a:gridCol>
                <a:gridCol w="765888">
                  <a:extLst>
                    <a:ext uri="{9D8B030D-6E8A-4147-A177-3AD203B41FA5}">
                      <a16:colId xmlns:a16="http://schemas.microsoft.com/office/drawing/2014/main" val="20009"/>
                    </a:ext>
                  </a:extLst>
                </a:gridCol>
                <a:gridCol w="764409">
                  <a:extLst>
                    <a:ext uri="{9D8B030D-6E8A-4147-A177-3AD203B41FA5}">
                      <a16:colId xmlns:a16="http://schemas.microsoft.com/office/drawing/2014/main" val="20010"/>
                    </a:ext>
                  </a:extLst>
                </a:gridCol>
              </a:tblGrid>
              <a:tr h="675454">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地区</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宋体" panose="02010600030101010101" pitchFamily="2" charset="-122"/>
                        </a:rPr>
                        <a:t>(region)</a:t>
                      </a: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人均地区生产总值</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宋体" panose="02010600030101010101" pitchFamily="2" charset="-122"/>
                        </a:rPr>
                        <a:t>(</a:t>
                      </a:r>
                      <a:r>
                        <a:rPr lang="en-US" altLang="zh-CN" sz="11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x1</a:t>
                      </a:r>
                      <a:r>
                        <a:rPr lang="en-US" altLang="zh-CN" sz="1100" b="1" i="0" u="none" strike="noStrike" dirty="0">
                          <a:solidFill>
                            <a:srgbClr val="000000"/>
                          </a:solidFill>
                          <a:effectLst/>
                          <a:latin typeface="宋体" panose="02010600030101010101" pitchFamily="2" charset="-122"/>
                          <a:ea typeface="宋体" panose="02010600030101010101" pitchFamily="2" charset="-122"/>
                        </a:rPr>
                        <a:t>)</a:t>
                      </a: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人均可支配收入</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x2</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人均拥有公共图书馆藏量</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x3</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人均教育文化娱乐消费支出</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x4</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人均交通通讯消费支出</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x5</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每百户计算机拥有量</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x6</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每百户家用汽车拥有量</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x7</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每万人公共车辆数</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x8</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82294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rgbClr val="000000"/>
                          </a:solidFill>
                          <a:effectLst/>
                          <a:latin typeface="宋体" panose="02010600030101010101" pitchFamily="2" charset="-122"/>
                          <a:ea typeface="宋体" panose="02010600030101010101" pitchFamily="2" charset="-122"/>
                        </a:rPr>
                        <a:t>每千人口医疗卫生机构床位数</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x9</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82294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rgbClr val="000000"/>
                          </a:solidFill>
                          <a:effectLst/>
                          <a:latin typeface="宋体" panose="02010600030101010101" pitchFamily="2" charset="-122"/>
                          <a:ea typeface="宋体" panose="02010600030101010101" pitchFamily="2" charset="-122"/>
                        </a:rPr>
                        <a:t>生活垃圾无害化处理率</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x10</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p>
                      <a:pPr algn="ctr" fontAlgn="ct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2430">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北京</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129041.64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57229.80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3916.72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5033.98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101.08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47.96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26.55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172430">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天津</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119134.17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37022.30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2691.52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3744.54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74.21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43.96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19.64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36.80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172430">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河北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45234.47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21484.10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0.34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1578.29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2290.30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59.48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37.28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15.34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5.25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2430">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山西</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41946.03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20420.00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0.47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1879.25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1884.04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55.57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25.08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9.74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5.33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40.60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内蒙古</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63646.54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26212.20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0.71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2227.80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2914.92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47.36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36.15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10.65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5.94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辽宁</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53580.32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27835.40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0.91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2534.52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3088.44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60.66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13.23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6.83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吉林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55003.79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21368.30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0.73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1928.51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2217.96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52.72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11.15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35.80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黑龙江</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41970.65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21205.80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0.57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1897.99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2185.53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47.35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15.67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14.09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35.50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上海</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126687.30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58988.00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3.21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4685.92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4057.65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131.07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41.79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17.94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江苏</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106949.51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35024.10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2747.59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3496.40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78.75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40.16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17.42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浙江</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91511.86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42045.70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2844.91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4306.54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80.75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47.94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16.93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安徽</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43194.24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21863.30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1700.51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2102.26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46.23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21.45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13.61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42.20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福建</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82286.09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30047.70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0.85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1966.44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2642.78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67.50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29.04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15.85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江西</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43284.96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22031.40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1606.79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1600.74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50.81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24.68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12.55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45.20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山东</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72590.60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26929.90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1948.44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2568.33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63.29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47.65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16.36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42.10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河南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46608.25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20170.00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1559.79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1698.59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50.62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24.96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12.28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39.40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湖北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60111.98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23757.20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0.61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1930.45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1795.66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53.51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19.04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12.38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6.37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38.40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17"/>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湖南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49421.22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23102.70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2805.07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2042.64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14.43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6.59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41.20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18"/>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广东</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80316.26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33003.30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0.78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2620.37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3380.02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75.83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31.58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15.30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4.41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43.50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19"/>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广西</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37918.65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19904.80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1585.84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1878.51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53.16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24.61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10.74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4.94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39.10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0"/>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海南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48191.58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22553.20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1756.80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1995.02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48.33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1"/>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重庆</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63169.85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24153.00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1993.04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2310.34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51.68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21.27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11.50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6.71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2"/>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四川</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44543.75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20579.80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1468.17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2200.03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40.49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22.62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14.46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6.79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3"/>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贵州</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37823.55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16703.60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0.39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1783.35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1781.59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36.29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23.56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11.02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4"/>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云南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34110.27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18348.30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1573.67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2033.41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33.77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30.83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13.60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5.72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38.90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5"/>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陕西</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57102.50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20635.20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1857.64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1760.69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49.81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20.93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15.63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6.29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39.90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6"/>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甘肃</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28407.84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16011.00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1537.13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1796.54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41.22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10.52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7"/>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青海</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43893.48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19001.00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0.77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1686.63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2409.58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38.80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14.37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32.60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8"/>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宁夏</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50492.08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20561.70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1955.59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2616.83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52.12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33.55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15.26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9"/>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新疆</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44506.99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19975.10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0.61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1599.29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2382.62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42.66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28.48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6.85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bl>
          </a:graphicData>
        </a:graphic>
      </p:graphicFrame>
      <p:sp>
        <p:nvSpPr>
          <p:cNvPr id="5" name="文本框 4">
            <a:extLst>
              <a:ext uri="{FF2B5EF4-FFF2-40B4-BE49-F238E27FC236}">
                <a16:creationId xmlns:a16="http://schemas.microsoft.com/office/drawing/2014/main" id="{89881DD4-07D4-41A5-AAF3-972DA0174D23}"/>
              </a:ext>
            </a:extLst>
          </p:cNvPr>
          <p:cNvSpPr txBox="1"/>
          <p:nvPr/>
        </p:nvSpPr>
        <p:spPr>
          <a:xfrm>
            <a:off x="3344863" y="403225"/>
            <a:ext cx="4572000" cy="368300"/>
          </a:xfrm>
          <a:prstGeom prst="rect">
            <a:avLst/>
          </a:prstGeom>
          <a:noFill/>
        </p:spPr>
        <p:txBody>
          <a:bodyPr>
            <a:spAutoFit/>
          </a:bodyPr>
          <a:lstStyle/>
          <a:p>
            <a:pPr eaLnBrk="1" fontAlgn="auto" hangingPunct="1">
              <a:spcBef>
                <a:spcPts val="0"/>
              </a:spcBef>
              <a:spcAft>
                <a:spcPts val="0"/>
              </a:spcAft>
              <a:defRPr/>
            </a:pPr>
            <a:r>
              <a:rPr lang="zh-CN" altLang="en-US" b="1" kern="100" dirty="0">
                <a:solidFill>
                  <a:prstClr val="black"/>
                </a:solidFill>
                <a:latin typeface="Times New Roman" panose="02020603050405020304" pitchFamily="18" charset="0"/>
              </a:rPr>
              <a:t>表</a:t>
            </a:r>
            <a:r>
              <a:rPr lang="en-US" altLang="zh-CN" b="1" kern="100" dirty="0">
                <a:solidFill>
                  <a:prstClr val="black"/>
                </a:solidFill>
                <a:latin typeface="Times New Roman" panose="02020603050405020304" pitchFamily="18" charset="0"/>
              </a:rPr>
              <a:t>1 </a:t>
            </a:r>
            <a:r>
              <a:rPr lang="zh-CN" altLang="en-US" b="1" kern="100" dirty="0">
                <a:solidFill>
                  <a:prstClr val="black"/>
                </a:solidFill>
                <a:latin typeface="Times New Roman" panose="02020603050405020304" pitchFamily="18" charset="0"/>
              </a:rPr>
              <a:t>指标数据（文件名：</a:t>
            </a:r>
            <a:r>
              <a:rPr lang="en-US" altLang="zh-CN" b="1" kern="100" dirty="0">
                <a:solidFill>
                  <a:prstClr val="black"/>
                </a:solidFill>
                <a:latin typeface="Times New Roman" panose="02020603050405020304" pitchFamily="18" charset="0"/>
              </a:rPr>
              <a:t>life</a:t>
            </a:r>
            <a:r>
              <a:rPr lang="zh-CN" altLang="en-US" b="1" kern="100" dirty="0">
                <a:solidFill>
                  <a:prstClr val="black"/>
                </a:solidFill>
                <a:latin typeface="Times New Roman" panose="02020603050405020304" pitchFamily="18" charset="0"/>
              </a:rPr>
              <a:t>）</a:t>
            </a:r>
            <a:endParaRPr lang="zh-CN" altLang="en-US" dirty="0">
              <a:solidFill>
                <a:prstClr val="black"/>
              </a:solidFill>
              <a:latin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a:extLst>
              <a:ext uri="{FF2B5EF4-FFF2-40B4-BE49-F238E27FC236}">
                <a16:creationId xmlns:a16="http://schemas.microsoft.com/office/drawing/2014/main" id="{19B37E2A-FA1F-41F6-B70B-71EF9E6DE967}"/>
              </a:ext>
            </a:extLst>
          </p:cNvPr>
          <p:cNvSpPr txBox="1">
            <a:spLocks noChangeArrowheads="1"/>
          </p:cNvSpPr>
          <p:nvPr/>
        </p:nvSpPr>
        <p:spPr bwMode="auto">
          <a:xfrm>
            <a:off x="233363" y="1328738"/>
            <a:ext cx="8910637" cy="2308225"/>
          </a:xfrm>
          <a:prstGeom prst="rect">
            <a:avLst/>
          </a:prstGeom>
          <a:no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133350" algn="just" fontAlgn="auto">
              <a:spcBef>
                <a:spcPts val="0"/>
              </a:spcBef>
              <a:spcAft>
                <a:spcPts val="0"/>
              </a:spcAft>
              <a:defRPr/>
            </a:pPr>
            <a:r>
              <a:rPr lang="zh-CN" altLang="en-US" sz="2400" b="1" dirty="0">
                <a:solidFill>
                  <a:srgbClr val="333333"/>
                </a:solidFill>
                <a:latin typeface="宋体" panose="02010600030101010101" pitchFamily="2" charset="-122"/>
              </a:rPr>
              <a:t>*数据标准化</a:t>
            </a:r>
            <a:r>
              <a:rPr lang="en-US" altLang="zh-CN" sz="2400" b="1" dirty="0">
                <a:solidFill>
                  <a:srgbClr val="333333"/>
                </a:solidFill>
                <a:latin typeface="宋体" panose="02010600030101010101" pitchFamily="2" charset="-122"/>
              </a:rPr>
              <a:t>; </a:t>
            </a: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proc standard data=</a:t>
            </a:r>
            <a:r>
              <a:rPr lang="en-US" altLang="zh-CN" sz="2400" b="1" u="sng" kern="100" dirty="0">
                <a:solidFill>
                  <a:srgbClr val="4F81BD"/>
                </a:solidFill>
                <a:latin typeface="Times New Roman" panose="02020603050405020304" pitchFamily="18" charset="0"/>
              </a:rPr>
              <a:t>life</a:t>
            </a:r>
            <a:r>
              <a:rPr lang="en-US" altLang="zh-CN" sz="2400" b="1" kern="100" dirty="0">
                <a:solidFill>
                  <a:prstClr val="black"/>
                </a:solidFill>
                <a:latin typeface="Times New Roman" panose="02020603050405020304" pitchFamily="18" charset="0"/>
              </a:rPr>
              <a:t> </a:t>
            </a:r>
            <a:r>
              <a:rPr lang="en-US" altLang="zh-CN" sz="2400" kern="100" dirty="0">
                <a:solidFill>
                  <a:prstClr val="black"/>
                </a:solidFill>
                <a:latin typeface="Times New Roman" panose="02020603050405020304" pitchFamily="18" charset="0"/>
              </a:rPr>
              <a:t>m=</a:t>
            </a:r>
            <a:r>
              <a:rPr lang="en-US" altLang="zh-CN" sz="2400" b="1" u="sng" kern="100" dirty="0">
                <a:solidFill>
                  <a:srgbClr val="FF0066"/>
                </a:solidFill>
                <a:latin typeface="Times New Roman" panose="02020603050405020304" pitchFamily="18" charset="0"/>
              </a:rPr>
              <a:t>0</a:t>
            </a:r>
            <a:r>
              <a:rPr lang="en-US" altLang="zh-CN" sz="2400" kern="100" dirty="0">
                <a:solidFill>
                  <a:prstClr val="black"/>
                </a:solidFill>
                <a:latin typeface="Times New Roman" panose="02020603050405020304" pitchFamily="18" charset="0"/>
              </a:rPr>
              <a:t> std=</a:t>
            </a:r>
            <a:r>
              <a:rPr lang="en-US" altLang="zh-CN" sz="2400" b="1" u="sng" kern="100" dirty="0">
                <a:solidFill>
                  <a:srgbClr val="FF0066"/>
                </a:solidFill>
                <a:latin typeface="Times New Roman" panose="02020603050405020304" pitchFamily="18" charset="0"/>
              </a:rPr>
              <a:t>1</a:t>
            </a:r>
            <a:r>
              <a:rPr lang="zh-CN" altLang="en-US" sz="2400" b="1" kern="100" dirty="0">
                <a:solidFill>
                  <a:srgbClr val="0070C0"/>
                </a:solidFill>
                <a:latin typeface="Times New Roman" panose="02020603050405020304" pitchFamily="18" charset="0"/>
              </a:rPr>
              <a:t> </a:t>
            </a:r>
            <a:r>
              <a:rPr lang="en-US" altLang="zh-CN" sz="2400" kern="100" dirty="0">
                <a:solidFill>
                  <a:prstClr val="black"/>
                </a:solidFill>
                <a:latin typeface="Times New Roman" panose="02020603050405020304" pitchFamily="18" charset="0"/>
              </a:rPr>
              <a:t>out=</a:t>
            </a:r>
            <a:r>
              <a:rPr lang="en-US" altLang="zh-CN" sz="2400" b="1" u="sng" kern="100" dirty="0" err="1">
                <a:solidFill>
                  <a:srgbClr val="4F81BD"/>
                </a:solidFill>
                <a:latin typeface="Times New Roman" panose="02020603050405020304" pitchFamily="18" charset="0"/>
              </a:rPr>
              <a:t>sv</a:t>
            </a:r>
            <a:r>
              <a:rPr lang="en-US" altLang="zh-CN" sz="2400" kern="100" dirty="0">
                <a:solidFill>
                  <a:prstClr val="black"/>
                </a:solidFill>
                <a:latin typeface="Times New Roman" panose="02020603050405020304" pitchFamily="18" charset="0"/>
              </a:rPr>
              <a:t>;                                                                                              </a:t>
            </a:r>
            <a:endParaRPr lang="zh-CN" altLang="zh-CN" sz="2400" kern="100" dirty="0">
              <a:solidFill>
                <a:prstClr val="black"/>
              </a:solidFill>
              <a:latin typeface="Times New Roman" panose="02020603050405020304" pitchFamily="18" charset="0"/>
            </a:endParaRP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var </a:t>
            </a:r>
            <a:r>
              <a:rPr lang="en-US" altLang="zh-CN" sz="2400" dirty="0">
                <a:solidFill>
                  <a:prstClr val="black"/>
                </a:solidFill>
                <a:latin typeface="Times New Roman" pitchFamily="18" charset="0"/>
              </a:rPr>
              <a:t>x1-x10</a:t>
            </a:r>
            <a:r>
              <a:rPr lang="en-US" altLang="zh-CN" sz="2400" kern="100" dirty="0">
                <a:solidFill>
                  <a:prstClr val="black"/>
                </a:solidFill>
                <a:latin typeface="Times New Roman" panose="02020603050405020304" pitchFamily="18" charset="0"/>
              </a:rPr>
              <a:t>;                                                                                                                                          </a:t>
            </a:r>
            <a:endParaRPr lang="zh-CN" altLang="zh-CN" sz="2400" kern="100" dirty="0">
              <a:solidFill>
                <a:prstClr val="black"/>
              </a:solidFill>
              <a:latin typeface="Times New Roman" panose="02020603050405020304" pitchFamily="18" charset="0"/>
            </a:endParaRP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run; </a:t>
            </a:r>
          </a:p>
          <a:p>
            <a:pPr indent="133350" algn="just" fontAlgn="auto">
              <a:spcBef>
                <a:spcPts val="0"/>
              </a:spcBef>
              <a:spcAft>
                <a:spcPts val="0"/>
              </a:spcAft>
              <a:defRPr/>
            </a:pPr>
            <a:endParaRPr lang="en-US" altLang="zh-CN" sz="2400" b="1" dirty="0">
              <a:solidFill>
                <a:srgbClr val="333333"/>
              </a:solidFill>
              <a:latin typeface="宋体" panose="02010600030101010101" pitchFamily="2" charset="-122"/>
            </a:endParaRPr>
          </a:p>
          <a:p>
            <a:pPr indent="133350" algn="just" fontAlgn="auto">
              <a:spcBef>
                <a:spcPts val="0"/>
              </a:spcBef>
              <a:spcAft>
                <a:spcPts val="0"/>
              </a:spcAft>
              <a:defRPr/>
            </a:pPr>
            <a:endParaRPr lang="en-US" altLang="zh-CN" sz="2400" b="1" dirty="0">
              <a:solidFill>
                <a:srgbClr val="333333"/>
              </a:solidFill>
              <a:latin typeface="宋体" panose="02010600030101010101" pitchFamily="2" charset="-122"/>
            </a:endParaRPr>
          </a:p>
        </p:txBody>
      </p:sp>
      <p:sp>
        <p:nvSpPr>
          <p:cNvPr id="130051" name="Text Box 7">
            <a:extLst>
              <a:ext uri="{FF2B5EF4-FFF2-40B4-BE49-F238E27FC236}">
                <a16:creationId xmlns:a16="http://schemas.microsoft.com/office/drawing/2014/main" id="{48618EE4-4EB3-4866-A813-0FFEC7DBC4FF}"/>
              </a:ext>
            </a:extLst>
          </p:cNvPr>
          <p:cNvSpPr txBox="1">
            <a:spLocks noChangeArrowheads="1"/>
          </p:cNvSpPr>
          <p:nvPr/>
        </p:nvSpPr>
        <p:spPr bwMode="auto">
          <a:xfrm>
            <a:off x="395288" y="188913"/>
            <a:ext cx="5453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200" b="1">
                <a:solidFill>
                  <a:srgbClr val="1F497D"/>
                </a:solidFill>
                <a:latin typeface="Times New Roman" panose="02020603050405020304" pitchFamily="18" charset="0"/>
              </a:rPr>
              <a:t>SAS </a:t>
            </a:r>
            <a:r>
              <a:rPr lang="zh-CN" altLang="en-US" sz="3200" b="1">
                <a:solidFill>
                  <a:srgbClr val="1F497D"/>
                </a:solidFill>
                <a:latin typeface="Arial" panose="020B0604020202020204" pitchFamily="34" charset="0"/>
              </a:rPr>
              <a:t>程序：动态聚类法</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D8C98F43-2227-4C59-84C4-D070BEA92EBA}"/>
              </a:ext>
            </a:extLst>
          </p:cNvPr>
          <p:cNvSpPr>
            <a:spLocks noGrp="1" noChangeArrowheads="1"/>
          </p:cNvSpPr>
          <p:nvPr>
            <p:ph type="title"/>
          </p:nvPr>
        </p:nvSpPr>
        <p:spPr>
          <a:xfrm>
            <a:off x="444114" y="335089"/>
            <a:ext cx="8229600" cy="1139825"/>
          </a:xfrm>
        </p:spPr>
        <p:txBody>
          <a:bodyPr/>
          <a:lstStyle/>
          <a:p>
            <a:pPr algn="ctr"/>
            <a:r>
              <a:rPr lang="zh-CN" altLang="zh-CN" sz="4000" b="1" dirty="0"/>
              <a:t>基于购买行为的客户细分方法</a:t>
            </a:r>
            <a:endParaRPr lang="zh-CN" altLang="en-US" sz="4000" b="1" dirty="0"/>
          </a:p>
        </p:txBody>
      </p:sp>
      <p:grpSp>
        <p:nvGrpSpPr>
          <p:cNvPr id="44" name="组合 43">
            <a:extLst>
              <a:ext uri="{FF2B5EF4-FFF2-40B4-BE49-F238E27FC236}">
                <a16:creationId xmlns:a16="http://schemas.microsoft.com/office/drawing/2014/main" id="{727AFB37-14DF-41FD-9CDB-9C3FF6632CB9}"/>
              </a:ext>
            </a:extLst>
          </p:cNvPr>
          <p:cNvGrpSpPr/>
          <p:nvPr/>
        </p:nvGrpSpPr>
        <p:grpSpPr>
          <a:xfrm>
            <a:off x="323528" y="1340768"/>
            <a:ext cx="4378159" cy="4492784"/>
            <a:chOff x="4000150" y="1417320"/>
            <a:chExt cx="4423162" cy="4509275"/>
          </a:xfrm>
        </p:grpSpPr>
        <p:grpSp>
          <p:nvGrpSpPr>
            <p:cNvPr id="38" name="组合 37">
              <a:extLst>
                <a:ext uri="{FF2B5EF4-FFF2-40B4-BE49-F238E27FC236}">
                  <a16:creationId xmlns:a16="http://schemas.microsoft.com/office/drawing/2014/main" id="{A88E9656-D347-4007-A655-AB35A308DB4B}"/>
                </a:ext>
              </a:extLst>
            </p:cNvPr>
            <p:cNvGrpSpPr/>
            <p:nvPr/>
          </p:nvGrpSpPr>
          <p:grpSpPr>
            <a:xfrm>
              <a:off x="4000150" y="1417320"/>
              <a:ext cx="4423162" cy="3940915"/>
              <a:chOff x="4000150" y="1417320"/>
              <a:chExt cx="4423162" cy="3940915"/>
            </a:xfrm>
          </p:grpSpPr>
          <p:grpSp>
            <p:nvGrpSpPr>
              <p:cNvPr id="33" name="组合 32">
                <a:extLst>
                  <a:ext uri="{FF2B5EF4-FFF2-40B4-BE49-F238E27FC236}">
                    <a16:creationId xmlns:a16="http://schemas.microsoft.com/office/drawing/2014/main" id="{D3A32102-E6A5-4F76-AD04-DA1DA0BBE391}"/>
                  </a:ext>
                </a:extLst>
              </p:cNvPr>
              <p:cNvGrpSpPr/>
              <p:nvPr/>
            </p:nvGrpSpPr>
            <p:grpSpPr>
              <a:xfrm>
                <a:off x="4112582" y="1534319"/>
                <a:ext cx="4310730" cy="3823916"/>
                <a:chOff x="4112582" y="1534319"/>
                <a:chExt cx="4310730" cy="3823916"/>
              </a:xfrm>
            </p:grpSpPr>
            <p:grpSp>
              <p:nvGrpSpPr>
                <p:cNvPr id="29" name="组合 28">
                  <a:extLst>
                    <a:ext uri="{FF2B5EF4-FFF2-40B4-BE49-F238E27FC236}">
                      <a16:creationId xmlns:a16="http://schemas.microsoft.com/office/drawing/2014/main" id="{FCEF9776-F90A-4796-B175-F7DEA3A45021}"/>
                    </a:ext>
                  </a:extLst>
                </p:cNvPr>
                <p:cNvGrpSpPr/>
                <p:nvPr/>
              </p:nvGrpSpPr>
              <p:grpSpPr>
                <a:xfrm>
                  <a:off x="4112582" y="1534319"/>
                  <a:ext cx="4146698" cy="3809628"/>
                  <a:chOff x="4112582" y="1534319"/>
                  <a:chExt cx="4146698" cy="3809628"/>
                </a:xfrm>
              </p:grpSpPr>
              <p:grpSp>
                <p:nvGrpSpPr>
                  <p:cNvPr id="28" name="组合 27">
                    <a:extLst>
                      <a:ext uri="{FF2B5EF4-FFF2-40B4-BE49-F238E27FC236}">
                        <a16:creationId xmlns:a16="http://schemas.microsoft.com/office/drawing/2014/main" id="{31EE1094-7B33-4689-BC43-49B42509F007}"/>
                      </a:ext>
                    </a:extLst>
                  </p:cNvPr>
                  <p:cNvGrpSpPr/>
                  <p:nvPr/>
                </p:nvGrpSpPr>
                <p:grpSpPr>
                  <a:xfrm>
                    <a:off x="4579866" y="1534319"/>
                    <a:ext cx="3679414" cy="3313642"/>
                    <a:chOff x="4579866" y="1534319"/>
                    <a:chExt cx="3679414" cy="3313642"/>
                  </a:xfrm>
                </p:grpSpPr>
                <p:grpSp>
                  <p:nvGrpSpPr>
                    <p:cNvPr id="27" name="组合 26">
                      <a:extLst>
                        <a:ext uri="{FF2B5EF4-FFF2-40B4-BE49-F238E27FC236}">
                          <a16:creationId xmlns:a16="http://schemas.microsoft.com/office/drawing/2014/main" id="{A26B0C8F-1111-4656-B8F2-2499BA5D11C3}"/>
                        </a:ext>
                      </a:extLst>
                    </p:cNvPr>
                    <p:cNvGrpSpPr/>
                    <p:nvPr/>
                  </p:nvGrpSpPr>
                  <p:grpSpPr>
                    <a:xfrm>
                      <a:off x="4579866" y="1534319"/>
                      <a:ext cx="3679414" cy="3313642"/>
                      <a:chOff x="4579866" y="1534319"/>
                      <a:chExt cx="3679414" cy="3313642"/>
                    </a:xfrm>
                  </p:grpSpPr>
                  <p:grpSp>
                    <p:nvGrpSpPr>
                      <p:cNvPr id="18" name="组合 17">
                        <a:extLst>
                          <a:ext uri="{FF2B5EF4-FFF2-40B4-BE49-F238E27FC236}">
                            <a16:creationId xmlns:a16="http://schemas.microsoft.com/office/drawing/2014/main" id="{EA38A47E-0CCC-4016-B976-3409C85E1A1B}"/>
                          </a:ext>
                        </a:extLst>
                      </p:cNvPr>
                      <p:cNvGrpSpPr/>
                      <p:nvPr/>
                    </p:nvGrpSpPr>
                    <p:grpSpPr>
                      <a:xfrm>
                        <a:off x="4579866" y="1534319"/>
                        <a:ext cx="3679414" cy="3313642"/>
                        <a:chOff x="4614411" y="1555750"/>
                        <a:chExt cx="3679414" cy="3313642"/>
                      </a:xfrm>
                    </p:grpSpPr>
                    <p:grpSp>
                      <p:nvGrpSpPr>
                        <p:cNvPr id="5" name="组合 4">
                          <a:extLst>
                            <a:ext uri="{FF2B5EF4-FFF2-40B4-BE49-F238E27FC236}">
                              <a16:creationId xmlns:a16="http://schemas.microsoft.com/office/drawing/2014/main" id="{E524B759-A3B0-4231-B08F-5F8AFA5517C0}"/>
                            </a:ext>
                          </a:extLst>
                        </p:cNvPr>
                        <p:cNvGrpSpPr/>
                        <p:nvPr/>
                      </p:nvGrpSpPr>
                      <p:grpSpPr>
                        <a:xfrm>
                          <a:off x="4616528" y="1555750"/>
                          <a:ext cx="3677297" cy="3313642"/>
                          <a:chOff x="4627798" y="1522412"/>
                          <a:chExt cx="3677297" cy="3313642"/>
                        </a:xfrm>
                      </p:grpSpPr>
                      <p:cxnSp>
                        <p:nvCxnSpPr>
                          <p:cNvPr id="3" name="直接箭头连接符 2">
                            <a:extLst>
                              <a:ext uri="{FF2B5EF4-FFF2-40B4-BE49-F238E27FC236}">
                                <a16:creationId xmlns:a16="http://schemas.microsoft.com/office/drawing/2014/main" id="{913AA459-D97C-4346-B559-DFF403C7B0E8}"/>
                              </a:ext>
                            </a:extLst>
                          </p:cNvPr>
                          <p:cNvCxnSpPr>
                            <a:cxnSpLocks/>
                          </p:cNvCxnSpPr>
                          <p:nvPr/>
                        </p:nvCxnSpPr>
                        <p:spPr>
                          <a:xfrm flipH="1" flipV="1">
                            <a:off x="4627798" y="1522412"/>
                            <a:ext cx="12700" cy="3313642"/>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D38ABB6-775C-4057-BF19-92D37EDAE6EC}"/>
                              </a:ext>
                            </a:extLst>
                          </p:cNvPr>
                          <p:cNvCxnSpPr>
                            <a:cxnSpLocks/>
                          </p:cNvCxnSpPr>
                          <p:nvPr/>
                        </p:nvCxnSpPr>
                        <p:spPr>
                          <a:xfrm>
                            <a:off x="4627798" y="4821766"/>
                            <a:ext cx="3677297"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a16="http://schemas.microsoft.com/office/drawing/2014/main" id="{5985F141-753B-4920-AF17-B513760597B2}"/>
                            </a:ext>
                          </a:extLst>
                        </p:cNvPr>
                        <p:cNvCxnSpPr>
                          <a:cxnSpLocks/>
                        </p:cNvCxnSpPr>
                        <p:nvPr/>
                      </p:nvCxnSpPr>
                      <p:spPr>
                        <a:xfrm flipV="1">
                          <a:off x="7607300" y="2227526"/>
                          <a:ext cx="0" cy="2627578"/>
                        </a:xfrm>
                        <a:prstGeom prst="line">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9FB16C3-3736-4156-98D2-EC52A474DCFE}"/>
                            </a:ext>
                          </a:extLst>
                        </p:cNvPr>
                        <p:cNvCxnSpPr>
                          <a:cxnSpLocks/>
                        </p:cNvCxnSpPr>
                        <p:nvPr/>
                      </p:nvCxnSpPr>
                      <p:spPr>
                        <a:xfrm flipV="1">
                          <a:off x="4614411" y="2235200"/>
                          <a:ext cx="2992889" cy="11114"/>
                        </a:xfrm>
                        <a:prstGeom prst="line">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30" name="直接连接符 29">
                        <a:extLst>
                          <a:ext uri="{FF2B5EF4-FFF2-40B4-BE49-F238E27FC236}">
                            <a16:creationId xmlns:a16="http://schemas.microsoft.com/office/drawing/2014/main" id="{F04F3593-B878-4FC7-8DD4-5FB5E0695B38}"/>
                          </a:ext>
                        </a:extLst>
                      </p:cNvPr>
                      <p:cNvCxnSpPr>
                        <a:cxnSpLocks/>
                      </p:cNvCxnSpPr>
                      <p:nvPr/>
                    </p:nvCxnSpPr>
                    <p:spPr>
                      <a:xfrm flipV="1">
                        <a:off x="4594683" y="3508770"/>
                        <a:ext cx="2992889" cy="11114"/>
                      </a:xfrm>
                      <a:prstGeom prst="line">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223DFFD-BC6D-4D40-AD0B-BF3E5783494D}"/>
                          </a:ext>
                        </a:extLst>
                      </p:cNvPr>
                      <p:cNvCxnSpPr>
                        <a:cxnSpLocks/>
                      </p:cNvCxnSpPr>
                      <p:nvPr/>
                    </p:nvCxnSpPr>
                    <p:spPr>
                      <a:xfrm flipV="1">
                        <a:off x="6091127" y="2206095"/>
                        <a:ext cx="0" cy="2627578"/>
                      </a:xfrm>
                      <a:prstGeom prst="line">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sp>
                  <p:nvSpPr>
                    <p:cNvPr id="34" name="Rectangle 1027">
                      <a:extLst>
                        <a:ext uri="{FF2B5EF4-FFF2-40B4-BE49-F238E27FC236}">
                          <a16:creationId xmlns:a16="http://schemas.microsoft.com/office/drawing/2014/main" id="{59D9484B-7813-4FA6-A24D-E4C7CA9F6921}"/>
                        </a:ext>
                      </a:extLst>
                    </p:cNvPr>
                    <p:cNvSpPr txBox="1">
                      <a:spLocks noChangeArrowheads="1"/>
                    </p:cNvSpPr>
                    <p:nvPr/>
                  </p:nvSpPr>
                  <p:spPr bwMode="auto">
                    <a:xfrm>
                      <a:off x="4724402" y="2459066"/>
                      <a:ext cx="1082037" cy="66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000" b="1" dirty="0">
                          <a:latin typeface="黑体" panose="02010609060101010101" pitchFamily="49" charset="-122"/>
                          <a:ea typeface="黑体" panose="02010609060101010101" pitchFamily="49" charset="-122"/>
                          <a:cs typeface="Times" panose="02020603050405020304" pitchFamily="18" charset="0"/>
                        </a:rPr>
                        <a:t>乐于消</a:t>
                      </a:r>
                      <a:endParaRPr lang="en-US" altLang="zh-CN" sz="2000" b="1" dirty="0">
                        <a:latin typeface="黑体" panose="02010609060101010101" pitchFamily="49" charset="-122"/>
                        <a:ea typeface="黑体" panose="02010609060101010101" pitchFamily="49" charset="-122"/>
                        <a:cs typeface="Times" panose="02020603050405020304" pitchFamily="18" charset="0"/>
                      </a:endParaRPr>
                    </a:p>
                    <a:p>
                      <a:pPr marL="0" indent="0" algn="ctr">
                        <a:buNone/>
                      </a:pPr>
                      <a:r>
                        <a:rPr lang="zh-CN" altLang="en-US" sz="2000" b="1" dirty="0">
                          <a:latin typeface="黑体" panose="02010609060101010101" pitchFamily="49" charset="-122"/>
                          <a:ea typeface="黑体" panose="02010609060101010101" pitchFamily="49" charset="-122"/>
                          <a:cs typeface="Times" panose="02020603050405020304" pitchFamily="18" charset="0"/>
                        </a:rPr>
                        <a:t>费型</a:t>
                      </a:r>
                    </a:p>
                  </p:txBody>
                </p:sp>
                <p:sp>
                  <p:nvSpPr>
                    <p:cNvPr id="35" name="Rectangle 1027">
                      <a:extLst>
                        <a:ext uri="{FF2B5EF4-FFF2-40B4-BE49-F238E27FC236}">
                          <a16:creationId xmlns:a16="http://schemas.microsoft.com/office/drawing/2014/main" id="{A3E40D96-CBD1-4EF0-841C-06DD9DE2566F}"/>
                        </a:ext>
                      </a:extLst>
                    </p:cNvPr>
                    <p:cNvSpPr txBox="1">
                      <a:spLocks noChangeArrowheads="1"/>
                    </p:cNvSpPr>
                    <p:nvPr/>
                  </p:nvSpPr>
                  <p:spPr bwMode="auto">
                    <a:xfrm>
                      <a:off x="6280762" y="2459066"/>
                      <a:ext cx="1082037" cy="66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rgbClr val="000099"/>
                          </a:solidFill>
                          <a:latin typeface="黑体" panose="02010609060101010101" pitchFamily="49" charset="-122"/>
                          <a:ea typeface="黑体" panose="02010609060101010101" pitchFamily="49" charset="-122"/>
                          <a:cs typeface="Times" panose="02020603050405020304" pitchFamily="18" charset="0"/>
                        </a:rPr>
                        <a:t>金牌</a:t>
                      </a:r>
                      <a:endParaRPr lang="en-US" altLang="zh-CN" sz="2000" b="1" dirty="0">
                        <a:solidFill>
                          <a:srgbClr val="000099"/>
                        </a:solidFill>
                        <a:latin typeface="黑体" panose="02010609060101010101" pitchFamily="49" charset="-122"/>
                        <a:ea typeface="黑体" panose="02010609060101010101" pitchFamily="49" charset="-122"/>
                        <a:cs typeface="Times" panose="02020603050405020304" pitchFamily="18" charset="0"/>
                      </a:endParaRPr>
                    </a:p>
                    <a:p>
                      <a:pPr marL="0" indent="0" algn="ctr">
                        <a:buNone/>
                      </a:pPr>
                      <a:r>
                        <a:rPr lang="zh-CN" altLang="en-US" sz="2000" b="1" dirty="0">
                          <a:solidFill>
                            <a:srgbClr val="000099"/>
                          </a:solidFill>
                          <a:latin typeface="黑体" panose="02010609060101010101" pitchFamily="49" charset="-122"/>
                          <a:ea typeface="黑体" panose="02010609060101010101" pitchFamily="49" charset="-122"/>
                          <a:cs typeface="Times" panose="02020603050405020304" pitchFamily="18" charset="0"/>
                        </a:rPr>
                        <a:t>客户</a:t>
                      </a:r>
                    </a:p>
                  </p:txBody>
                </p:sp>
                <p:sp>
                  <p:nvSpPr>
                    <p:cNvPr id="36" name="Rectangle 1027">
                      <a:extLst>
                        <a:ext uri="{FF2B5EF4-FFF2-40B4-BE49-F238E27FC236}">
                          <a16:creationId xmlns:a16="http://schemas.microsoft.com/office/drawing/2014/main" id="{E48CADFB-8EBA-4C9D-ADA5-27CAEE1C5338}"/>
                        </a:ext>
                      </a:extLst>
                    </p:cNvPr>
                    <p:cNvSpPr txBox="1">
                      <a:spLocks noChangeArrowheads="1"/>
                    </p:cNvSpPr>
                    <p:nvPr/>
                  </p:nvSpPr>
                  <p:spPr bwMode="auto">
                    <a:xfrm>
                      <a:off x="4741221" y="3772855"/>
                      <a:ext cx="1082037" cy="66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000" b="1" dirty="0">
                          <a:latin typeface="黑体" panose="02010609060101010101" pitchFamily="49" charset="-122"/>
                          <a:ea typeface="黑体" panose="02010609060101010101" pitchFamily="49" charset="-122"/>
                          <a:cs typeface="Times" panose="02020603050405020304" pitchFamily="18" charset="0"/>
                        </a:rPr>
                        <a:t>沉寂</a:t>
                      </a:r>
                      <a:endParaRPr lang="en-US" altLang="zh-CN" sz="2000" b="1" dirty="0">
                        <a:latin typeface="黑体" panose="02010609060101010101" pitchFamily="49" charset="-122"/>
                        <a:ea typeface="黑体" panose="02010609060101010101" pitchFamily="49" charset="-122"/>
                        <a:cs typeface="Times" panose="02020603050405020304" pitchFamily="18" charset="0"/>
                      </a:endParaRPr>
                    </a:p>
                    <a:p>
                      <a:pPr marL="0" indent="0" algn="ctr">
                        <a:buNone/>
                      </a:pPr>
                      <a:r>
                        <a:rPr lang="zh-CN" altLang="en-US" sz="2000" b="1" dirty="0">
                          <a:latin typeface="黑体" panose="02010609060101010101" pitchFamily="49" charset="-122"/>
                          <a:ea typeface="黑体" panose="02010609060101010101" pitchFamily="49" charset="-122"/>
                          <a:cs typeface="Times" panose="02020603050405020304" pitchFamily="18" charset="0"/>
                        </a:rPr>
                        <a:t>客户</a:t>
                      </a:r>
                    </a:p>
                  </p:txBody>
                </p:sp>
                <p:sp>
                  <p:nvSpPr>
                    <p:cNvPr id="37" name="Rectangle 1027">
                      <a:extLst>
                        <a:ext uri="{FF2B5EF4-FFF2-40B4-BE49-F238E27FC236}">
                          <a16:creationId xmlns:a16="http://schemas.microsoft.com/office/drawing/2014/main" id="{4B40BB6B-1E91-4807-BDE5-6EA0D53E6D04}"/>
                        </a:ext>
                      </a:extLst>
                    </p:cNvPr>
                    <p:cNvSpPr txBox="1">
                      <a:spLocks noChangeArrowheads="1"/>
                    </p:cNvSpPr>
                    <p:nvPr/>
                  </p:nvSpPr>
                  <p:spPr bwMode="auto">
                    <a:xfrm>
                      <a:off x="6290923" y="3772855"/>
                      <a:ext cx="1082037" cy="66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000" b="1" dirty="0">
                          <a:latin typeface="黑体" panose="02010609060101010101" pitchFamily="49" charset="-122"/>
                          <a:ea typeface="黑体" panose="02010609060101010101" pitchFamily="49" charset="-122"/>
                          <a:cs typeface="Times" panose="02020603050405020304" pitchFamily="18" charset="0"/>
                        </a:rPr>
                        <a:t>活跃</a:t>
                      </a:r>
                      <a:endParaRPr lang="en-US" altLang="zh-CN" sz="2000" b="1" dirty="0">
                        <a:latin typeface="黑体" panose="02010609060101010101" pitchFamily="49" charset="-122"/>
                        <a:ea typeface="黑体" panose="02010609060101010101" pitchFamily="49" charset="-122"/>
                        <a:cs typeface="Times" panose="02020603050405020304" pitchFamily="18" charset="0"/>
                      </a:endParaRPr>
                    </a:p>
                    <a:p>
                      <a:pPr marL="0" indent="0" algn="ctr">
                        <a:buNone/>
                      </a:pPr>
                      <a:r>
                        <a:rPr lang="zh-CN" altLang="en-US" sz="2000" b="1" dirty="0">
                          <a:latin typeface="黑体" panose="02010609060101010101" pitchFamily="49" charset="-122"/>
                          <a:ea typeface="黑体" panose="02010609060101010101" pitchFamily="49" charset="-122"/>
                          <a:cs typeface="Times" panose="02020603050405020304" pitchFamily="18" charset="0"/>
                        </a:rPr>
                        <a:t>客户</a:t>
                      </a:r>
                    </a:p>
                  </p:txBody>
                </p:sp>
              </p:grpSp>
              <p:sp>
                <p:nvSpPr>
                  <p:cNvPr id="39" name="Rectangle 1027">
                    <a:extLst>
                      <a:ext uri="{FF2B5EF4-FFF2-40B4-BE49-F238E27FC236}">
                        <a16:creationId xmlns:a16="http://schemas.microsoft.com/office/drawing/2014/main" id="{91456A72-2129-4231-B63D-FFE466717B56}"/>
                      </a:ext>
                    </a:extLst>
                  </p:cNvPr>
                  <p:cNvSpPr txBox="1">
                    <a:spLocks noChangeArrowheads="1"/>
                  </p:cNvSpPr>
                  <p:nvPr/>
                </p:nvSpPr>
                <p:spPr bwMode="auto">
                  <a:xfrm>
                    <a:off x="5410699" y="4833673"/>
                    <a:ext cx="1475532" cy="51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000" b="1" dirty="0">
                        <a:latin typeface="Times" panose="02020603050405020304" pitchFamily="18" charset="0"/>
                        <a:cs typeface="Times" panose="02020603050405020304" pitchFamily="18" charset="0"/>
                      </a:rPr>
                      <a:t>购买次数</a:t>
                    </a:r>
                  </a:p>
                </p:txBody>
              </p:sp>
              <p:sp>
                <p:nvSpPr>
                  <p:cNvPr id="40" name="Rectangle 1027">
                    <a:extLst>
                      <a:ext uri="{FF2B5EF4-FFF2-40B4-BE49-F238E27FC236}">
                        <a16:creationId xmlns:a16="http://schemas.microsoft.com/office/drawing/2014/main" id="{B27C8008-46F6-41CC-A24B-1546640E0DA5}"/>
                      </a:ext>
                    </a:extLst>
                  </p:cNvPr>
                  <p:cNvSpPr txBox="1">
                    <a:spLocks noChangeArrowheads="1"/>
                  </p:cNvSpPr>
                  <p:nvPr/>
                </p:nvSpPr>
                <p:spPr bwMode="auto">
                  <a:xfrm>
                    <a:off x="4112582" y="2419378"/>
                    <a:ext cx="431990" cy="187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000" b="1" dirty="0">
                        <a:latin typeface="Times" panose="02020603050405020304" pitchFamily="18" charset="0"/>
                        <a:cs typeface="Times" panose="02020603050405020304" pitchFamily="18" charset="0"/>
                      </a:rPr>
                      <a:t>平均购买额</a:t>
                    </a:r>
                  </a:p>
                </p:txBody>
              </p:sp>
            </p:grpSp>
            <p:sp>
              <p:nvSpPr>
                <p:cNvPr id="42" name="Rectangle 1027">
                  <a:extLst>
                    <a:ext uri="{FF2B5EF4-FFF2-40B4-BE49-F238E27FC236}">
                      <a16:creationId xmlns:a16="http://schemas.microsoft.com/office/drawing/2014/main" id="{4FB538DC-1124-47B5-BE3C-085E118551AF}"/>
                    </a:ext>
                  </a:extLst>
                </p:cNvPr>
                <p:cNvSpPr txBox="1">
                  <a:spLocks noChangeArrowheads="1"/>
                </p:cNvSpPr>
                <p:nvPr/>
              </p:nvSpPr>
              <p:spPr bwMode="auto">
                <a:xfrm>
                  <a:off x="4112582" y="4812976"/>
                  <a:ext cx="571850" cy="51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000" b="1" dirty="0">
                      <a:latin typeface="Times" panose="02020603050405020304" pitchFamily="18" charset="0"/>
                      <a:cs typeface="Times" panose="02020603050405020304" pitchFamily="18" charset="0"/>
                    </a:rPr>
                    <a:t>低</a:t>
                  </a:r>
                </a:p>
              </p:txBody>
            </p:sp>
            <p:sp>
              <p:nvSpPr>
                <p:cNvPr id="43" name="Rectangle 1027">
                  <a:extLst>
                    <a:ext uri="{FF2B5EF4-FFF2-40B4-BE49-F238E27FC236}">
                      <a16:creationId xmlns:a16="http://schemas.microsoft.com/office/drawing/2014/main" id="{8A09CDD9-AB6B-408C-8103-66AAAAF2575E}"/>
                    </a:ext>
                  </a:extLst>
                </p:cNvPr>
                <p:cNvSpPr txBox="1">
                  <a:spLocks noChangeArrowheads="1"/>
                </p:cNvSpPr>
                <p:nvPr/>
              </p:nvSpPr>
              <p:spPr bwMode="auto">
                <a:xfrm>
                  <a:off x="7851462" y="4847961"/>
                  <a:ext cx="571850" cy="51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000" b="1" dirty="0">
                      <a:latin typeface="Times" panose="02020603050405020304" pitchFamily="18" charset="0"/>
                      <a:cs typeface="Times" panose="02020603050405020304" pitchFamily="18" charset="0"/>
                    </a:rPr>
                    <a:t>高</a:t>
                  </a:r>
                </a:p>
              </p:txBody>
            </p:sp>
          </p:grpSp>
          <p:sp>
            <p:nvSpPr>
              <p:cNvPr id="45" name="Rectangle 1027">
                <a:extLst>
                  <a:ext uri="{FF2B5EF4-FFF2-40B4-BE49-F238E27FC236}">
                    <a16:creationId xmlns:a16="http://schemas.microsoft.com/office/drawing/2014/main" id="{BDABAD14-E614-47D0-ABDD-F6B98CFB0567}"/>
                  </a:ext>
                </a:extLst>
              </p:cNvPr>
              <p:cNvSpPr txBox="1">
                <a:spLocks noChangeArrowheads="1"/>
              </p:cNvSpPr>
              <p:nvPr/>
            </p:nvSpPr>
            <p:spPr bwMode="auto">
              <a:xfrm>
                <a:off x="4000150" y="1417320"/>
                <a:ext cx="571850" cy="51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000" b="1" dirty="0">
                    <a:latin typeface="Times" panose="02020603050405020304" pitchFamily="18" charset="0"/>
                    <a:cs typeface="Times" panose="02020603050405020304" pitchFamily="18" charset="0"/>
                  </a:rPr>
                  <a:t>高</a:t>
                </a:r>
              </a:p>
            </p:txBody>
          </p:sp>
        </p:grpSp>
        <p:sp>
          <p:nvSpPr>
            <p:cNvPr id="47" name="Rectangle 1027">
              <a:extLst>
                <a:ext uri="{FF2B5EF4-FFF2-40B4-BE49-F238E27FC236}">
                  <a16:creationId xmlns:a16="http://schemas.microsoft.com/office/drawing/2014/main" id="{6747B88C-78A2-4A10-A7E3-D71882F0DE51}"/>
                </a:ext>
              </a:extLst>
            </p:cNvPr>
            <p:cNvSpPr txBox="1">
              <a:spLocks noChangeArrowheads="1"/>
            </p:cNvSpPr>
            <p:nvPr/>
          </p:nvSpPr>
          <p:spPr bwMode="auto">
            <a:xfrm>
              <a:off x="4800576" y="5416321"/>
              <a:ext cx="2551470" cy="51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rgbClr val="000099"/>
                  </a:solidFill>
                  <a:latin typeface="Times" panose="02020603050405020304" pitchFamily="18" charset="0"/>
                  <a:cs typeface="Times" panose="02020603050405020304" pitchFamily="18" charset="0"/>
                </a:rPr>
                <a:t>客户价值矩阵</a:t>
              </a:r>
            </a:p>
          </p:txBody>
        </p:sp>
      </p:grpSp>
      <p:sp>
        <p:nvSpPr>
          <p:cNvPr id="50" name="Rectangle 1027">
            <a:extLst>
              <a:ext uri="{FF2B5EF4-FFF2-40B4-BE49-F238E27FC236}">
                <a16:creationId xmlns:a16="http://schemas.microsoft.com/office/drawing/2014/main" id="{9A6903C1-5459-42F2-9679-34BCDC72A68C}"/>
              </a:ext>
            </a:extLst>
          </p:cNvPr>
          <p:cNvSpPr txBox="1">
            <a:spLocks noChangeArrowheads="1"/>
          </p:cNvSpPr>
          <p:nvPr/>
        </p:nvSpPr>
        <p:spPr bwMode="auto">
          <a:xfrm>
            <a:off x="4978797" y="1976646"/>
            <a:ext cx="3888355" cy="363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ct val="150000"/>
              </a:lnSpc>
            </a:pPr>
            <a:r>
              <a:rPr lang="zh-CN" altLang="en-US" sz="2800" dirty="0">
                <a:latin typeface="Times" panose="02020603050405020304" pitchFamily="18" charset="0"/>
                <a:cs typeface="Times" panose="02020603050405020304" pitchFamily="18" charset="0"/>
              </a:rPr>
              <a:t>掌握客户分布</a:t>
            </a:r>
            <a:endParaRPr lang="en-US" altLang="zh-CN" sz="2800" dirty="0">
              <a:latin typeface="Times" panose="02020603050405020304" pitchFamily="18" charset="0"/>
              <a:cs typeface="Times" panose="02020603050405020304" pitchFamily="18" charset="0"/>
            </a:endParaRPr>
          </a:p>
          <a:p>
            <a:pPr>
              <a:lnSpc>
                <a:spcPct val="150000"/>
              </a:lnSpc>
            </a:pPr>
            <a:r>
              <a:rPr lang="zh-CN" altLang="en-US" sz="2800" dirty="0">
                <a:latin typeface="Times" panose="02020603050405020304" pitchFamily="18" charset="0"/>
                <a:cs typeface="Times" panose="02020603050405020304" pitchFamily="18" charset="0"/>
              </a:rPr>
              <a:t>洞察客户规律</a:t>
            </a:r>
            <a:endParaRPr lang="en-US" altLang="zh-CN" sz="2800" dirty="0">
              <a:latin typeface="Times" panose="02020603050405020304" pitchFamily="18" charset="0"/>
              <a:cs typeface="Times" panose="02020603050405020304" pitchFamily="18" charset="0"/>
            </a:endParaRPr>
          </a:p>
          <a:p>
            <a:pPr>
              <a:lnSpc>
                <a:spcPct val="150000"/>
              </a:lnSpc>
            </a:pPr>
            <a:r>
              <a:rPr lang="zh-CN" altLang="en-US" sz="2800" dirty="0">
                <a:latin typeface="Times" panose="02020603050405020304" pitchFamily="18" charset="0"/>
                <a:cs typeface="Times" panose="02020603050405020304" pitchFamily="18" charset="0"/>
              </a:rPr>
              <a:t>精准营销、靶向服务</a:t>
            </a:r>
            <a:endParaRPr lang="en-US" altLang="zh-CN" sz="2800" dirty="0">
              <a:latin typeface="Times" panose="02020603050405020304" pitchFamily="18" charset="0"/>
              <a:cs typeface="Times" panose="02020603050405020304" pitchFamily="18" charset="0"/>
            </a:endParaRPr>
          </a:p>
          <a:p>
            <a:pPr>
              <a:lnSpc>
                <a:spcPct val="150000"/>
              </a:lnSpc>
            </a:pPr>
            <a:r>
              <a:rPr lang="zh-CN" altLang="en-US" sz="3200" dirty="0">
                <a:solidFill>
                  <a:srgbClr val="000099"/>
                </a:solidFill>
                <a:latin typeface="黑体" panose="02010609060101010101" pitchFamily="49" charset="-122"/>
                <a:ea typeface="黑体" panose="02010609060101010101" pitchFamily="49" charset="-122"/>
                <a:cs typeface="Times" panose="02020603050405020304" pitchFamily="18" charset="0"/>
              </a:rPr>
              <a:t>二八原则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7">
            <a:extLst>
              <a:ext uri="{FF2B5EF4-FFF2-40B4-BE49-F238E27FC236}">
                <a16:creationId xmlns:a16="http://schemas.microsoft.com/office/drawing/2014/main" id="{53E39238-6788-46DE-92C4-6DD326CD4940}"/>
              </a:ext>
            </a:extLst>
          </p:cNvPr>
          <p:cNvSpPr txBox="1">
            <a:spLocks noChangeArrowheads="1"/>
          </p:cNvSpPr>
          <p:nvPr/>
        </p:nvSpPr>
        <p:spPr bwMode="auto">
          <a:xfrm>
            <a:off x="228600" y="144463"/>
            <a:ext cx="8285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3200" b="1">
                <a:solidFill>
                  <a:srgbClr val="1F497D"/>
                </a:solidFill>
                <a:latin typeface="Arial" panose="020B0604020202020204" pitchFamily="34" charset="0"/>
              </a:rPr>
              <a:t>指标数据</a:t>
            </a:r>
          </a:p>
        </p:txBody>
      </p:sp>
      <p:graphicFrame>
        <p:nvGraphicFramePr>
          <p:cNvPr id="9" name="表格 8">
            <a:extLst>
              <a:ext uri="{FF2B5EF4-FFF2-40B4-BE49-F238E27FC236}">
                <a16:creationId xmlns:a16="http://schemas.microsoft.com/office/drawing/2014/main" id="{B9B9A3B7-7F78-4CE1-9E89-1828DFB1DC4A}"/>
              </a:ext>
            </a:extLst>
          </p:cNvPr>
          <p:cNvGraphicFramePr>
            <a:graphicFrameLocks noGrp="1"/>
          </p:cNvGraphicFramePr>
          <p:nvPr/>
        </p:nvGraphicFramePr>
        <p:xfrm>
          <a:off x="712788" y="771525"/>
          <a:ext cx="7661274" cy="5848354"/>
        </p:xfrm>
        <a:graphic>
          <a:graphicData uri="http://schemas.openxmlformats.org/drawingml/2006/table">
            <a:tbl>
              <a:tblPr/>
              <a:tblGrid>
                <a:gridCol w="569793">
                  <a:extLst>
                    <a:ext uri="{9D8B030D-6E8A-4147-A177-3AD203B41FA5}">
                      <a16:colId xmlns:a16="http://schemas.microsoft.com/office/drawing/2014/main" val="20000"/>
                    </a:ext>
                  </a:extLst>
                </a:gridCol>
                <a:gridCol w="695148">
                  <a:extLst>
                    <a:ext uri="{9D8B030D-6E8A-4147-A177-3AD203B41FA5}">
                      <a16:colId xmlns:a16="http://schemas.microsoft.com/office/drawing/2014/main" val="20001"/>
                    </a:ext>
                  </a:extLst>
                </a:gridCol>
                <a:gridCol w="695148">
                  <a:extLst>
                    <a:ext uri="{9D8B030D-6E8A-4147-A177-3AD203B41FA5}">
                      <a16:colId xmlns:a16="http://schemas.microsoft.com/office/drawing/2014/main" val="20002"/>
                    </a:ext>
                  </a:extLst>
                </a:gridCol>
                <a:gridCol w="695148">
                  <a:extLst>
                    <a:ext uri="{9D8B030D-6E8A-4147-A177-3AD203B41FA5}">
                      <a16:colId xmlns:a16="http://schemas.microsoft.com/office/drawing/2014/main" val="20003"/>
                    </a:ext>
                  </a:extLst>
                </a:gridCol>
                <a:gridCol w="695148">
                  <a:extLst>
                    <a:ext uri="{9D8B030D-6E8A-4147-A177-3AD203B41FA5}">
                      <a16:colId xmlns:a16="http://schemas.microsoft.com/office/drawing/2014/main" val="20004"/>
                    </a:ext>
                  </a:extLst>
                </a:gridCol>
                <a:gridCol w="695148">
                  <a:extLst>
                    <a:ext uri="{9D8B030D-6E8A-4147-A177-3AD203B41FA5}">
                      <a16:colId xmlns:a16="http://schemas.microsoft.com/office/drawing/2014/main" val="20005"/>
                    </a:ext>
                  </a:extLst>
                </a:gridCol>
                <a:gridCol w="695148">
                  <a:extLst>
                    <a:ext uri="{9D8B030D-6E8A-4147-A177-3AD203B41FA5}">
                      <a16:colId xmlns:a16="http://schemas.microsoft.com/office/drawing/2014/main" val="20006"/>
                    </a:ext>
                  </a:extLst>
                </a:gridCol>
                <a:gridCol w="695148">
                  <a:extLst>
                    <a:ext uri="{9D8B030D-6E8A-4147-A177-3AD203B41FA5}">
                      <a16:colId xmlns:a16="http://schemas.microsoft.com/office/drawing/2014/main" val="20007"/>
                    </a:ext>
                  </a:extLst>
                </a:gridCol>
                <a:gridCol w="695148">
                  <a:extLst>
                    <a:ext uri="{9D8B030D-6E8A-4147-A177-3AD203B41FA5}">
                      <a16:colId xmlns:a16="http://schemas.microsoft.com/office/drawing/2014/main" val="20008"/>
                    </a:ext>
                  </a:extLst>
                </a:gridCol>
                <a:gridCol w="765888">
                  <a:extLst>
                    <a:ext uri="{9D8B030D-6E8A-4147-A177-3AD203B41FA5}">
                      <a16:colId xmlns:a16="http://schemas.microsoft.com/office/drawing/2014/main" val="20009"/>
                    </a:ext>
                  </a:extLst>
                </a:gridCol>
                <a:gridCol w="764409">
                  <a:extLst>
                    <a:ext uri="{9D8B030D-6E8A-4147-A177-3AD203B41FA5}">
                      <a16:colId xmlns:a16="http://schemas.microsoft.com/office/drawing/2014/main" val="20010"/>
                    </a:ext>
                  </a:extLst>
                </a:gridCol>
              </a:tblGrid>
              <a:tr h="675454">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地区</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宋体" panose="02010600030101010101" pitchFamily="2" charset="-122"/>
                        </a:rPr>
                        <a:t>(region)</a:t>
                      </a: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人均地区生产总值</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宋体" panose="02010600030101010101" pitchFamily="2" charset="-122"/>
                        </a:rPr>
                        <a:t>(</a:t>
                      </a:r>
                      <a:r>
                        <a:rPr lang="en-US" altLang="zh-CN" sz="11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x1</a:t>
                      </a:r>
                      <a:r>
                        <a:rPr lang="en-US" altLang="zh-CN" sz="1100" b="1" i="0" u="none" strike="noStrike" dirty="0">
                          <a:solidFill>
                            <a:srgbClr val="000000"/>
                          </a:solidFill>
                          <a:effectLst/>
                          <a:latin typeface="宋体" panose="02010600030101010101" pitchFamily="2" charset="-122"/>
                          <a:ea typeface="宋体" panose="02010600030101010101" pitchFamily="2" charset="-122"/>
                        </a:rPr>
                        <a:t>)</a:t>
                      </a: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人均可支配收入</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x2</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人均拥有公共图书馆藏量</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x3</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人均教育文化娱乐消费支出</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x4</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人均交通通讯消费支出</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x5</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每百户计算机拥有量</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x6</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每百户家用汽车拥有量</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x7</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每万人公共车辆数</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x8</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82294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rgbClr val="000000"/>
                          </a:solidFill>
                          <a:effectLst/>
                          <a:latin typeface="宋体" panose="02010600030101010101" pitchFamily="2" charset="-122"/>
                          <a:ea typeface="宋体" panose="02010600030101010101" pitchFamily="2" charset="-122"/>
                        </a:rPr>
                        <a:t>每千人口医疗卫生机构床位数</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x9</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82294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rgbClr val="000000"/>
                          </a:solidFill>
                          <a:effectLst/>
                          <a:latin typeface="宋体" panose="02010600030101010101" pitchFamily="2" charset="-122"/>
                          <a:ea typeface="宋体" panose="02010600030101010101" pitchFamily="2" charset="-122"/>
                        </a:rPr>
                        <a:t>生活垃圾无害化处理率</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x10</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p>
                      <a:pPr algn="ctr" fontAlgn="ct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2430">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北京</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129041.64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57229.80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3916.72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5033.98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101.08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47.96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26.55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172430">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天津</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119134.17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37022.30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2691.52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3744.54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74.21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43.96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19.64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36.80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172430">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河北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45234.47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21484.10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0.34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1578.29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2290.30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59.48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37.28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15.34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5.25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2430">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山西</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41946.03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20420.00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0.47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1879.25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1884.04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55.57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25.08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9.74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5.33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40.60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内蒙古</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63646.54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26212.20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0.71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2227.80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2914.92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47.36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36.15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10.65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5.94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辽宁</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53580.32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27835.40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0.91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2534.52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3088.44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60.66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13.23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6.83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吉林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55003.79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21368.30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0.73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1928.51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2217.96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52.72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11.15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35.80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黑龙江</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41970.65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21205.80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0.57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1897.99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2185.53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47.35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15.67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14.09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35.50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上海</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126687.30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58988.00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3.21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4685.92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4057.65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131.07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41.79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17.94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江苏</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106949.51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35024.10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2747.59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3496.40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78.75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40.16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17.42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浙江</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91511.86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42045.70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2844.91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4306.54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80.75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47.94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16.93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安徽</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43194.24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21863.30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1700.51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2102.26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46.23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21.45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13.61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42.20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福建</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82286.09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30047.70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0.85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1966.44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2642.78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67.50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29.04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15.85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江西</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43284.96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22031.40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1606.79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1600.74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50.81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24.68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12.55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45.20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山东</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72590.60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26929.90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1948.44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2568.33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63.29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47.65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16.36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42.10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河南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46608.25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20170.00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1559.79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1698.59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50.62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24.96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12.28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39.40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湖北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60111.98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23757.20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0.61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1930.45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1795.66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53.51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19.04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12.38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6.37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38.40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17"/>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湖南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49421.22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23102.70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2805.07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2042.64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14.43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6.59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41.20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18"/>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广东</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80316.26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33003.30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0.78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2620.37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3380.02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75.83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31.58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15.30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4.41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43.50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19"/>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广西</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37918.65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19904.80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1585.84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1878.51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53.16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24.61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10.74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4.94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39.10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0"/>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海南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48191.58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22553.20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1756.80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1995.02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48.33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1"/>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重庆</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63169.85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24153.00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1993.04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2310.34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51.68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21.27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11.50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6.71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2"/>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四川</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44543.75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20579.80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1468.17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2200.03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40.49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22.62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14.46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6.79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3"/>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贵州</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37823.55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16703.60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0.39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1783.35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1781.59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36.29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23.56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11.02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6.51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4"/>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云南</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34110.27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18348.30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1573.67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2033.41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33.77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30.83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13.60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5.72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38.90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5"/>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陕西</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57102.50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20635.20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1857.64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1760.69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49.81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20.93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15.63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6.29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39.90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6"/>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甘肃</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28407.84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16011.00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1537.13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1796.54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41.22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10.52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33.30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7"/>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青海</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43893.48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19001.00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0.77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1686.63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2409.58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38.80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14.37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32.60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8"/>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宁夏</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50492.08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20561.70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1955.59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2616.83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52.12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33.55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15.26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5.84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40.40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9"/>
                  </a:ext>
                </a:extLst>
              </a:tr>
              <a:tr h="172430">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新疆</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44506.99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19975.10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0.61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1599.29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2382.62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42.66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28.48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14.58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6.85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40.00 </a:t>
                      </a:r>
                    </a:p>
                  </a:txBody>
                  <a:tcPr marL="4754" marR="4754" marT="475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bl>
          </a:graphicData>
        </a:graphic>
      </p:graphicFrame>
      <p:sp>
        <p:nvSpPr>
          <p:cNvPr id="5" name="文本框 4">
            <a:extLst>
              <a:ext uri="{FF2B5EF4-FFF2-40B4-BE49-F238E27FC236}">
                <a16:creationId xmlns:a16="http://schemas.microsoft.com/office/drawing/2014/main" id="{3E5B1D9E-4307-4C6F-827D-2196B13F584B}"/>
              </a:ext>
            </a:extLst>
          </p:cNvPr>
          <p:cNvSpPr txBox="1"/>
          <p:nvPr/>
        </p:nvSpPr>
        <p:spPr>
          <a:xfrm>
            <a:off x="3344863" y="403225"/>
            <a:ext cx="4572000" cy="368300"/>
          </a:xfrm>
          <a:prstGeom prst="rect">
            <a:avLst/>
          </a:prstGeom>
          <a:noFill/>
        </p:spPr>
        <p:txBody>
          <a:bodyPr>
            <a:spAutoFit/>
          </a:bodyPr>
          <a:lstStyle/>
          <a:p>
            <a:pPr eaLnBrk="1" fontAlgn="auto" hangingPunct="1">
              <a:spcBef>
                <a:spcPts val="0"/>
              </a:spcBef>
              <a:spcAft>
                <a:spcPts val="0"/>
              </a:spcAft>
              <a:defRPr/>
            </a:pPr>
            <a:r>
              <a:rPr lang="zh-CN" altLang="en-US" b="1" kern="100" dirty="0">
                <a:solidFill>
                  <a:prstClr val="black"/>
                </a:solidFill>
                <a:latin typeface="Times New Roman" panose="02020603050405020304" pitchFamily="18" charset="0"/>
              </a:rPr>
              <a:t>表</a:t>
            </a:r>
            <a:r>
              <a:rPr lang="en-US" altLang="zh-CN" b="1" kern="100" dirty="0">
                <a:solidFill>
                  <a:prstClr val="black"/>
                </a:solidFill>
                <a:latin typeface="Times New Roman" panose="02020603050405020304" pitchFamily="18" charset="0"/>
              </a:rPr>
              <a:t>1 </a:t>
            </a:r>
            <a:r>
              <a:rPr lang="zh-CN" altLang="en-US" b="1" kern="100" dirty="0">
                <a:solidFill>
                  <a:prstClr val="black"/>
                </a:solidFill>
                <a:latin typeface="Times New Roman" panose="02020603050405020304" pitchFamily="18" charset="0"/>
              </a:rPr>
              <a:t>指标数据（文件名：</a:t>
            </a:r>
            <a:r>
              <a:rPr lang="en-US" altLang="zh-CN" b="1" kern="100" dirty="0">
                <a:solidFill>
                  <a:prstClr val="black"/>
                </a:solidFill>
                <a:latin typeface="Times New Roman" panose="02020603050405020304" pitchFamily="18" charset="0"/>
              </a:rPr>
              <a:t>life</a:t>
            </a:r>
            <a:r>
              <a:rPr lang="zh-CN" altLang="en-US" b="1" kern="100" dirty="0">
                <a:solidFill>
                  <a:prstClr val="black"/>
                </a:solidFill>
                <a:latin typeface="Times New Roman" panose="02020603050405020304" pitchFamily="18" charset="0"/>
              </a:rPr>
              <a:t>）</a:t>
            </a:r>
            <a:endParaRPr lang="zh-CN" altLang="en-US" dirty="0">
              <a:solidFill>
                <a:prstClr val="black"/>
              </a:solidFill>
              <a:latin typeface="Calibri"/>
            </a:endParaRPr>
          </a:p>
        </p:txBody>
      </p:sp>
      <p:sp>
        <p:nvSpPr>
          <p:cNvPr id="3" name="椭圆 2">
            <a:extLst>
              <a:ext uri="{FF2B5EF4-FFF2-40B4-BE49-F238E27FC236}">
                <a16:creationId xmlns:a16="http://schemas.microsoft.com/office/drawing/2014/main" id="{C0C051C9-0D97-4B72-88E1-25641B869813}"/>
              </a:ext>
            </a:extLst>
          </p:cNvPr>
          <p:cNvSpPr/>
          <p:nvPr/>
        </p:nvSpPr>
        <p:spPr>
          <a:xfrm>
            <a:off x="712788" y="2965450"/>
            <a:ext cx="606425" cy="250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椭圆 5">
            <a:extLst>
              <a:ext uri="{FF2B5EF4-FFF2-40B4-BE49-F238E27FC236}">
                <a16:creationId xmlns:a16="http://schemas.microsoft.com/office/drawing/2014/main" id="{11AAE5F1-EAAE-4603-970C-D5553B2F0436}"/>
              </a:ext>
            </a:extLst>
          </p:cNvPr>
          <p:cNvSpPr/>
          <p:nvPr/>
        </p:nvSpPr>
        <p:spPr>
          <a:xfrm>
            <a:off x="712788" y="4344988"/>
            <a:ext cx="606425" cy="250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椭圆 6">
            <a:extLst>
              <a:ext uri="{FF2B5EF4-FFF2-40B4-BE49-F238E27FC236}">
                <a16:creationId xmlns:a16="http://schemas.microsoft.com/office/drawing/2014/main" id="{00F7541F-5C96-43BC-856E-6B9CF72B199C}"/>
              </a:ext>
            </a:extLst>
          </p:cNvPr>
          <p:cNvSpPr/>
          <p:nvPr/>
        </p:nvSpPr>
        <p:spPr>
          <a:xfrm>
            <a:off x="712788" y="5883275"/>
            <a:ext cx="606425" cy="250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a:extLst>
              <a:ext uri="{FF2B5EF4-FFF2-40B4-BE49-F238E27FC236}">
                <a16:creationId xmlns:a16="http://schemas.microsoft.com/office/drawing/2014/main" id="{C1A65666-ACE7-494F-A8CC-3E38DEBB1510}"/>
              </a:ext>
            </a:extLst>
          </p:cNvPr>
          <p:cNvSpPr txBox="1">
            <a:spLocks noChangeArrowheads="1"/>
          </p:cNvSpPr>
          <p:nvPr/>
        </p:nvSpPr>
        <p:spPr bwMode="auto">
          <a:xfrm>
            <a:off x="233363" y="1052513"/>
            <a:ext cx="8910637" cy="4894262"/>
          </a:xfrm>
          <a:prstGeom prst="rect">
            <a:avLst/>
          </a:prstGeom>
          <a:no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133350" algn="just" fontAlgn="auto">
              <a:spcBef>
                <a:spcPts val="0"/>
              </a:spcBef>
              <a:spcAft>
                <a:spcPts val="0"/>
              </a:spcAft>
              <a:defRPr/>
            </a:pPr>
            <a:r>
              <a:rPr lang="zh-CN" altLang="en-US" sz="2400" b="1" dirty="0">
                <a:solidFill>
                  <a:srgbClr val="333333"/>
                </a:solidFill>
                <a:latin typeface="宋体" panose="02010600030101010101" pitchFamily="2" charset="-122"/>
              </a:rPr>
              <a:t>*数据标准化</a:t>
            </a:r>
            <a:r>
              <a:rPr lang="en-US" altLang="zh-CN" sz="2400" b="1" dirty="0">
                <a:solidFill>
                  <a:srgbClr val="333333"/>
                </a:solidFill>
                <a:latin typeface="宋体" panose="02010600030101010101" pitchFamily="2" charset="-122"/>
              </a:rPr>
              <a:t>; </a:t>
            </a: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proc standard data=</a:t>
            </a:r>
            <a:r>
              <a:rPr lang="en-US" altLang="zh-CN" sz="2400" b="1" u="sng" kern="100" dirty="0">
                <a:solidFill>
                  <a:srgbClr val="4F81BD"/>
                </a:solidFill>
                <a:latin typeface="Times New Roman" panose="02020603050405020304" pitchFamily="18" charset="0"/>
              </a:rPr>
              <a:t>life</a:t>
            </a:r>
            <a:r>
              <a:rPr lang="en-US" altLang="zh-CN" sz="2400" b="1" kern="100" dirty="0">
                <a:solidFill>
                  <a:prstClr val="black"/>
                </a:solidFill>
                <a:latin typeface="Times New Roman" panose="02020603050405020304" pitchFamily="18" charset="0"/>
              </a:rPr>
              <a:t> </a:t>
            </a:r>
            <a:r>
              <a:rPr lang="en-US" altLang="zh-CN" sz="2400" kern="100" dirty="0">
                <a:solidFill>
                  <a:prstClr val="black"/>
                </a:solidFill>
                <a:latin typeface="Times New Roman" panose="02020603050405020304" pitchFamily="18" charset="0"/>
              </a:rPr>
              <a:t>m=</a:t>
            </a:r>
            <a:r>
              <a:rPr lang="en-US" altLang="zh-CN" sz="2400" b="1" u="sng" kern="100" dirty="0">
                <a:solidFill>
                  <a:srgbClr val="FF0066"/>
                </a:solidFill>
                <a:latin typeface="Times New Roman" panose="02020603050405020304" pitchFamily="18" charset="0"/>
              </a:rPr>
              <a:t>0</a:t>
            </a:r>
            <a:r>
              <a:rPr lang="en-US" altLang="zh-CN" sz="2400" kern="100" dirty="0">
                <a:solidFill>
                  <a:prstClr val="black"/>
                </a:solidFill>
                <a:latin typeface="Times New Roman" panose="02020603050405020304" pitchFamily="18" charset="0"/>
              </a:rPr>
              <a:t> std=</a:t>
            </a:r>
            <a:r>
              <a:rPr lang="en-US" altLang="zh-CN" sz="2400" b="1" u="sng" kern="100" dirty="0">
                <a:solidFill>
                  <a:srgbClr val="FF0066"/>
                </a:solidFill>
                <a:latin typeface="Times New Roman" panose="02020603050405020304" pitchFamily="18" charset="0"/>
              </a:rPr>
              <a:t>1</a:t>
            </a:r>
            <a:r>
              <a:rPr lang="zh-CN" altLang="en-US" sz="2400" b="1" kern="100" dirty="0">
                <a:solidFill>
                  <a:srgbClr val="0070C0"/>
                </a:solidFill>
                <a:latin typeface="Times New Roman" panose="02020603050405020304" pitchFamily="18" charset="0"/>
              </a:rPr>
              <a:t> </a:t>
            </a:r>
            <a:r>
              <a:rPr lang="en-US" altLang="zh-CN" sz="2400" kern="100" dirty="0">
                <a:solidFill>
                  <a:prstClr val="black"/>
                </a:solidFill>
                <a:latin typeface="Times New Roman" panose="02020603050405020304" pitchFamily="18" charset="0"/>
              </a:rPr>
              <a:t>out=</a:t>
            </a:r>
            <a:r>
              <a:rPr lang="en-US" altLang="zh-CN" sz="2400" b="1" u="sng" kern="100" dirty="0" err="1">
                <a:solidFill>
                  <a:srgbClr val="4F81BD"/>
                </a:solidFill>
                <a:latin typeface="Times New Roman" panose="02020603050405020304" pitchFamily="18" charset="0"/>
              </a:rPr>
              <a:t>sv</a:t>
            </a:r>
            <a:r>
              <a:rPr lang="en-US" altLang="zh-CN" sz="2400" kern="100" dirty="0">
                <a:solidFill>
                  <a:prstClr val="black"/>
                </a:solidFill>
                <a:latin typeface="Times New Roman" panose="02020603050405020304" pitchFamily="18" charset="0"/>
              </a:rPr>
              <a:t>;                                                                                              </a:t>
            </a:r>
            <a:endParaRPr lang="zh-CN" altLang="zh-CN" sz="2400" kern="100" dirty="0">
              <a:solidFill>
                <a:prstClr val="black"/>
              </a:solidFill>
              <a:latin typeface="Times New Roman" panose="02020603050405020304" pitchFamily="18" charset="0"/>
            </a:endParaRP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var </a:t>
            </a:r>
            <a:r>
              <a:rPr lang="en-US" altLang="zh-CN" sz="2400" dirty="0">
                <a:solidFill>
                  <a:prstClr val="black"/>
                </a:solidFill>
                <a:latin typeface="Times New Roman" pitchFamily="18" charset="0"/>
              </a:rPr>
              <a:t>x1-x10</a:t>
            </a:r>
            <a:r>
              <a:rPr lang="en-US" altLang="zh-CN" sz="2400" kern="100" dirty="0">
                <a:solidFill>
                  <a:prstClr val="black"/>
                </a:solidFill>
                <a:latin typeface="Times New Roman" panose="02020603050405020304" pitchFamily="18" charset="0"/>
              </a:rPr>
              <a:t>;                                                                                                                                          </a:t>
            </a:r>
            <a:endParaRPr lang="zh-CN" altLang="zh-CN" sz="2400" kern="100" dirty="0">
              <a:solidFill>
                <a:prstClr val="black"/>
              </a:solidFill>
              <a:latin typeface="Times New Roman" panose="02020603050405020304" pitchFamily="18" charset="0"/>
            </a:endParaRP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run; </a:t>
            </a:r>
          </a:p>
          <a:p>
            <a:pPr indent="133350" algn="just" fontAlgn="auto">
              <a:spcBef>
                <a:spcPts val="0"/>
              </a:spcBef>
              <a:spcAft>
                <a:spcPts val="0"/>
              </a:spcAft>
              <a:defRPr/>
            </a:pPr>
            <a:endParaRPr lang="en-US" altLang="zh-CN" sz="2400" b="1" dirty="0">
              <a:solidFill>
                <a:srgbClr val="333333"/>
              </a:solidFill>
              <a:latin typeface="宋体" panose="02010600030101010101" pitchFamily="2" charset="-122"/>
            </a:endParaRPr>
          </a:p>
          <a:p>
            <a:pPr indent="133350" algn="just" fontAlgn="auto">
              <a:spcBef>
                <a:spcPts val="0"/>
              </a:spcBef>
              <a:spcAft>
                <a:spcPts val="0"/>
              </a:spcAft>
              <a:defRPr/>
            </a:pPr>
            <a:endParaRPr lang="en-US" altLang="zh-CN" sz="2400" b="1" dirty="0">
              <a:solidFill>
                <a:srgbClr val="333333"/>
              </a:solidFill>
              <a:latin typeface="宋体" panose="02010600030101010101" pitchFamily="2" charset="-122"/>
            </a:endParaRPr>
          </a:p>
          <a:p>
            <a:pPr indent="133350" algn="just" fontAlgn="auto">
              <a:spcBef>
                <a:spcPts val="0"/>
              </a:spcBef>
              <a:spcAft>
                <a:spcPts val="0"/>
              </a:spcAft>
              <a:defRPr/>
            </a:pPr>
            <a:r>
              <a:rPr lang="zh-CN" altLang="en-US" sz="2400" b="1" dirty="0">
                <a:solidFill>
                  <a:srgbClr val="333333"/>
                </a:solidFill>
                <a:latin typeface="宋体" panose="02010600030101010101" pitchFamily="2" charset="-122"/>
              </a:rPr>
              <a:t>*创建凝聚点数据</a:t>
            </a:r>
            <a:r>
              <a:rPr lang="en-US" altLang="zh-CN" sz="2400" b="1" dirty="0">
                <a:solidFill>
                  <a:srgbClr val="333333"/>
                </a:solidFill>
                <a:latin typeface="宋体" panose="02010600030101010101" pitchFamily="2" charset="-122"/>
              </a:rPr>
              <a:t>; </a:t>
            </a:r>
            <a:endParaRPr lang="en-US" altLang="zh-CN" sz="2400" kern="100" dirty="0">
              <a:solidFill>
                <a:prstClr val="black"/>
              </a:solidFill>
              <a:latin typeface="Times New Roman" panose="02020603050405020304" pitchFamily="18" charset="0"/>
            </a:endParaRP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data </a:t>
            </a:r>
            <a:r>
              <a:rPr lang="en-US" altLang="zh-CN" sz="2400" b="1" u="sng" kern="100" dirty="0">
                <a:solidFill>
                  <a:srgbClr val="4F81BD"/>
                </a:solidFill>
                <a:latin typeface="Times New Roman" panose="02020603050405020304" pitchFamily="18" charset="0"/>
              </a:rPr>
              <a:t>a1</a:t>
            </a:r>
            <a:r>
              <a:rPr lang="en-US" altLang="zh-CN" sz="2400" kern="100" dirty="0">
                <a:solidFill>
                  <a:prstClr val="black"/>
                </a:solidFill>
                <a:latin typeface="Times New Roman" panose="02020603050405020304" pitchFamily="18" charset="0"/>
              </a:rPr>
              <a:t>;</a:t>
            </a:r>
            <a:endParaRPr lang="zh-CN" altLang="zh-CN" sz="2400" kern="100" dirty="0">
              <a:solidFill>
                <a:prstClr val="black"/>
              </a:solidFill>
              <a:latin typeface="Times New Roman" panose="02020603050405020304" pitchFamily="18" charset="0"/>
            </a:endParaRP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set </a:t>
            </a:r>
            <a:r>
              <a:rPr lang="en-US" altLang="zh-CN" sz="2400" b="1" u="sng" kern="100" dirty="0" err="1">
                <a:solidFill>
                  <a:srgbClr val="4F81BD"/>
                </a:solidFill>
                <a:latin typeface="Times New Roman" panose="02020603050405020304" pitchFamily="18" charset="0"/>
              </a:rPr>
              <a:t>sv</a:t>
            </a:r>
            <a:r>
              <a:rPr lang="en-US" altLang="zh-CN" sz="2400" kern="100" dirty="0">
                <a:solidFill>
                  <a:prstClr val="black"/>
                </a:solidFill>
                <a:latin typeface="Times New Roman" panose="02020603050405020304" pitchFamily="18" charset="0"/>
              </a:rPr>
              <a:t>;</a:t>
            </a:r>
            <a:endParaRPr lang="zh-CN" altLang="zh-CN" sz="2400" kern="100" dirty="0">
              <a:solidFill>
                <a:prstClr val="black"/>
              </a:solidFill>
              <a:latin typeface="Times New Roman" panose="02020603050405020304" pitchFamily="18" charset="0"/>
            </a:endParaRP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if _n_=</a:t>
            </a:r>
            <a:r>
              <a:rPr lang="en-US" altLang="zh-CN" sz="2400" u="sng" kern="100" dirty="0">
                <a:solidFill>
                  <a:srgbClr val="F79646">
                    <a:lumMod val="50000"/>
                  </a:srgbClr>
                </a:solidFill>
                <a:latin typeface="Times New Roman" panose="02020603050405020304" pitchFamily="18" charset="0"/>
              </a:rPr>
              <a:t>10</a:t>
            </a:r>
            <a:r>
              <a:rPr lang="en-US" altLang="zh-CN" sz="2400" kern="100" dirty="0">
                <a:solidFill>
                  <a:prstClr val="black"/>
                </a:solidFill>
                <a:latin typeface="Times New Roman" panose="02020603050405020304" pitchFamily="18" charset="0"/>
              </a:rPr>
              <a:t> then output;       </a:t>
            </a:r>
            <a:endParaRPr lang="zh-CN" altLang="zh-CN" sz="2400" kern="100" dirty="0">
              <a:solidFill>
                <a:prstClr val="black"/>
              </a:solidFill>
              <a:latin typeface="Times New Roman" panose="02020603050405020304" pitchFamily="18" charset="0"/>
            </a:endParaRP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if _n_=</a:t>
            </a:r>
            <a:r>
              <a:rPr lang="en-US" altLang="zh-CN" sz="2400" u="sng" kern="100" dirty="0">
                <a:solidFill>
                  <a:srgbClr val="F79646">
                    <a:lumMod val="50000"/>
                  </a:srgbClr>
                </a:solidFill>
                <a:latin typeface="Times New Roman" panose="02020603050405020304" pitchFamily="18" charset="0"/>
              </a:rPr>
              <a:t>18</a:t>
            </a:r>
            <a:r>
              <a:rPr lang="en-US" altLang="zh-CN" sz="2400" kern="100" dirty="0">
                <a:solidFill>
                  <a:prstClr val="black"/>
                </a:solidFill>
                <a:latin typeface="Times New Roman" panose="02020603050405020304" pitchFamily="18" charset="0"/>
              </a:rPr>
              <a:t> then output;</a:t>
            </a:r>
            <a:endParaRPr lang="zh-CN" altLang="zh-CN" sz="2400" kern="100" dirty="0">
              <a:solidFill>
                <a:prstClr val="black"/>
              </a:solidFill>
              <a:latin typeface="Times New Roman" panose="02020603050405020304" pitchFamily="18" charset="0"/>
            </a:endParaRP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if _n_=</a:t>
            </a:r>
            <a:r>
              <a:rPr lang="en-US" altLang="zh-CN" sz="2400" u="sng" kern="100" dirty="0">
                <a:solidFill>
                  <a:srgbClr val="F79646">
                    <a:lumMod val="50000"/>
                  </a:srgbClr>
                </a:solidFill>
                <a:latin typeface="Times New Roman" panose="02020603050405020304" pitchFamily="18" charset="0"/>
              </a:rPr>
              <a:t>27</a:t>
            </a:r>
            <a:r>
              <a:rPr lang="en-US" altLang="zh-CN" sz="2400" kern="100" dirty="0">
                <a:solidFill>
                  <a:prstClr val="black"/>
                </a:solidFill>
                <a:latin typeface="Times New Roman" panose="02020603050405020304" pitchFamily="18" charset="0"/>
              </a:rPr>
              <a:t> then output;</a:t>
            </a:r>
            <a:endParaRPr lang="zh-CN" altLang="zh-CN" sz="2400" kern="100" dirty="0">
              <a:solidFill>
                <a:prstClr val="black"/>
              </a:solidFill>
              <a:latin typeface="Times New Roman" panose="02020603050405020304" pitchFamily="18" charset="0"/>
            </a:endParaRPr>
          </a:p>
          <a:p>
            <a:pPr indent="133350" algn="just" fontAlgn="auto">
              <a:spcBef>
                <a:spcPts val="0"/>
              </a:spcBef>
              <a:spcAft>
                <a:spcPts val="0"/>
              </a:spcAft>
              <a:defRPr/>
            </a:pPr>
            <a:r>
              <a:rPr lang="en-US" altLang="zh-CN" sz="2400" kern="100" dirty="0">
                <a:solidFill>
                  <a:prstClr val="black"/>
                </a:solidFill>
                <a:latin typeface="Times New Roman" panose="02020603050405020304" pitchFamily="18" charset="0"/>
              </a:rPr>
              <a:t>run;</a:t>
            </a:r>
          </a:p>
        </p:txBody>
      </p:sp>
      <p:sp>
        <p:nvSpPr>
          <p:cNvPr id="132099" name="Text Box 7">
            <a:extLst>
              <a:ext uri="{FF2B5EF4-FFF2-40B4-BE49-F238E27FC236}">
                <a16:creationId xmlns:a16="http://schemas.microsoft.com/office/drawing/2014/main" id="{1EC73DFD-D312-4D47-8DF0-5709139689E0}"/>
              </a:ext>
            </a:extLst>
          </p:cNvPr>
          <p:cNvSpPr txBox="1">
            <a:spLocks noChangeArrowheads="1"/>
          </p:cNvSpPr>
          <p:nvPr/>
        </p:nvSpPr>
        <p:spPr bwMode="auto">
          <a:xfrm>
            <a:off x="395288" y="188913"/>
            <a:ext cx="5453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200" b="1">
                <a:solidFill>
                  <a:srgbClr val="1F497D"/>
                </a:solidFill>
                <a:latin typeface="Times New Roman" panose="02020603050405020304" pitchFamily="18" charset="0"/>
              </a:rPr>
              <a:t>SAS </a:t>
            </a:r>
            <a:r>
              <a:rPr lang="zh-CN" altLang="en-US" sz="3200" b="1">
                <a:solidFill>
                  <a:srgbClr val="1F497D"/>
                </a:solidFill>
                <a:latin typeface="Arial" panose="020B0604020202020204" pitchFamily="34" charset="0"/>
              </a:rPr>
              <a:t>程序：动态聚类法</a:t>
            </a:r>
          </a:p>
        </p:txBody>
      </p:sp>
      <p:sp>
        <p:nvSpPr>
          <p:cNvPr id="6" name="对话气泡: 矩形 5">
            <a:extLst>
              <a:ext uri="{FF2B5EF4-FFF2-40B4-BE49-F238E27FC236}">
                <a16:creationId xmlns:a16="http://schemas.microsoft.com/office/drawing/2014/main" id="{23DA4DAE-7810-4D43-9F3F-BBA18B31283F}"/>
              </a:ext>
            </a:extLst>
          </p:cNvPr>
          <p:cNvSpPr/>
          <p:nvPr/>
        </p:nvSpPr>
        <p:spPr>
          <a:xfrm>
            <a:off x="4122738" y="3022600"/>
            <a:ext cx="3451225" cy="1247775"/>
          </a:xfrm>
          <a:prstGeom prst="wedgeRectCallout">
            <a:avLst>
              <a:gd name="adj1" fmla="val -58027"/>
              <a:gd name="adj2" fmla="val 857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400" kern="100" dirty="0">
                <a:solidFill>
                  <a:prstClr val="black"/>
                </a:solidFill>
                <a:latin typeface="Times New Roman" panose="02020603050405020304" pitchFamily="18" charset="0"/>
              </a:rPr>
              <a:t>将第</a:t>
            </a:r>
            <a:r>
              <a:rPr lang="en-US" altLang="zh-CN" sz="2400" kern="100" dirty="0">
                <a:solidFill>
                  <a:prstClr val="black"/>
                </a:solidFill>
                <a:latin typeface="Times New Roman" panose="02020603050405020304" pitchFamily="18" charset="0"/>
              </a:rPr>
              <a:t>10</a:t>
            </a:r>
            <a:r>
              <a:rPr lang="zh-CN" altLang="en-US" sz="2400" kern="100" dirty="0">
                <a:solidFill>
                  <a:prstClr val="black"/>
                </a:solidFill>
                <a:latin typeface="Times New Roman" panose="02020603050405020304" pitchFamily="18" charset="0"/>
              </a:rPr>
              <a:t>、</a:t>
            </a:r>
            <a:r>
              <a:rPr lang="en-US" altLang="zh-CN" sz="2400" kern="100" dirty="0">
                <a:solidFill>
                  <a:prstClr val="black"/>
                </a:solidFill>
                <a:latin typeface="Times New Roman" panose="02020603050405020304" pitchFamily="18" charset="0"/>
              </a:rPr>
              <a:t>18</a:t>
            </a:r>
            <a:r>
              <a:rPr lang="zh-CN" altLang="en-US" sz="2400" kern="100" dirty="0">
                <a:solidFill>
                  <a:prstClr val="black"/>
                </a:solidFill>
                <a:latin typeface="Times New Roman" panose="02020603050405020304" pitchFamily="18" charset="0"/>
              </a:rPr>
              <a:t>、</a:t>
            </a:r>
            <a:r>
              <a:rPr lang="en-US" altLang="zh-CN" sz="2400" kern="100" dirty="0">
                <a:solidFill>
                  <a:prstClr val="black"/>
                </a:solidFill>
                <a:latin typeface="Times New Roman" panose="02020603050405020304" pitchFamily="18" charset="0"/>
              </a:rPr>
              <a:t>27</a:t>
            </a:r>
            <a:r>
              <a:rPr lang="zh-CN" altLang="en-US" sz="2400" kern="100" dirty="0">
                <a:solidFill>
                  <a:prstClr val="black"/>
                </a:solidFill>
                <a:latin typeface="Times New Roman" panose="02020603050405020304" pitchFamily="18" charset="0"/>
              </a:rPr>
              <a:t>个观测（即江苏、湖南、甘肃）作为初始凝聚点。</a:t>
            </a:r>
            <a:endParaRPr lang="zh-CN" altLang="en-US" sz="2400" dirty="0">
              <a:solidFill>
                <a:prstClr val="black"/>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a:extLst>
              <a:ext uri="{FF2B5EF4-FFF2-40B4-BE49-F238E27FC236}">
                <a16:creationId xmlns:a16="http://schemas.microsoft.com/office/drawing/2014/main" id="{DD84D64C-41A4-4539-A362-78C62B307A71}"/>
              </a:ext>
            </a:extLst>
          </p:cNvPr>
          <p:cNvSpPr txBox="1">
            <a:spLocks noChangeArrowheads="1"/>
          </p:cNvSpPr>
          <p:nvPr/>
        </p:nvSpPr>
        <p:spPr bwMode="auto">
          <a:xfrm>
            <a:off x="679450" y="1441450"/>
            <a:ext cx="8909050" cy="2862263"/>
          </a:xfrm>
          <a:prstGeom prst="rect">
            <a:avLst/>
          </a:prstGeom>
          <a:no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133350" algn="just" fontAlgn="auto">
              <a:lnSpc>
                <a:spcPct val="150000"/>
              </a:lnSpc>
              <a:spcBef>
                <a:spcPts val="0"/>
              </a:spcBef>
              <a:spcAft>
                <a:spcPts val="0"/>
              </a:spcAft>
              <a:defRPr/>
            </a:pPr>
            <a:r>
              <a:rPr lang="zh-CN" altLang="en-US" sz="2400" b="1" dirty="0">
                <a:solidFill>
                  <a:srgbClr val="333333"/>
                </a:solidFill>
                <a:latin typeface="宋体" panose="02010600030101010101" pitchFamily="2" charset="-122"/>
              </a:rPr>
              <a:t>*动态聚类过程</a:t>
            </a:r>
            <a:r>
              <a:rPr lang="en-US" altLang="zh-CN" sz="2400" b="1" dirty="0">
                <a:solidFill>
                  <a:srgbClr val="333333"/>
                </a:solidFill>
                <a:latin typeface="宋体" panose="02010600030101010101" pitchFamily="2" charset="-122"/>
              </a:rPr>
              <a:t>; </a:t>
            </a:r>
            <a:endParaRPr lang="zh-CN" altLang="zh-CN" sz="2400" kern="100" dirty="0">
              <a:solidFill>
                <a:prstClr val="black"/>
              </a:solidFill>
              <a:latin typeface="Times New Roman" panose="02020603050405020304" pitchFamily="18" charset="0"/>
            </a:endParaRPr>
          </a:p>
          <a:p>
            <a:pPr indent="133350" algn="just" fontAlgn="auto">
              <a:lnSpc>
                <a:spcPct val="150000"/>
              </a:lnSpc>
              <a:spcBef>
                <a:spcPts val="0"/>
              </a:spcBef>
              <a:spcAft>
                <a:spcPts val="0"/>
              </a:spcAft>
              <a:defRPr/>
            </a:pPr>
            <a:r>
              <a:rPr lang="en-US" altLang="zh-CN" sz="2400" kern="100" dirty="0">
                <a:solidFill>
                  <a:prstClr val="black"/>
                </a:solidFill>
                <a:latin typeface="Times New Roman" panose="02020603050405020304" pitchFamily="18" charset="0"/>
              </a:rPr>
              <a:t>proc </a:t>
            </a:r>
            <a:r>
              <a:rPr lang="en-US" altLang="zh-CN" sz="2400" kern="100" dirty="0" err="1">
                <a:solidFill>
                  <a:prstClr val="black"/>
                </a:solidFill>
                <a:latin typeface="Times New Roman" panose="02020603050405020304" pitchFamily="18" charset="0"/>
              </a:rPr>
              <a:t>fastclus</a:t>
            </a:r>
            <a:r>
              <a:rPr lang="en-US" altLang="zh-CN" sz="2400" kern="100" dirty="0">
                <a:solidFill>
                  <a:prstClr val="black"/>
                </a:solidFill>
                <a:latin typeface="Times New Roman" panose="02020603050405020304" pitchFamily="18" charset="0"/>
              </a:rPr>
              <a:t> </a:t>
            </a:r>
            <a:r>
              <a:rPr lang="en-US" altLang="zh-CN" sz="2400" kern="100" dirty="0" err="1">
                <a:solidFill>
                  <a:prstClr val="black"/>
                </a:solidFill>
                <a:latin typeface="Times New Roman" panose="02020603050405020304" pitchFamily="18" charset="0"/>
              </a:rPr>
              <a:t>maxclusters</a:t>
            </a:r>
            <a:r>
              <a:rPr lang="en-US" altLang="zh-CN" sz="2400" kern="100" dirty="0">
                <a:solidFill>
                  <a:prstClr val="black"/>
                </a:solidFill>
                <a:latin typeface="Times New Roman" panose="02020603050405020304" pitchFamily="18" charset="0"/>
              </a:rPr>
              <a:t>=</a:t>
            </a:r>
            <a:r>
              <a:rPr lang="en-US" altLang="zh-CN" sz="2400" b="1" u="sng" kern="100" dirty="0">
                <a:solidFill>
                  <a:srgbClr val="FF0066"/>
                </a:solidFill>
                <a:latin typeface="Times New Roman" panose="02020603050405020304" pitchFamily="18" charset="0"/>
              </a:rPr>
              <a:t>3</a:t>
            </a:r>
            <a:r>
              <a:rPr lang="en-US" altLang="zh-CN" sz="2400" b="1" kern="100" dirty="0">
                <a:solidFill>
                  <a:srgbClr val="FF0066"/>
                </a:solidFill>
                <a:latin typeface="Times New Roman" panose="02020603050405020304" pitchFamily="18" charset="0"/>
              </a:rPr>
              <a:t> </a:t>
            </a:r>
            <a:r>
              <a:rPr lang="en-US" altLang="zh-CN" sz="2400" kern="100" dirty="0">
                <a:solidFill>
                  <a:prstClr val="black"/>
                </a:solidFill>
                <a:latin typeface="Times New Roman" panose="02020603050405020304" pitchFamily="18" charset="0"/>
              </a:rPr>
              <a:t>data=</a:t>
            </a:r>
            <a:r>
              <a:rPr lang="en-US" altLang="zh-CN" sz="2400" b="1" u="sng" kern="100" dirty="0" err="1">
                <a:solidFill>
                  <a:srgbClr val="4F81BD"/>
                </a:solidFill>
                <a:latin typeface="Times New Roman" panose="02020603050405020304" pitchFamily="18" charset="0"/>
              </a:rPr>
              <a:t>sv</a:t>
            </a:r>
            <a:r>
              <a:rPr lang="en-US" altLang="zh-CN" sz="2400" kern="100" dirty="0">
                <a:solidFill>
                  <a:prstClr val="black"/>
                </a:solidFill>
                <a:latin typeface="Times New Roman" panose="02020603050405020304" pitchFamily="18" charset="0"/>
              </a:rPr>
              <a:t> seed=</a:t>
            </a:r>
            <a:r>
              <a:rPr lang="en-US" altLang="zh-CN" sz="2400" b="1" u="sng" kern="100" dirty="0">
                <a:solidFill>
                  <a:srgbClr val="4F81BD"/>
                </a:solidFill>
                <a:latin typeface="Times New Roman" panose="02020603050405020304" pitchFamily="18" charset="0"/>
              </a:rPr>
              <a:t>a1</a:t>
            </a:r>
            <a:r>
              <a:rPr lang="en-US" altLang="zh-CN" sz="2400" kern="100" dirty="0">
                <a:solidFill>
                  <a:prstClr val="black"/>
                </a:solidFill>
                <a:latin typeface="Times New Roman" panose="02020603050405020304" pitchFamily="18" charset="0"/>
              </a:rPr>
              <a:t> </a:t>
            </a:r>
          </a:p>
          <a:p>
            <a:pPr indent="133350" algn="just" fontAlgn="auto">
              <a:lnSpc>
                <a:spcPct val="150000"/>
              </a:lnSpc>
              <a:spcBef>
                <a:spcPts val="0"/>
              </a:spcBef>
              <a:spcAft>
                <a:spcPts val="0"/>
              </a:spcAft>
              <a:defRPr/>
            </a:pPr>
            <a:r>
              <a:rPr lang="en-US" altLang="zh-CN" sz="2400" kern="100" dirty="0">
                <a:solidFill>
                  <a:prstClr val="black"/>
                </a:solidFill>
                <a:latin typeface="Times New Roman" panose="02020603050405020304" pitchFamily="18" charset="0"/>
              </a:rPr>
              <a:t>mean=</a:t>
            </a:r>
            <a:r>
              <a:rPr lang="en-US" altLang="zh-CN" sz="2400" b="1" u="sng" kern="100" dirty="0">
                <a:solidFill>
                  <a:srgbClr val="4F81BD"/>
                </a:solidFill>
                <a:latin typeface="Times New Roman" panose="02020603050405020304" pitchFamily="18" charset="0"/>
              </a:rPr>
              <a:t>stat</a:t>
            </a:r>
            <a:r>
              <a:rPr lang="en-US" altLang="zh-CN" sz="2400" b="1" kern="100" dirty="0">
                <a:solidFill>
                  <a:srgbClr val="4F81BD"/>
                </a:solidFill>
                <a:latin typeface="Times New Roman" panose="02020603050405020304" pitchFamily="18" charset="0"/>
              </a:rPr>
              <a:t> </a:t>
            </a:r>
            <a:r>
              <a:rPr lang="en-US" altLang="zh-CN" sz="2400" kern="100" dirty="0">
                <a:solidFill>
                  <a:prstClr val="black"/>
                </a:solidFill>
                <a:latin typeface="Times New Roman" panose="02020603050405020304" pitchFamily="18" charset="0"/>
              </a:rPr>
              <a:t>out=</a:t>
            </a:r>
            <a:r>
              <a:rPr lang="en-US" altLang="zh-CN" sz="2400" b="1" u="sng" kern="100" dirty="0" err="1">
                <a:solidFill>
                  <a:srgbClr val="4F81BD"/>
                </a:solidFill>
                <a:latin typeface="Times New Roman" panose="02020603050405020304" pitchFamily="18" charset="0"/>
              </a:rPr>
              <a:t>outdata</a:t>
            </a:r>
            <a:r>
              <a:rPr lang="en-US" altLang="zh-CN" sz="2400" kern="100" dirty="0">
                <a:solidFill>
                  <a:prstClr val="black"/>
                </a:solidFill>
                <a:latin typeface="Times New Roman" panose="02020603050405020304" pitchFamily="18" charset="0"/>
              </a:rPr>
              <a:t>;</a:t>
            </a:r>
            <a:endParaRPr lang="zh-CN" altLang="zh-CN" sz="2400" kern="100" dirty="0">
              <a:solidFill>
                <a:prstClr val="black"/>
              </a:solidFill>
              <a:latin typeface="Times New Roman" panose="02020603050405020304" pitchFamily="18" charset="0"/>
            </a:endParaRPr>
          </a:p>
          <a:p>
            <a:pPr indent="133350" algn="just" fontAlgn="auto">
              <a:lnSpc>
                <a:spcPct val="150000"/>
              </a:lnSpc>
              <a:spcBef>
                <a:spcPts val="0"/>
              </a:spcBef>
              <a:spcAft>
                <a:spcPts val="0"/>
              </a:spcAft>
              <a:defRPr/>
            </a:pPr>
            <a:r>
              <a:rPr lang="en-US" altLang="zh-CN" sz="2400" kern="100" dirty="0" err="1">
                <a:solidFill>
                  <a:prstClr val="black"/>
                </a:solidFill>
                <a:latin typeface="Times New Roman" panose="02020603050405020304" pitchFamily="18" charset="0"/>
              </a:rPr>
              <a:t>var</a:t>
            </a:r>
            <a:r>
              <a:rPr lang="en-US" altLang="zh-CN" sz="2400" kern="100" dirty="0">
                <a:solidFill>
                  <a:prstClr val="black"/>
                </a:solidFill>
                <a:latin typeface="Times New Roman" panose="02020603050405020304" pitchFamily="18" charset="0"/>
              </a:rPr>
              <a:t> </a:t>
            </a:r>
            <a:r>
              <a:rPr lang="en-US" altLang="zh-CN" sz="2400" dirty="0">
                <a:solidFill>
                  <a:prstClr val="black"/>
                </a:solidFill>
                <a:latin typeface="Times New Roman" pitchFamily="18" charset="0"/>
              </a:rPr>
              <a:t>x1-x10</a:t>
            </a:r>
            <a:r>
              <a:rPr lang="en-US" altLang="zh-CN" sz="2400" kern="100" dirty="0">
                <a:solidFill>
                  <a:prstClr val="black"/>
                </a:solidFill>
                <a:latin typeface="Times New Roman" panose="02020603050405020304" pitchFamily="18" charset="0"/>
              </a:rPr>
              <a:t>;</a:t>
            </a:r>
            <a:endParaRPr lang="zh-CN" altLang="zh-CN" sz="2400" kern="100" dirty="0">
              <a:solidFill>
                <a:prstClr val="black"/>
              </a:solidFill>
              <a:latin typeface="Times New Roman" panose="02020603050405020304" pitchFamily="18" charset="0"/>
            </a:endParaRPr>
          </a:p>
          <a:p>
            <a:pPr indent="133350" algn="just" fontAlgn="auto">
              <a:lnSpc>
                <a:spcPct val="150000"/>
              </a:lnSpc>
              <a:spcBef>
                <a:spcPts val="0"/>
              </a:spcBef>
              <a:spcAft>
                <a:spcPts val="0"/>
              </a:spcAft>
              <a:defRPr/>
            </a:pPr>
            <a:r>
              <a:rPr lang="en-US" altLang="zh-CN" sz="2400" kern="100" dirty="0">
                <a:solidFill>
                  <a:prstClr val="black"/>
                </a:solidFill>
                <a:latin typeface="Times New Roman" panose="02020603050405020304" pitchFamily="18" charset="0"/>
              </a:rPr>
              <a:t>run;</a:t>
            </a:r>
            <a:endParaRPr lang="zh-CN" altLang="zh-CN" sz="2400" kern="100" dirty="0">
              <a:solidFill>
                <a:prstClr val="black"/>
              </a:solidFill>
              <a:latin typeface="Times New Roman" panose="02020603050405020304" pitchFamily="18" charset="0"/>
            </a:endParaRPr>
          </a:p>
        </p:txBody>
      </p:sp>
      <p:sp>
        <p:nvSpPr>
          <p:cNvPr id="133123" name="Text Box 7">
            <a:extLst>
              <a:ext uri="{FF2B5EF4-FFF2-40B4-BE49-F238E27FC236}">
                <a16:creationId xmlns:a16="http://schemas.microsoft.com/office/drawing/2014/main" id="{01BAD7E7-CC83-427E-AE1E-AF34438E57CC}"/>
              </a:ext>
            </a:extLst>
          </p:cNvPr>
          <p:cNvSpPr txBox="1">
            <a:spLocks noChangeArrowheads="1"/>
          </p:cNvSpPr>
          <p:nvPr/>
        </p:nvSpPr>
        <p:spPr bwMode="auto">
          <a:xfrm>
            <a:off x="395288" y="450850"/>
            <a:ext cx="5453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200" b="1">
                <a:solidFill>
                  <a:srgbClr val="1F497D"/>
                </a:solidFill>
                <a:latin typeface="Times New Roman" panose="02020603050405020304" pitchFamily="18" charset="0"/>
              </a:rPr>
              <a:t>SAS </a:t>
            </a:r>
            <a:r>
              <a:rPr lang="zh-CN" altLang="en-US" sz="3200" b="1">
                <a:solidFill>
                  <a:srgbClr val="1F497D"/>
                </a:solidFill>
                <a:latin typeface="Arial" panose="020B0604020202020204" pitchFamily="34" charset="0"/>
              </a:rPr>
              <a:t>程序：动态聚类法</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7">
            <a:extLst>
              <a:ext uri="{FF2B5EF4-FFF2-40B4-BE49-F238E27FC236}">
                <a16:creationId xmlns:a16="http://schemas.microsoft.com/office/drawing/2014/main" id="{E79E0F50-DC7A-41C3-AF11-C8532145B56D}"/>
              </a:ext>
            </a:extLst>
          </p:cNvPr>
          <p:cNvSpPr txBox="1">
            <a:spLocks noChangeArrowheads="1"/>
          </p:cNvSpPr>
          <p:nvPr/>
        </p:nvSpPr>
        <p:spPr bwMode="auto">
          <a:xfrm>
            <a:off x="315913" y="414338"/>
            <a:ext cx="54530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200" b="1">
                <a:solidFill>
                  <a:srgbClr val="1F497D"/>
                </a:solidFill>
                <a:latin typeface="Times New Roman" panose="02020603050405020304" pitchFamily="18" charset="0"/>
              </a:rPr>
              <a:t>SAS </a:t>
            </a:r>
            <a:r>
              <a:rPr lang="zh-CN" altLang="en-US" sz="3200" b="1">
                <a:solidFill>
                  <a:srgbClr val="1F497D"/>
                </a:solidFill>
                <a:latin typeface="Arial" panose="020B0604020202020204" pitchFamily="34" charset="0"/>
              </a:rPr>
              <a:t>输出：动态聚类法</a:t>
            </a:r>
          </a:p>
        </p:txBody>
      </p:sp>
      <p:sp>
        <p:nvSpPr>
          <p:cNvPr id="10" name="文本框 9">
            <a:extLst>
              <a:ext uri="{FF2B5EF4-FFF2-40B4-BE49-F238E27FC236}">
                <a16:creationId xmlns:a16="http://schemas.microsoft.com/office/drawing/2014/main" id="{836EF400-34B1-4AD8-8CA5-30688EBD2336}"/>
              </a:ext>
            </a:extLst>
          </p:cNvPr>
          <p:cNvSpPr txBox="1"/>
          <p:nvPr/>
        </p:nvSpPr>
        <p:spPr>
          <a:xfrm>
            <a:off x="315913" y="1420813"/>
            <a:ext cx="5137150" cy="461962"/>
          </a:xfrm>
          <a:prstGeom prst="rect">
            <a:avLst/>
          </a:prstGeom>
          <a:noFill/>
        </p:spPr>
        <p:txBody>
          <a:bodyPr>
            <a:spAutoFit/>
          </a:bodyPr>
          <a:lstStyle/>
          <a:p>
            <a:pPr eaLnBrk="1" fontAlgn="auto" hangingPunct="1">
              <a:spcBef>
                <a:spcPts val="0"/>
              </a:spcBef>
              <a:spcAft>
                <a:spcPts val="0"/>
              </a:spcAft>
              <a:defRPr/>
            </a:pPr>
            <a:r>
              <a:rPr lang="zh-CN" altLang="en-US" sz="2400" b="1" kern="100" dirty="0">
                <a:solidFill>
                  <a:prstClr val="black"/>
                </a:solidFill>
                <a:latin typeface="Times New Roman" panose="02020603050405020304" pitchFamily="18" charset="0"/>
              </a:rPr>
              <a:t>输出</a:t>
            </a:r>
            <a:r>
              <a:rPr lang="en-US" altLang="zh-CN" sz="2400" b="1" kern="100" dirty="0">
                <a:solidFill>
                  <a:prstClr val="black"/>
                </a:solidFill>
                <a:latin typeface="Times New Roman" panose="02020603050405020304" pitchFamily="18" charset="0"/>
              </a:rPr>
              <a:t>1</a:t>
            </a:r>
            <a:r>
              <a:rPr lang="zh-CN" altLang="en-US" sz="2400" b="1" kern="100" dirty="0">
                <a:solidFill>
                  <a:prstClr val="black"/>
                </a:solidFill>
                <a:latin typeface="Times New Roman" panose="02020603050405020304" pitchFamily="18" charset="0"/>
              </a:rPr>
              <a:t>：</a:t>
            </a:r>
            <a:r>
              <a:rPr lang="en-US" altLang="zh-CN" sz="2400" b="1" kern="100" dirty="0">
                <a:solidFill>
                  <a:prstClr val="black"/>
                </a:solidFill>
                <a:latin typeface="Times New Roman" panose="02020603050405020304" pitchFamily="18" charset="0"/>
              </a:rPr>
              <a:t>3</a:t>
            </a:r>
            <a:r>
              <a:rPr lang="zh-CN" altLang="en-US" sz="2400" b="1" kern="100" dirty="0">
                <a:solidFill>
                  <a:prstClr val="black"/>
                </a:solidFill>
                <a:latin typeface="Times New Roman" panose="02020603050405020304" pitchFamily="18" charset="0"/>
              </a:rPr>
              <a:t>个凝聚点的各项指标数据。</a:t>
            </a:r>
            <a:endParaRPr lang="zh-CN" altLang="en-US" sz="2400" b="1" dirty="0">
              <a:solidFill>
                <a:prstClr val="black"/>
              </a:solidFill>
              <a:latin typeface="Calibri"/>
            </a:endParaRPr>
          </a:p>
        </p:txBody>
      </p:sp>
      <p:pic>
        <p:nvPicPr>
          <p:cNvPr id="134148" name="Picture 2">
            <a:extLst>
              <a:ext uri="{FF2B5EF4-FFF2-40B4-BE49-F238E27FC236}">
                <a16:creationId xmlns:a16="http://schemas.microsoft.com/office/drawing/2014/main" id="{C343E7E5-7FDF-474D-8117-EBC8BBA70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 y="2141538"/>
            <a:ext cx="9015413"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7">
            <a:extLst>
              <a:ext uri="{FF2B5EF4-FFF2-40B4-BE49-F238E27FC236}">
                <a16:creationId xmlns:a16="http://schemas.microsoft.com/office/drawing/2014/main" id="{A0B409A0-A71C-4B36-AA51-D3B68F3EB74C}"/>
              </a:ext>
            </a:extLst>
          </p:cNvPr>
          <p:cNvSpPr txBox="1">
            <a:spLocks noChangeArrowheads="1"/>
          </p:cNvSpPr>
          <p:nvPr/>
        </p:nvSpPr>
        <p:spPr bwMode="auto">
          <a:xfrm>
            <a:off x="395288" y="347663"/>
            <a:ext cx="5453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200" b="1">
                <a:solidFill>
                  <a:srgbClr val="1F497D"/>
                </a:solidFill>
                <a:latin typeface="Times New Roman" panose="02020603050405020304" pitchFamily="18" charset="0"/>
              </a:rPr>
              <a:t>SAS </a:t>
            </a:r>
            <a:r>
              <a:rPr lang="zh-CN" altLang="en-US" sz="3200" b="1">
                <a:solidFill>
                  <a:srgbClr val="1F497D"/>
                </a:solidFill>
                <a:latin typeface="Arial" panose="020B0604020202020204" pitchFamily="34" charset="0"/>
              </a:rPr>
              <a:t>输出：动态聚类法</a:t>
            </a:r>
          </a:p>
        </p:txBody>
      </p:sp>
      <p:sp>
        <p:nvSpPr>
          <p:cNvPr id="11" name="文本框 10">
            <a:extLst>
              <a:ext uri="{FF2B5EF4-FFF2-40B4-BE49-F238E27FC236}">
                <a16:creationId xmlns:a16="http://schemas.microsoft.com/office/drawing/2014/main" id="{B5897A9B-E64A-48EF-A0D4-B407ADB05FAE}"/>
              </a:ext>
            </a:extLst>
          </p:cNvPr>
          <p:cNvSpPr txBox="1"/>
          <p:nvPr/>
        </p:nvSpPr>
        <p:spPr>
          <a:xfrm>
            <a:off x="352425" y="1397000"/>
            <a:ext cx="5710238" cy="460375"/>
          </a:xfrm>
          <a:prstGeom prst="rect">
            <a:avLst/>
          </a:prstGeom>
          <a:noFill/>
        </p:spPr>
        <p:txBody>
          <a:bodyPr>
            <a:spAutoFit/>
          </a:bodyPr>
          <a:lstStyle/>
          <a:p>
            <a:pPr eaLnBrk="1" fontAlgn="auto" hangingPunct="1">
              <a:spcBef>
                <a:spcPts val="0"/>
              </a:spcBef>
              <a:spcAft>
                <a:spcPts val="0"/>
              </a:spcAft>
              <a:defRPr/>
            </a:pPr>
            <a:r>
              <a:rPr lang="zh-CN" altLang="en-US" sz="2400" b="1" kern="100" dirty="0">
                <a:solidFill>
                  <a:prstClr val="black"/>
                </a:solidFill>
                <a:latin typeface="Times New Roman" panose="02020603050405020304" pitchFamily="18" charset="0"/>
              </a:rPr>
              <a:t>输出</a:t>
            </a:r>
            <a:r>
              <a:rPr lang="en-US" altLang="zh-CN" sz="2400" b="1" kern="100" dirty="0">
                <a:solidFill>
                  <a:prstClr val="black"/>
                </a:solidFill>
                <a:latin typeface="Times New Roman" panose="02020603050405020304" pitchFamily="18" charset="0"/>
              </a:rPr>
              <a:t>2</a:t>
            </a:r>
            <a:r>
              <a:rPr lang="zh-CN" altLang="en-US" sz="2400" b="1" kern="100" dirty="0">
                <a:solidFill>
                  <a:prstClr val="black"/>
                </a:solidFill>
                <a:latin typeface="Times New Roman" panose="02020603050405020304" pitchFamily="18" charset="0"/>
              </a:rPr>
              <a:t>：动态聚类完成后每一类的信息。</a:t>
            </a:r>
            <a:endParaRPr lang="zh-CN" altLang="en-US" sz="2400" b="1" dirty="0">
              <a:solidFill>
                <a:prstClr val="black"/>
              </a:solidFill>
              <a:latin typeface="Calibri"/>
            </a:endParaRPr>
          </a:p>
        </p:txBody>
      </p:sp>
      <p:pic>
        <p:nvPicPr>
          <p:cNvPr id="135172" name="Picture 2">
            <a:extLst>
              <a:ext uri="{FF2B5EF4-FFF2-40B4-BE49-F238E27FC236}">
                <a16:creationId xmlns:a16="http://schemas.microsoft.com/office/drawing/2014/main" id="{4F87D6CE-B023-404E-97BE-C06CF807F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350" y="2333625"/>
            <a:ext cx="4953000"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7">
            <a:extLst>
              <a:ext uri="{FF2B5EF4-FFF2-40B4-BE49-F238E27FC236}">
                <a16:creationId xmlns:a16="http://schemas.microsoft.com/office/drawing/2014/main" id="{798FB208-6026-4CB0-BF19-C6D827D5BF46}"/>
              </a:ext>
            </a:extLst>
          </p:cNvPr>
          <p:cNvSpPr txBox="1">
            <a:spLocks noChangeArrowheads="1"/>
          </p:cNvSpPr>
          <p:nvPr/>
        </p:nvSpPr>
        <p:spPr bwMode="auto">
          <a:xfrm>
            <a:off x="395288" y="188913"/>
            <a:ext cx="5453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200" b="1">
                <a:solidFill>
                  <a:srgbClr val="1F497D"/>
                </a:solidFill>
                <a:latin typeface="Times New Roman" panose="02020603050405020304" pitchFamily="18" charset="0"/>
              </a:rPr>
              <a:t>SAS </a:t>
            </a:r>
            <a:r>
              <a:rPr lang="zh-CN" altLang="en-US" sz="3200" b="1">
                <a:solidFill>
                  <a:srgbClr val="1F497D"/>
                </a:solidFill>
                <a:latin typeface="Arial" panose="020B0604020202020204" pitchFamily="34" charset="0"/>
              </a:rPr>
              <a:t>输出：动态聚类法</a:t>
            </a:r>
          </a:p>
        </p:txBody>
      </p:sp>
      <p:sp>
        <p:nvSpPr>
          <p:cNvPr id="10" name="文本框 9">
            <a:extLst>
              <a:ext uri="{FF2B5EF4-FFF2-40B4-BE49-F238E27FC236}">
                <a16:creationId xmlns:a16="http://schemas.microsoft.com/office/drawing/2014/main" id="{C3FA706D-5955-47F7-8D7A-6B124AB2A0FB}"/>
              </a:ext>
            </a:extLst>
          </p:cNvPr>
          <p:cNvSpPr txBox="1"/>
          <p:nvPr/>
        </p:nvSpPr>
        <p:spPr>
          <a:xfrm>
            <a:off x="157163" y="1374775"/>
            <a:ext cx="7775575" cy="461963"/>
          </a:xfrm>
          <a:prstGeom prst="rect">
            <a:avLst/>
          </a:prstGeom>
          <a:noFill/>
        </p:spPr>
        <p:txBody>
          <a:bodyPr>
            <a:spAutoFit/>
          </a:bodyPr>
          <a:lstStyle/>
          <a:p>
            <a:pPr eaLnBrk="1" fontAlgn="auto" hangingPunct="1">
              <a:spcBef>
                <a:spcPts val="0"/>
              </a:spcBef>
              <a:spcAft>
                <a:spcPts val="0"/>
              </a:spcAft>
              <a:defRPr/>
            </a:pPr>
            <a:r>
              <a:rPr lang="zh-CN" altLang="en-US" sz="2400" b="1" kern="100" dirty="0">
                <a:solidFill>
                  <a:prstClr val="black"/>
                </a:solidFill>
                <a:latin typeface="Times New Roman" panose="02020603050405020304" pitchFamily="18" charset="0"/>
              </a:rPr>
              <a:t>输出</a:t>
            </a:r>
            <a:r>
              <a:rPr lang="en-US" altLang="zh-CN" sz="2400" b="1" kern="100" dirty="0">
                <a:solidFill>
                  <a:prstClr val="black"/>
                </a:solidFill>
                <a:latin typeface="Times New Roman" panose="02020603050405020304" pitchFamily="18" charset="0"/>
              </a:rPr>
              <a:t>3</a:t>
            </a:r>
            <a:r>
              <a:rPr lang="zh-CN" altLang="en-US" sz="2400" b="1" kern="100" dirty="0">
                <a:solidFill>
                  <a:prstClr val="black"/>
                </a:solidFill>
                <a:latin typeface="Times New Roman" panose="02020603050405020304" pitchFamily="18" charset="0"/>
              </a:rPr>
              <a:t>：动态聚类完成后，每一类各变量的均值。</a:t>
            </a:r>
            <a:endParaRPr lang="zh-CN" altLang="en-US" sz="2400" b="1" dirty="0">
              <a:solidFill>
                <a:prstClr val="black"/>
              </a:solidFill>
              <a:latin typeface="Calibri"/>
            </a:endParaRPr>
          </a:p>
        </p:txBody>
      </p:sp>
      <p:sp>
        <p:nvSpPr>
          <p:cNvPr id="7" name="文本框 6">
            <a:extLst>
              <a:ext uri="{FF2B5EF4-FFF2-40B4-BE49-F238E27FC236}">
                <a16:creationId xmlns:a16="http://schemas.microsoft.com/office/drawing/2014/main" id="{B090103A-CCE6-4EA7-94CF-A29EF8EEC59B}"/>
              </a:ext>
            </a:extLst>
          </p:cNvPr>
          <p:cNvSpPr txBox="1"/>
          <p:nvPr/>
        </p:nvSpPr>
        <p:spPr>
          <a:xfrm>
            <a:off x="157163" y="3683000"/>
            <a:ext cx="7775575" cy="461963"/>
          </a:xfrm>
          <a:prstGeom prst="rect">
            <a:avLst/>
          </a:prstGeom>
          <a:noFill/>
        </p:spPr>
        <p:txBody>
          <a:bodyPr>
            <a:spAutoFit/>
          </a:bodyPr>
          <a:lstStyle/>
          <a:p>
            <a:pPr eaLnBrk="1" fontAlgn="auto" hangingPunct="1">
              <a:spcBef>
                <a:spcPts val="0"/>
              </a:spcBef>
              <a:spcAft>
                <a:spcPts val="0"/>
              </a:spcAft>
              <a:defRPr/>
            </a:pPr>
            <a:r>
              <a:rPr lang="zh-CN" altLang="en-US" sz="2400" b="1" kern="100" dirty="0">
                <a:solidFill>
                  <a:prstClr val="black"/>
                </a:solidFill>
                <a:latin typeface="Times New Roman" panose="02020603050405020304" pitchFamily="18" charset="0"/>
              </a:rPr>
              <a:t>输出</a:t>
            </a:r>
            <a:r>
              <a:rPr lang="en-US" altLang="zh-CN" sz="2400" b="1" kern="100" dirty="0">
                <a:solidFill>
                  <a:prstClr val="black"/>
                </a:solidFill>
                <a:latin typeface="Times New Roman" panose="02020603050405020304" pitchFamily="18" charset="0"/>
              </a:rPr>
              <a:t>4</a:t>
            </a:r>
            <a:r>
              <a:rPr lang="zh-CN" altLang="en-US" sz="2400" b="1" kern="100" dirty="0">
                <a:solidFill>
                  <a:prstClr val="black"/>
                </a:solidFill>
                <a:latin typeface="Times New Roman" panose="02020603050405020304" pitchFamily="18" charset="0"/>
              </a:rPr>
              <a:t>：动态聚类完成后，每一类中变量的标准差。</a:t>
            </a:r>
            <a:endParaRPr lang="zh-CN" altLang="en-US" sz="2400" b="1" dirty="0">
              <a:solidFill>
                <a:prstClr val="black"/>
              </a:solidFill>
              <a:latin typeface="Calibri"/>
            </a:endParaRPr>
          </a:p>
        </p:txBody>
      </p:sp>
      <p:pic>
        <p:nvPicPr>
          <p:cNvPr id="136197" name="Picture 2">
            <a:extLst>
              <a:ext uri="{FF2B5EF4-FFF2-40B4-BE49-F238E27FC236}">
                <a16:creationId xmlns:a16="http://schemas.microsoft.com/office/drawing/2014/main" id="{2BEB8E7F-DAEE-4518-83B5-5CB0CBF19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993900"/>
            <a:ext cx="8909050"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198" name="Picture 3">
            <a:extLst>
              <a:ext uri="{FF2B5EF4-FFF2-40B4-BE49-F238E27FC236}">
                <a16:creationId xmlns:a16="http://schemas.microsoft.com/office/drawing/2014/main" id="{EDA68398-D1D6-4AED-9D63-ECFFCDD1A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4144963"/>
            <a:ext cx="8843963"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7">
            <a:extLst>
              <a:ext uri="{FF2B5EF4-FFF2-40B4-BE49-F238E27FC236}">
                <a16:creationId xmlns:a16="http://schemas.microsoft.com/office/drawing/2014/main" id="{B18FC670-A7E1-4C55-A2F0-07E05114D268}"/>
              </a:ext>
            </a:extLst>
          </p:cNvPr>
          <p:cNvSpPr txBox="1">
            <a:spLocks noChangeArrowheads="1"/>
          </p:cNvSpPr>
          <p:nvPr/>
        </p:nvSpPr>
        <p:spPr bwMode="auto">
          <a:xfrm>
            <a:off x="395288" y="188913"/>
            <a:ext cx="5453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3200" b="1">
                <a:solidFill>
                  <a:srgbClr val="000099"/>
                </a:solidFill>
                <a:latin typeface="Times New Roman" panose="02020603050405020304" pitchFamily="18" charset="0"/>
              </a:rPr>
              <a:t>结果分析</a:t>
            </a:r>
            <a:r>
              <a:rPr lang="zh-CN" altLang="en-US" sz="3200" b="1">
                <a:solidFill>
                  <a:srgbClr val="000099"/>
                </a:solidFill>
                <a:latin typeface="Arial" panose="020B0604020202020204" pitchFamily="34" charset="0"/>
              </a:rPr>
              <a:t>：动态聚类法</a:t>
            </a:r>
          </a:p>
        </p:txBody>
      </p:sp>
      <p:graphicFrame>
        <p:nvGraphicFramePr>
          <p:cNvPr id="9" name="表格 8">
            <a:extLst>
              <a:ext uri="{FF2B5EF4-FFF2-40B4-BE49-F238E27FC236}">
                <a16:creationId xmlns:a16="http://schemas.microsoft.com/office/drawing/2014/main" id="{AA3CB06A-DADD-4F56-9139-BFB89515C40D}"/>
              </a:ext>
            </a:extLst>
          </p:cNvPr>
          <p:cNvGraphicFramePr>
            <a:graphicFrameLocks noGrp="1"/>
          </p:cNvGraphicFramePr>
          <p:nvPr/>
        </p:nvGraphicFramePr>
        <p:xfrm>
          <a:off x="217488" y="2657475"/>
          <a:ext cx="8709025" cy="3194050"/>
        </p:xfrm>
        <a:graphic>
          <a:graphicData uri="http://schemas.openxmlformats.org/drawingml/2006/table">
            <a:tbl>
              <a:tblPr firstRow="1" firstCol="1" bandRow="1"/>
              <a:tblGrid>
                <a:gridCol w="1197525">
                  <a:extLst>
                    <a:ext uri="{9D8B030D-6E8A-4147-A177-3AD203B41FA5}">
                      <a16:colId xmlns:a16="http://schemas.microsoft.com/office/drawing/2014/main" val="20000"/>
                    </a:ext>
                  </a:extLst>
                </a:gridCol>
                <a:gridCol w="1570641">
                  <a:extLst>
                    <a:ext uri="{9D8B030D-6E8A-4147-A177-3AD203B41FA5}">
                      <a16:colId xmlns:a16="http://schemas.microsoft.com/office/drawing/2014/main" val="20001"/>
                    </a:ext>
                  </a:extLst>
                </a:gridCol>
                <a:gridCol w="5940859">
                  <a:extLst>
                    <a:ext uri="{9D8B030D-6E8A-4147-A177-3AD203B41FA5}">
                      <a16:colId xmlns:a16="http://schemas.microsoft.com/office/drawing/2014/main" val="20002"/>
                    </a:ext>
                  </a:extLst>
                </a:gridCol>
              </a:tblGrid>
              <a:tr h="419321">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400" b="1" kern="100" dirty="0">
                          <a:effectLst/>
                          <a:latin typeface="Times New Roman" panose="02020603050405020304" pitchFamily="18" charset="0"/>
                          <a:ea typeface="+mn-ea"/>
                        </a:rPr>
                        <a:t>序号</a:t>
                      </a:r>
                      <a:endParaRPr lang="zh-CN" altLang="zh-CN" sz="2400" kern="100" dirty="0">
                        <a:effectLst/>
                        <a:latin typeface="Times New Roman" panose="02020603050405020304" pitchFamily="18" charset="0"/>
                        <a:ea typeface="+mn-ea"/>
                      </a:endParaRPr>
                    </a:p>
                  </a:txBody>
                  <a:tcPr marL="68579" marR="68579"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400" b="1" kern="100" dirty="0">
                          <a:effectLst/>
                          <a:latin typeface="Times New Roman" panose="02020603050405020304" pitchFamily="18" charset="0"/>
                          <a:ea typeface="宋体" panose="02010600030101010101" pitchFamily="2" charset="-122"/>
                        </a:rPr>
                        <a:t>类别</a:t>
                      </a:r>
                      <a:endParaRPr lang="zh-CN" sz="2400" kern="100" dirty="0">
                        <a:effectLst/>
                        <a:latin typeface="Times New Roman" panose="02020603050405020304" pitchFamily="18" charset="0"/>
                        <a:ea typeface="宋体" panose="02010600030101010101" pitchFamily="2" charset="-122"/>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400" b="1" kern="100" dirty="0">
                          <a:effectLst/>
                          <a:latin typeface="Times New Roman" panose="02020603050405020304" pitchFamily="18" charset="0"/>
                          <a:ea typeface="宋体" panose="02010600030101010101" pitchFamily="2" charset="-122"/>
                        </a:rPr>
                        <a:t>地区</a:t>
                      </a:r>
                      <a:endParaRPr lang="zh-CN" sz="2400" kern="100" dirty="0">
                        <a:effectLst/>
                        <a:latin typeface="Times New Roman" panose="02020603050405020304" pitchFamily="18" charset="0"/>
                        <a:ea typeface="宋体" panose="02010600030101010101" pitchFamily="2" charset="-122"/>
                      </a:endParaRPr>
                    </a:p>
                  </a:txBody>
                  <a:tcPr marL="68579" marR="68579"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643">
                <a:tc>
                  <a:txBody>
                    <a:bodyPr/>
                    <a:lstStyle/>
                    <a:p>
                      <a:pPr algn="just"/>
                      <a:r>
                        <a:rPr lang="zh-CN" altLang="en-US" sz="2400" kern="100" dirty="0">
                          <a:effectLst/>
                          <a:latin typeface="Times New Roman" panose="02020603050405020304" pitchFamily="18" charset="0"/>
                          <a:ea typeface="宋体" panose="02010600030101010101" pitchFamily="2" charset="-122"/>
                        </a:rPr>
                        <a:t>第一类</a:t>
                      </a:r>
                      <a:endParaRPr lang="zh-CN" sz="2400" kern="100" dirty="0">
                        <a:effectLst/>
                        <a:latin typeface="Times New Roman" panose="02020603050405020304" pitchFamily="18" charset="0"/>
                        <a:ea typeface="宋体" panose="02010600030101010101" pitchFamily="2" charset="-122"/>
                      </a:endParaRPr>
                    </a:p>
                  </a:txBody>
                  <a:tcPr marL="68579" marR="6857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400" kern="100" dirty="0">
                          <a:effectLst/>
                          <a:latin typeface="Times New Roman" panose="02020603050405020304" pitchFamily="18" charset="0"/>
                          <a:ea typeface="宋体" panose="02010600030101010101" pitchFamily="2" charset="-122"/>
                        </a:rPr>
                        <a:t>高生活质量地区</a:t>
                      </a: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altLang="en-US" sz="2400" kern="100" dirty="0">
                          <a:effectLst/>
                          <a:latin typeface="Times New Roman" panose="02020603050405020304" pitchFamily="18" charset="0"/>
                          <a:ea typeface="宋体" panose="02010600030101010101" pitchFamily="2" charset="-122"/>
                        </a:rPr>
                        <a:t>北京、天津、上海、江苏、浙江、广东</a:t>
                      </a:r>
                    </a:p>
                  </a:txBody>
                  <a:tcPr marL="68579" marR="6857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7444">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400" kern="100" dirty="0">
                          <a:effectLst/>
                          <a:latin typeface="Times New Roman" panose="02020603050405020304" pitchFamily="18" charset="0"/>
                          <a:ea typeface="+mn-ea"/>
                        </a:rPr>
                        <a:t>第二类</a:t>
                      </a:r>
                      <a:endParaRPr lang="zh-CN" altLang="zh-CN" sz="2400" kern="100" dirty="0">
                        <a:effectLst/>
                        <a:latin typeface="Times New Roman" panose="02020603050405020304" pitchFamily="18" charset="0"/>
                        <a:ea typeface="+mn-ea"/>
                      </a:endParaRPr>
                    </a:p>
                  </a:txBody>
                  <a:tcPr marL="68579" marR="6857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400" kern="100" dirty="0">
                          <a:effectLst/>
                          <a:latin typeface="Times New Roman" panose="02020603050405020304" pitchFamily="18" charset="0"/>
                          <a:ea typeface="宋体" panose="02010600030101010101" pitchFamily="2" charset="-122"/>
                        </a:rPr>
                        <a:t>中等生活质量地区</a:t>
                      </a: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altLang="en-US" sz="2400" kern="100" dirty="0">
                          <a:effectLst/>
                          <a:latin typeface="Times New Roman" panose="02020603050405020304" pitchFamily="18" charset="0"/>
                          <a:ea typeface="宋体" panose="02010600030101010101" pitchFamily="2" charset="-122"/>
                        </a:rPr>
                        <a:t>河北、内蒙古、辽宁、安徽、福建、江西、山东、湖北、湖南、重庆、四川、陕西、宁夏、新疆</a:t>
                      </a:r>
                    </a:p>
                  </a:txBody>
                  <a:tcPr marL="68579" marR="6857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643">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400" kern="100" dirty="0">
                          <a:effectLst/>
                          <a:latin typeface="Times New Roman" panose="02020603050405020304" pitchFamily="18" charset="0"/>
                          <a:ea typeface="+mn-ea"/>
                        </a:rPr>
                        <a:t>第三类</a:t>
                      </a:r>
                      <a:endParaRPr lang="zh-CN" altLang="zh-CN" sz="2400" kern="100" dirty="0">
                        <a:effectLst/>
                        <a:latin typeface="Times New Roman" panose="02020603050405020304" pitchFamily="18" charset="0"/>
                        <a:ea typeface="+mn-ea"/>
                      </a:endParaRPr>
                    </a:p>
                  </a:txBody>
                  <a:tcPr marL="68579" marR="6857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r>
                        <a:rPr lang="zh-CN" sz="2400" kern="100">
                          <a:effectLst/>
                          <a:latin typeface="Times New Roman" panose="02020603050405020304" pitchFamily="18" charset="0"/>
                          <a:ea typeface="宋体" panose="02010600030101010101" pitchFamily="2" charset="-122"/>
                        </a:rPr>
                        <a:t>低生活质量地区</a:t>
                      </a: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r>
                        <a:rPr lang="zh-CN" sz="2400" kern="100" dirty="0">
                          <a:effectLst/>
                          <a:latin typeface="Times New Roman" panose="02020603050405020304" pitchFamily="18" charset="0"/>
                          <a:ea typeface="宋体" panose="02010600030101010101" pitchFamily="2" charset="-122"/>
                        </a:rPr>
                        <a:t>山西、吉林、黑龙江、河南、广西、海南、贵州、云南、甘肃、青海</a:t>
                      </a:r>
                    </a:p>
                  </a:txBody>
                  <a:tcPr marL="68579" marR="6857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4" name="文本框 13">
            <a:extLst>
              <a:ext uri="{FF2B5EF4-FFF2-40B4-BE49-F238E27FC236}">
                <a16:creationId xmlns:a16="http://schemas.microsoft.com/office/drawing/2014/main" id="{B974F11F-8C70-49F3-84F8-BDCB2B44FE6C}"/>
              </a:ext>
            </a:extLst>
          </p:cNvPr>
          <p:cNvSpPr txBox="1"/>
          <p:nvPr/>
        </p:nvSpPr>
        <p:spPr>
          <a:xfrm>
            <a:off x="457200" y="1006475"/>
            <a:ext cx="7827963" cy="1130300"/>
          </a:xfrm>
          <a:prstGeom prst="rect">
            <a:avLst/>
          </a:prstGeom>
          <a:noFill/>
        </p:spPr>
        <p:txBody>
          <a:bodyPr>
            <a:spAutoFit/>
          </a:bodyPr>
          <a:lstStyle/>
          <a:p>
            <a:pPr indent="626400" eaLnBrk="1" fontAlgn="auto" hangingPunct="1">
              <a:lnSpc>
                <a:spcPct val="150000"/>
              </a:lnSpc>
              <a:spcBef>
                <a:spcPts val="0"/>
              </a:spcBef>
              <a:spcAft>
                <a:spcPts val="0"/>
              </a:spcAft>
              <a:defRPr/>
            </a:pPr>
            <a:r>
              <a:rPr lang="zh-CN" altLang="zh-CN" sz="2400" kern="100" dirty="0">
                <a:solidFill>
                  <a:prstClr val="black"/>
                </a:solidFill>
                <a:latin typeface="Times New Roman" panose="02020603050405020304" pitchFamily="18" charset="0"/>
              </a:rPr>
              <a:t>全国大陆</a:t>
            </a:r>
            <a:r>
              <a:rPr lang="en-US" altLang="zh-CN" sz="2400" kern="100" dirty="0">
                <a:solidFill>
                  <a:prstClr val="black"/>
                </a:solidFill>
                <a:latin typeface="Times New Roman" panose="02020603050405020304" pitchFamily="18" charset="0"/>
              </a:rPr>
              <a:t>30</a:t>
            </a:r>
            <a:r>
              <a:rPr lang="zh-CN" altLang="zh-CN" sz="2400" kern="100" dirty="0">
                <a:solidFill>
                  <a:prstClr val="black"/>
                </a:solidFill>
                <a:latin typeface="Times New Roman" panose="02020603050405020304" pitchFamily="18" charset="0"/>
              </a:rPr>
              <a:t>个地区（因数据不完整，除西藏和港澳台）的居民生活质量通过动态聚类可分为三类。</a:t>
            </a:r>
          </a:p>
        </p:txBody>
      </p:sp>
      <p:sp>
        <p:nvSpPr>
          <p:cNvPr id="5" name="文本框 4">
            <a:extLst>
              <a:ext uri="{FF2B5EF4-FFF2-40B4-BE49-F238E27FC236}">
                <a16:creationId xmlns:a16="http://schemas.microsoft.com/office/drawing/2014/main" id="{822ECF12-A4E0-42D0-879D-80C82F794682}"/>
              </a:ext>
            </a:extLst>
          </p:cNvPr>
          <p:cNvSpPr txBox="1"/>
          <p:nvPr/>
        </p:nvSpPr>
        <p:spPr>
          <a:xfrm>
            <a:off x="3562350" y="2212975"/>
            <a:ext cx="4572000" cy="368300"/>
          </a:xfrm>
          <a:prstGeom prst="rect">
            <a:avLst/>
          </a:prstGeom>
          <a:noFill/>
        </p:spPr>
        <p:txBody>
          <a:bodyPr>
            <a:spAutoFit/>
          </a:bodyPr>
          <a:lstStyle/>
          <a:p>
            <a:pPr eaLnBrk="1" fontAlgn="auto" hangingPunct="1">
              <a:spcBef>
                <a:spcPts val="0"/>
              </a:spcBef>
              <a:spcAft>
                <a:spcPts val="0"/>
              </a:spcAft>
              <a:defRPr/>
            </a:pPr>
            <a:r>
              <a:rPr lang="zh-CN" altLang="en-US" b="1" kern="100" dirty="0">
                <a:solidFill>
                  <a:prstClr val="black"/>
                </a:solidFill>
                <a:latin typeface="Times New Roman" panose="02020603050405020304" pitchFamily="18" charset="0"/>
              </a:rPr>
              <a:t>表</a:t>
            </a:r>
            <a:r>
              <a:rPr lang="en-US" altLang="zh-CN" b="1" kern="100" dirty="0">
                <a:solidFill>
                  <a:prstClr val="black"/>
                </a:solidFill>
                <a:latin typeface="Times New Roman" panose="02020603050405020304" pitchFamily="18" charset="0"/>
              </a:rPr>
              <a:t>2  </a:t>
            </a:r>
            <a:r>
              <a:rPr lang="zh-CN" altLang="en-US" b="1" kern="100" dirty="0">
                <a:solidFill>
                  <a:prstClr val="black"/>
                </a:solidFill>
                <a:latin typeface="Times New Roman" panose="02020603050405020304" pitchFamily="18" charset="0"/>
              </a:rPr>
              <a:t>分类结果</a:t>
            </a:r>
            <a:endParaRPr lang="zh-CN" altLang="en-US" dirty="0">
              <a:solidFill>
                <a:prstClr val="black"/>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7">
            <a:extLst>
              <a:ext uri="{FF2B5EF4-FFF2-40B4-BE49-F238E27FC236}">
                <a16:creationId xmlns:a16="http://schemas.microsoft.com/office/drawing/2014/main" id="{5D669E89-4C80-4E44-8C05-F1F7B4B9CEBB}"/>
              </a:ext>
            </a:extLst>
          </p:cNvPr>
          <p:cNvSpPr txBox="1">
            <a:spLocks noChangeArrowheads="1"/>
          </p:cNvSpPr>
          <p:nvPr/>
        </p:nvSpPr>
        <p:spPr bwMode="auto">
          <a:xfrm>
            <a:off x="395288" y="188913"/>
            <a:ext cx="5453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3200" b="1">
                <a:solidFill>
                  <a:srgbClr val="1F497D"/>
                </a:solidFill>
                <a:latin typeface="Times New Roman" panose="02020603050405020304" pitchFamily="18" charset="0"/>
              </a:rPr>
              <a:t>初始种子的选择</a:t>
            </a:r>
            <a:endParaRPr lang="zh-CN" altLang="en-US" sz="3200" b="1">
              <a:solidFill>
                <a:srgbClr val="1F497D"/>
              </a:solidFill>
              <a:latin typeface="Arial" panose="020B0604020202020204" pitchFamily="34" charset="0"/>
            </a:endParaRPr>
          </a:p>
        </p:txBody>
      </p:sp>
      <p:graphicFrame>
        <p:nvGraphicFramePr>
          <p:cNvPr id="9" name="表格 8">
            <a:extLst>
              <a:ext uri="{FF2B5EF4-FFF2-40B4-BE49-F238E27FC236}">
                <a16:creationId xmlns:a16="http://schemas.microsoft.com/office/drawing/2014/main" id="{5B2F54BE-1CC0-4D8C-8C77-0F5F86D2B158}"/>
              </a:ext>
            </a:extLst>
          </p:cNvPr>
          <p:cNvGraphicFramePr>
            <a:graphicFrameLocks noGrp="1"/>
          </p:cNvGraphicFramePr>
          <p:nvPr/>
        </p:nvGraphicFramePr>
        <p:xfrm>
          <a:off x="211138" y="1295400"/>
          <a:ext cx="8721725" cy="2244725"/>
        </p:xfrm>
        <a:graphic>
          <a:graphicData uri="http://schemas.openxmlformats.org/drawingml/2006/table">
            <a:tbl>
              <a:tblPr firstRow="1" firstCol="1" bandRow="1"/>
              <a:tblGrid>
                <a:gridCol w="992626">
                  <a:extLst>
                    <a:ext uri="{9D8B030D-6E8A-4147-A177-3AD203B41FA5}">
                      <a16:colId xmlns:a16="http://schemas.microsoft.com/office/drawing/2014/main" val="20000"/>
                    </a:ext>
                  </a:extLst>
                </a:gridCol>
                <a:gridCol w="7729099">
                  <a:extLst>
                    <a:ext uri="{9D8B030D-6E8A-4147-A177-3AD203B41FA5}">
                      <a16:colId xmlns:a16="http://schemas.microsoft.com/office/drawing/2014/main" val="20001"/>
                    </a:ext>
                  </a:extLst>
                </a:gridCol>
              </a:tblGrid>
              <a:tr h="375959">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000" b="1" kern="100" dirty="0">
                          <a:effectLst/>
                          <a:latin typeface="Times New Roman" panose="02020603050405020304" pitchFamily="18" charset="0"/>
                          <a:ea typeface="+mn-ea"/>
                        </a:rPr>
                        <a:t>序号</a:t>
                      </a:r>
                      <a:endParaRPr lang="zh-CN" altLang="zh-CN" sz="2000" kern="100" dirty="0">
                        <a:effectLst/>
                        <a:latin typeface="Times New Roman" panose="02020603050405020304" pitchFamily="18" charset="0"/>
                        <a:ea typeface="+mn-ea"/>
                      </a:endParaRPr>
                    </a:p>
                  </a:txBody>
                  <a:tcPr marL="68592" marR="68592"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000" b="1" kern="100" dirty="0">
                          <a:effectLst/>
                          <a:latin typeface="Times New Roman" panose="02020603050405020304" pitchFamily="18" charset="0"/>
                          <a:ea typeface="宋体" panose="02010600030101010101" pitchFamily="2" charset="-122"/>
                        </a:rPr>
                        <a:t>地区</a:t>
                      </a:r>
                      <a:endParaRPr lang="zh-CN" sz="2000" kern="100" dirty="0">
                        <a:effectLst/>
                        <a:latin typeface="Times New Roman" panose="02020603050405020304" pitchFamily="18" charset="0"/>
                        <a:ea typeface="宋体" panose="02010600030101010101" pitchFamily="2" charset="-122"/>
                      </a:endParaRPr>
                    </a:p>
                  </a:txBody>
                  <a:tcPr marL="68592" marR="68592"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1688">
                <a:tc>
                  <a:txBody>
                    <a:bodyPr/>
                    <a:lstStyle/>
                    <a:p>
                      <a:pPr algn="just"/>
                      <a:r>
                        <a:rPr lang="zh-CN" altLang="en-US" sz="2000" kern="100" dirty="0">
                          <a:effectLst/>
                          <a:latin typeface="Times New Roman" panose="02020603050405020304" pitchFamily="18" charset="0"/>
                          <a:ea typeface="宋体" panose="02010600030101010101" pitchFamily="2" charset="-122"/>
                        </a:rPr>
                        <a:t>第一类</a:t>
                      </a:r>
                      <a:endParaRPr lang="zh-CN" sz="2000" kern="100" dirty="0">
                        <a:effectLst/>
                        <a:latin typeface="Times New Roman" panose="02020603050405020304" pitchFamily="18" charset="0"/>
                        <a:ea typeface="宋体" panose="02010600030101010101" pitchFamily="2" charset="-122"/>
                      </a:endParaRPr>
                    </a:p>
                  </a:txBody>
                  <a:tcPr marL="68592" marR="68592"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000" kern="100" dirty="0">
                          <a:effectLst/>
                          <a:latin typeface="Times New Roman" panose="02020603050405020304" pitchFamily="18" charset="0"/>
                          <a:ea typeface="宋体" panose="02010600030101010101" pitchFamily="2" charset="-122"/>
                        </a:rPr>
                        <a:t>北京、天津、上海、江苏、浙江、广东</a:t>
                      </a:r>
                    </a:p>
                  </a:txBody>
                  <a:tcPr marL="68592" marR="6859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5159">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000" kern="100" dirty="0">
                          <a:effectLst/>
                          <a:latin typeface="Times New Roman" panose="02020603050405020304" pitchFamily="18" charset="0"/>
                          <a:ea typeface="+mn-ea"/>
                        </a:rPr>
                        <a:t>第二类</a:t>
                      </a:r>
                      <a:endParaRPr lang="zh-CN" altLang="zh-CN" sz="2000" kern="100" dirty="0">
                        <a:effectLst/>
                        <a:latin typeface="Times New Roman" panose="02020603050405020304" pitchFamily="18" charset="0"/>
                        <a:ea typeface="+mn-ea"/>
                      </a:endParaRPr>
                    </a:p>
                  </a:txBody>
                  <a:tcPr marL="68592" marR="68592"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000" kern="100" dirty="0">
                          <a:effectLst/>
                          <a:latin typeface="Times New Roman" panose="02020603050405020304" pitchFamily="18" charset="0"/>
                          <a:ea typeface="宋体" panose="02010600030101010101" pitchFamily="2" charset="-122"/>
                        </a:rPr>
                        <a:t>河北、内蒙古、辽宁、安徽、福建、江西、山东、湖北、湖南、重庆、四川、陕西、宁夏、新疆</a:t>
                      </a:r>
                    </a:p>
                  </a:txBody>
                  <a:tcPr marL="68592" marR="6859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51918">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000" kern="100" dirty="0">
                          <a:effectLst/>
                          <a:latin typeface="Times New Roman" panose="02020603050405020304" pitchFamily="18" charset="0"/>
                          <a:ea typeface="+mn-ea"/>
                        </a:rPr>
                        <a:t>第三类</a:t>
                      </a:r>
                      <a:endParaRPr lang="zh-CN" altLang="zh-CN" sz="2000" kern="100" dirty="0">
                        <a:effectLst/>
                        <a:latin typeface="Times New Roman" panose="02020603050405020304" pitchFamily="18" charset="0"/>
                        <a:ea typeface="+mn-ea"/>
                      </a:endParaRPr>
                    </a:p>
                  </a:txBody>
                  <a:tcPr marL="68592" marR="68592"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r>
                        <a:rPr lang="zh-CN" sz="2000" kern="100" dirty="0">
                          <a:effectLst/>
                          <a:latin typeface="Times New Roman" panose="02020603050405020304" pitchFamily="18" charset="0"/>
                          <a:ea typeface="宋体" panose="02010600030101010101" pitchFamily="2" charset="-122"/>
                        </a:rPr>
                        <a:t>山西、吉林、黑龙江、河南、广西、海南、贵州、云南、甘肃、青海</a:t>
                      </a:r>
                    </a:p>
                  </a:txBody>
                  <a:tcPr marL="68592" marR="6859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246A75BE-5F20-424D-8464-F96ADBB7F2C0}"/>
              </a:ext>
            </a:extLst>
          </p:cNvPr>
          <p:cNvSpPr txBox="1"/>
          <p:nvPr/>
        </p:nvSpPr>
        <p:spPr>
          <a:xfrm>
            <a:off x="2039938" y="849313"/>
            <a:ext cx="5454650" cy="369887"/>
          </a:xfrm>
          <a:prstGeom prst="rect">
            <a:avLst/>
          </a:prstGeom>
          <a:noFill/>
        </p:spPr>
        <p:txBody>
          <a:bodyPr>
            <a:spAutoFit/>
          </a:bodyPr>
          <a:lstStyle/>
          <a:p>
            <a:pPr eaLnBrk="1" fontAlgn="auto" hangingPunct="1">
              <a:spcBef>
                <a:spcPts val="0"/>
              </a:spcBef>
              <a:spcAft>
                <a:spcPts val="0"/>
              </a:spcAft>
              <a:defRPr/>
            </a:pPr>
            <a:r>
              <a:rPr lang="zh-CN" altLang="en-US" b="1" kern="100" dirty="0">
                <a:solidFill>
                  <a:prstClr val="black"/>
                </a:solidFill>
                <a:latin typeface="Times New Roman" panose="02020603050405020304" pitchFamily="18" charset="0"/>
              </a:rPr>
              <a:t>表</a:t>
            </a:r>
            <a:r>
              <a:rPr lang="en-US" altLang="zh-CN" b="1" kern="100" dirty="0">
                <a:solidFill>
                  <a:prstClr val="black"/>
                </a:solidFill>
                <a:latin typeface="Times New Roman" panose="02020603050405020304" pitchFamily="18" charset="0"/>
              </a:rPr>
              <a:t>3 </a:t>
            </a:r>
            <a:r>
              <a:rPr lang="zh-CN" altLang="en-US" b="1" kern="100" dirty="0">
                <a:solidFill>
                  <a:prstClr val="black"/>
                </a:solidFill>
                <a:latin typeface="Times New Roman" panose="02020603050405020304" pitchFamily="18" charset="0"/>
              </a:rPr>
              <a:t>分类结果（</a:t>
            </a:r>
            <a:r>
              <a:rPr lang="zh-CN" altLang="en-US" b="1" kern="100" dirty="0">
                <a:solidFill>
                  <a:srgbClr val="FF0000"/>
                </a:solidFill>
                <a:latin typeface="Times New Roman" panose="02020603050405020304" pitchFamily="18" charset="0"/>
              </a:rPr>
              <a:t>江苏、湖南、甘肃</a:t>
            </a:r>
            <a:r>
              <a:rPr lang="zh-CN" altLang="en-US" b="1" kern="100" dirty="0">
                <a:solidFill>
                  <a:prstClr val="black"/>
                </a:solidFill>
                <a:latin typeface="Times New Roman" panose="02020603050405020304" pitchFamily="18" charset="0"/>
              </a:rPr>
              <a:t>作为初始凝聚点。）</a:t>
            </a:r>
            <a:endParaRPr lang="zh-CN" altLang="en-US" dirty="0">
              <a:solidFill>
                <a:prstClr val="black"/>
              </a:solidFill>
              <a:latin typeface="Calibri"/>
            </a:endParaRPr>
          </a:p>
        </p:txBody>
      </p:sp>
      <p:sp>
        <p:nvSpPr>
          <p:cNvPr id="6" name="文本框 5">
            <a:extLst>
              <a:ext uri="{FF2B5EF4-FFF2-40B4-BE49-F238E27FC236}">
                <a16:creationId xmlns:a16="http://schemas.microsoft.com/office/drawing/2014/main" id="{4A0A6ECB-5F9F-4FE1-A6BB-EA2669947786}"/>
              </a:ext>
            </a:extLst>
          </p:cNvPr>
          <p:cNvSpPr txBox="1"/>
          <p:nvPr/>
        </p:nvSpPr>
        <p:spPr>
          <a:xfrm>
            <a:off x="2039938" y="3692525"/>
            <a:ext cx="5454650" cy="368300"/>
          </a:xfrm>
          <a:prstGeom prst="rect">
            <a:avLst/>
          </a:prstGeom>
          <a:noFill/>
        </p:spPr>
        <p:txBody>
          <a:bodyPr>
            <a:spAutoFit/>
          </a:bodyPr>
          <a:lstStyle/>
          <a:p>
            <a:pPr eaLnBrk="1" fontAlgn="auto" hangingPunct="1">
              <a:spcBef>
                <a:spcPts val="0"/>
              </a:spcBef>
              <a:spcAft>
                <a:spcPts val="0"/>
              </a:spcAft>
              <a:defRPr/>
            </a:pPr>
            <a:r>
              <a:rPr lang="zh-CN" altLang="en-US" b="1" kern="100" dirty="0">
                <a:solidFill>
                  <a:prstClr val="black"/>
                </a:solidFill>
                <a:latin typeface="Times New Roman" panose="02020603050405020304" pitchFamily="18" charset="0"/>
              </a:rPr>
              <a:t>表</a:t>
            </a:r>
            <a:r>
              <a:rPr lang="en-US" altLang="zh-CN" b="1" kern="100" dirty="0">
                <a:solidFill>
                  <a:prstClr val="black"/>
                </a:solidFill>
                <a:latin typeface="Times New Roman" panose="02020603050405020304" pitchFamily="18" charset="0"/>
              </a:rPr>
              <a:t>4 </a:t>
            </a:r>
            <a:r>
              <a:rPr lang="zh-CN" altLang="en-US" b="1" kern="100" dirty="0">
                <a:solidFill>
                  <a:prstClr val="black"/>
                </a:solidFill>
                <a:latin typeface="Times New Roman" panose="02020603050405020304" pitchFamily="18" charset="0"/>
              </a:rPr>
              <a:t>分类结果（</a:t>
            </a:r>
            <a:r>
              <a:rPr lang="zh-CN" altLang="en-US" b="1" kern="100" dirty="0">
                <a:solidFill>
                  <a:srgbClr val="FF0000"/>
                </a:solidFill>
                <a:latin typeface="Times New Roman" panose="02020603050405020304" pitchFamily="18" charset="0"/>
              </a:rPr>
              <a:t>北京、上海、江苏</a:t>
            </a:r>
            <a:r>
              <a:rPr lang="zh-CN" altLang="en-US" b="1" kern="100" dirty="0">
                <a:solidFill>
                  <a:prstClr val="black"/>
                </a:solidFill>
                <a:latin typeface="Times New Roman" panose="02020603050405020304" pitchFamily="18" charset="0"/>
              </a:rPr>
              <a:t>作为初始凝聚点。）</a:t>
            </a:r>
            <a:endParaRPr lang="zh-CN" altLang="en-US" dirty="0">
              <a:solidFill>
                <a:prstClr val="black"/>
              </a:solidFill>
              <a:latin typeface="Calibri"/>
            </a:endParaRPr>
          </a:p>
        </p:txBody>
      </p:sp>
      <p:graphicFrame>
        <p:nvGraphicFramePr>
          <p:cNvPr id="8" name="表格 7">
            <a:extLst>
              <a:ext uri="{FF2B5EF4-FFF2-40B4-BE49-F238E27FC236}">
                <a16:creationId xmlns:a16="http://schemas.microsoft.com/office/drawing/2014/main" id="{1717F37D-414A-4A9A-9BAC-A854B81FF003}"/>
              </a:ext>
            </a:extLst>
          </p:cNvPr>
          <p:cNvGraphicFramePr>
            <a:graphicFrameLocks noGrp="1"/>
          </p:cNvGraphicFramePr>
          <p:nvPr/>
        </p:nvGraphicFramePr>
        <p:xfrm>
          <a:off x="269875" y="4146550"/>
          <a:ext cx="8720138" cy="2070100"/>
        </p:xfrm>
        <a:graphic>
          <a:graphicData uri="http://schemas.openxmlformats.org/drawingml/2006/table">
            <a:tbl>
              <a:tblPr firstRow="1" firstCol="1" bandRow="1"/>
              <a:tblGrid>
                <a:gridCol w="957134">
                  <a:extLst>
                    <a:ext uri="{9D8B030D-6E8A-4147-A177-3AD203B41FA5}">
                      <a16:colId xmlns:a16="http://schemas.microsoft.com/office/drawing/2014/main" val="20000"/>
                    </a:ext>
                  </a:extLst>
                </a:gridCol>
                <a:gridCol w="7763004">
                  <a:extLst>
                    <a:ext uri="{9D8B030D-6E8A-4147-A177-3AD203B41FA5}">
                      <a16:colId xmlns:a16="http://schemas.microsoft.com/office/drawing/2014/main" val="20001"/>
                    </a:ext>
                  </a:extLst>
                </a:gridCol>
              </a:tblGrid>
              <a:tr h="375782">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000" b="1" kern="100" dirty="0">
                          <a:effectLst/>
                          <a:latin typeface="Times New Roman" panose="02020603050405020304" pitchFamily="18" charset="0"/>
                          <a:ea typeface="+mn-ea"/>
                        </a:rPr>
                        <a:t>序号</a:t>
                      </a:r>
                      <a:endParaRPr lang="zh-CN" altLang="zh-CN" sz="2000" kern="100" dirty="0">
                        <a:effectLst/>
                        <a:latin typeface="Times New Roman" panose="02020603050405020304" pitchFamily="18" charset="0"/>
                        <a:ea typeface="+mn-ea"/>
                      </a:endParaRPr>
                    </a:p>
                  </a:txBody>
                  <a:tcPr marL="68579" marR="68579"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000" b="1" kern="100" dirty="0">
                          <a:effectLst/>
                          <a:latin typeface="Times New Roman" panose="02020603050405020304" pitchFamily="18" charset="0"/>
                          <a:ea typeface="宋体" panose="02010600030101010101" pitchFamily="2" charset="-122"/>
                        </a:rPr>
                        <a:t>地区</a:t>
                      </a:r>
                      <a:endParaRPr lang="zh-CN" sz="2000" kern="100" dirty="0">
                        <a:effectLst/>
                        <a:latin typeface="Times New Roman" panose="02020603050405020304" pitchFamily="18" charset="0"/>
                        <a:ea typeface="宋体" panose="02010600030101010101" pitchFamily="2" charset="-122"/>
                      </a:endParaRPr>
                    </a:p>
                  </a:txBody>
                  <a:tcPr marL="68579" marR="68579"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1504">
                <a:tc>
                  <a:txBody>
                    <a:bodyPr/>
                    <a:lstStyle/>
                    <a:p>
                      <a:pPr algn="just"/>
                      <a:r>
                        <a:rPr lang="zh-CN" altLang="en-US" sz="2000" kern="100" dirty="0">
                          <a:effectLst/>
                          <a:latin typeface="Times New Roman" panose="02020603050405020304" pitchFamily="18" charset="0"/>
                          <a:ea typeface="宋体" panose="02010600030101010101" pitchFamily="2" charset="-122"/>
                        </a:rPr>
                        <a:t>第一类</a:t>
                      </a:r>
                      <a:endParaRPr lang="zh-CN" sz="2000" kern="100" dirty="0">
                        <a:effectLst/>
                        <a:latin typeface="Times New Roman" panose="02020603050405020304" pitchFamily="18" charset="0"/>
                        <a:ea typeface="宋体" panose="02010600030101010101" pitchFamily="2" charset="-122"/>
                      </a:endParaRPr>
                    </a:p>
                  </a:txBody>
                  <a:tcPr marL="68579" marR="6857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000" kern="100" dirty="0">
                          <a:effectLst/>
                          <a:latin typeface="Times New Roman" panose="02020603050405020304" pitchFamily="18" charset="0"/>
                          <a:ea typeface="宋体" panose="02010600030101010101" pitchFamily="2" charset="-122"/>
                        </a:rPr>
                        <a:t>北京</a:t>
                      </a:r>
                    </a:p>
                  </a:txBody>
                  <a:tcPr marL="68579" marR="6857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8428">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000" kern="100" dirty="0">
                          <a:effectLst/>
                          <a:latin typeface="Times New Roman" panose="02020603050405020304" pitchFamily="18" charset="0"/>
                          <a:ea typeface="+mn-ea"/>
                        </a:rPr>
                        <a:t>第二类</a:t>
                      </a:r>
                      <a:endParaRPr lang="zh-CN" altLang="zh-CN" sz="2000" kern="100" dirty="0">
                        <a:effectLst/>
                        <a:latin typeface="Times New Roman" panose="02020603050405020304" pitchFamily="18" charset="0"/>
                        <a:ea typeface="+mn-ea"/>
                      </a:endParaRPr>
                    </a:p>
                  </a:txBody>
                  <a:tcPr marL="68579" marR="6857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altLang="zh-CN" sz="2000" kern="100" dirty="0">
                          <a:effectLst/>
                          <a:latin typeface="Times New Roman" panose="02020603050405020304" pitchFamily="18" charset="0"/>
                          <a:ea typeface="+mn-ea"/>
                        </a:rPr>
                        <a:t>上海</a:t>
                      </a:r>
                      <a:endParaRPr lang="zh-CN" sz="2000" kern="100" dirty="0">
                        <a:effectLst/>
                        <a:latin typeface="Times New Roman" panose="02020603050405020304" pitchFamily="18" charset="0"/>
                        <a:ea typeface="宋体" panose="02010600030101010101" pitchFamily="2" charset="-122"/>
                      </a:endParaRPr>
                    </a:p>
                  </a:txBody>
                  <a:tcPr marL="68579" marR="6857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14386">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000" kern="100" dirty="0">
                          <a:effectLst/>
                          <a:latin typeface="Times New Roman" panose="02020603050405020304" pitchFamily="18" charset="0"/>
                          <a:ea typeface="+mn-ea"/>
                        </a:rPr>
                        <a:t>第三类</a:t>
                      </a:r>
                      <a:endParaRPr lang="zh-CN" altLang="zh-CN" sz="2000" kern="100" dirty="0">
                        <a:effectLst/>
                        <a:latin typeface="Times New Roman" panose="02020603050405020304" pitchFamily="18" charset="0"/>
                        <a:ea typeface="+mn-ea"/>
                      </a:endParaRPr>
                    </a:p>
                  </a:txBody>
                  <a:tcPr marL="68579" marR="6857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zh-CN" sz="2000" kern="100" dirty="0">
                          <a:effectLst/>
                          <a:latin typeface="Times New Roman" panose="02020603050405020304" pitchFamily="18" charset="0"/>
                          <a:ea typeface="+mn-ea"/>
                        </a:rPr>
                        <a:t>江苏、浙江、广东、天津、河北、内蒙古、辽宁、安徽、福建、江西、山东、湖北、湖南、重庆、四川、陕西、宁夏、新疆</a:t>
                      </a:r>
                      <a:r>
                        <a:rPr lang="zh-CN" altLang="en-US" sz="2000" kern="100" dirty="0">
                          <a:effectLst/>
                          <a:latin typeface="Times New Roman" panose="02020603050405020304" pitchFamily="18" charset="0"/>
                          <a:ea typeface="+mn-ea"/>
                        </a:rPr>
                        <a:t>、</a:t>
                      </a:r>
                      <a:r>
                        <a:rPr lang="zh-CN" sz="2000" kern="100" dirty="0">
                          <a:effectLst/>
                          <a:latin typeface="Times New Roman" panose="02020603050405020304" pitchFamily="18" charset="0"/>
                          <a:ea typeface="宋体" panose="02010600030101010101" pitchFamily="2" charset="-122"/>
                        </a:rPr>
                        <a:t>山西、吉林、黑龙江、河南、广西、海南、贵州、云南、甘肃、青海</a:t>
                      </a:r>
                    </a:p>
                  </a:txBody>
                  <a:tcPr marL="68579" marR="6857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55BF54-7FB1-4EAA-9C0D-2D7484B1CF53}"/>
              </a:ext>
            </a:extLst>
          </p:cNvPr>
          <p:cNvSpPr txBox="1"/>
          <p:nvPr/>
        </p:nvSpPr>
        <p:spPr>
          <a:xfrm>
            <a:off x="854075" y="1212850"/>
            <a:ext cx="7827963" cy="2022475"/>
          </a:xfrm>
          <a:prstGeom prst="rect">
            <a:avLst/>
          </a:prstGeom>
          <a:noFill/>
        </p:spPr>
        <p:txBody>
          <a:bodyPr>
            <a:spAutoFit/>
          </a:bodyPr>
          <a:lstStyle/>
          <a:p>
            <a:pPr eaLnBrk="1" fontAlgn="auto" hangingPunct="1">
              <a:lnSpc>
                <a:spcPct val="150000"/>
              </a:lnSpc>
              <a:spcBef>
                <a:spcPts val="0"/>
              </a:spcBef>
              <a:spcAft>
                <a:spcPts val="0"/>
              </a:spcAft>
              <a:defRPr/>
            </a:pPr>
            <a:r>
              <a:rPr lang="zh-CN" altLang="zh-CN" sz="3200" kern="100" dirty="0">
                <a:solidFill>
                  <a:srgbClr val="000099"/>
                </a:solidFill>
                <a:latin typeface="黑体" panose="02010609060101010101" pitchFamily="49" charset="-122"/>
                <a:ea typeface="黑体" panose="02010609060101010101" pitchFamily="49" charset="-122"/>
              </a:rPr>
              <a:t>动态聚类</a:t>
            </a:r>
            <a:r>
              <a:rPr lang="zh-CN" altLang="en-US" sz="3200" kern="100" dirty="0">
                <a:solidFill>
                  <a:srgbClr val="000099"/>
                </a:solidFill>
                <a:latin typeface="黑体" panose="02010609060101010101" pitchFamily="49" charset="-122"/>
                <a:ea typeface="黑体" panose="02010609060101010101" pitchFamily="49" charset="-122"/>
              </a:rPr>
              <a:t>的特征：</a:t>
            </a:r>
            <a:endParaRPr lang="en-US" altLang="zh-CN" sz="3200" kern="100" dirty="0">
              <a:solidFill>
                <a:srgbClr val="000099"/>
              </a:solidFill>
              <a:latin typeface="黑体" panose="02010609060101010101" pitchFamily="49" charset="-122"/>
              <a:ea typeface="黑体" panose="02010609060101010101" pitchFamily="49" charset="-122"/>
            </a:endParaRPr>
          </a:p>
          <a:p>
            <a:pPr indent="626400" eaLnBrk="1" fontAlgn="auto" hangingPunct="1">
              <a:lnSpc>
                <a:spcPct val="150000"/>
              </a:lnSpc>
              <a:spcBef>
                <a:spcPts val="0"/>
              </a:spcBef>
              <a:spcAft>
                <a:spcPts val="0"/>
              </a:spcAft>
              <a:defRPr/>
            </a:pPr>
            <a:r>
              <a:rPr lang="zh-CN" altLang="en-US" sz="2800" kern="100" dirty="0">
                <a:solidFill>
                  <a:prstClr val="black"/>
                </a:solidFill>
                <a:latin typeface="黑体" panose="02010609060101010101" pitchFamily="49" charset="-122"/>
                <a:ea typeface="黑体" panose="02010609060101010101" pitchFamily="49" charset="-122"/>
              </a:rPr>
              <a:t>快速、动态</a:t>
            </a:r>
            <a:endParaRPr lang="en-US" altLang="zh-CN" sz="2800" kern="100" dirty="0">
              <a:solidFill>
                <a:prstClr val="black"/>
              </a:solidFill>
              <a:latin typeface="黑体" panose="02010609060101010101" pitchFamily="49" charset="-122"/>
              <a:ea typeface="黑体" panose="02010609060101010101" pitchFamily="49" charset="-122"/>
            </a:endParaRPr>
          </a:p>
          <a:p>
            <a:pPr indent="626400" eaLnBrk="1" fontAlgn="auto" hangingPunct="1">
              <a:lnSpc>
                <a:spcPct val="150000"/>
              </a:lnSpc>
              <a:spcBef>
                <a:spcPts val="0"/>
              </a:spcBef>
              <a:spcAft>
                <a:spcPts val="0"/>
              </a:spcAft>
              <a:defRPr/>
            </a:pPr>
            <a:r>
              <a:rPr lang="zh-CN" altLang="en-US" sz="2800" kern="100" dirty="0">
                <a:solidFill>
                  <a:prstClr val="black"/>
                </a:solidFill>
                <a:latin typeface="黑体" panose="02010609060101010101" pitchFamily="49" charset="-122"/>
                <a:ea typeface="黑体" panose="02010609060101010101" pitchFamily="49" charset="-122"/>
              </a:rPr>
              <a:t>结果不稳定，受凝聚点选择的影响</a:t>
            </a:r>
            <a:endParaRPr lang="zh-CN" altLang="zh-CN" sz="2800" kern="1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a:extLst>
              <a:ext uri="{FF2B5EF4-FFF2-40B4-BE49-F238E27FC236}">
                <a16:creationId xmlns:a16="http://schemas.microsoft.com/office/drawing/2014/main" id="{8348C7E7-0791-409C-BF7A-9E1E6894BDEE}"/>
              </a:ext>
            </a:extLst>
          </p:cNvPr>
          <p:cNvSpPr txBox="1">
            <a:spLocks noChangeArrowheads="1"/>
          </p:cNvSpPr>
          <p:nvPr/>
        </p:nvSpPr>
        <p:spPr bwMode="auto">
          <a:xfrm>
            <a:off x="250825" y="836613"/>
            <a:ext cx="8675688" cy="3970337"/>
          </a:xfrm>
          <a:prstGeom prst="rect">
            <a:avLst/>
          </a:prstGeom>
          <a:no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2800" dirty="0" err="1">
                <a:latin typeface="Times New Roman" pitchFamily="18" charset="0"/>
              </a:rPr>
              <a:t>Proc</a:t>
            </a:r>
            <a:r>
              <a:rPr lang="en-US" altLang="zh-CN" sz="2800" dirty="0">
                <a:latin typeface="Times New Roman" pitchFamily="18" charset="0"/>
              </a:rPr>
              <a:t> cluster method=</a:t>
            </a:r>
            <a:r>
              <a:rPr lang="zh-CN" altLang="en-US" sz="2400" b="1" u="sng" dirty="0">
                <a:solidFill>
                  <a:srgbClr val="FF0000"/>
                </a:solidFill>
              </a:rPr>
              <a:t>选项</a:t>
            </a:r>
            <a:r>
              <a:rPr lang="zh-CN" altLang="en-US" sz="2800" dirty="0">
                <a:latin typeface="Times New Roman" pitchFamily="18" charset="0"/>
              </a:rPr>
              <a:t>  </a:t>
            </a:r>
            <a:r>
              <a:rPr lang="en-US" altLang="zh-CN" sz="2800" dirty="0">
                <a:latin typeface="Times New Roman" pitchFamily="18" charset="0"/>
              </a:rPr>
              <a:t>data=</a:t>
            </a:r>
            <a:r>
              <a:rPr lang="zh-CN" altLang="en-US" sz="2800" dirty="0">
                <a:latin typeface="Times New Roman" pitchFamily="18" charset="0"/>
              </a:rPr>
              <a:t>文件名    </a:t>
            </a:r>
            <a:r>
              <a:rPr lang="en-US" altLang="zh-CN" sz="2800" dirty="0" err="1">
                <a:latin typeface="Times New Roman" pitchFamily="18" charset="0"/>
              </a:rPr>
              <a:t>outtree</a:t>
            </a:r>
            <a:r>
              <a:rPr lang="en-US" altLang="zh-CN" sz="2800" dirty="0">
                <a:latin typeface="Times New Roman" pitchFamily="18" charset="0"/>
              </a:rPr>
              <a:t>=</a:t>
            </a:r>
            <a:r>
              <a:rPr lang="zh-CN" altLang="en-US" sz="2800" b="1" i="1" u="sng" dirty="0">
                <a:solidFill>
                  <a:srgbClr val="006600"/>
                </a:solidFill>
                <a:latin typeface="Times New Roman" pitchFamily="18" charset="0"/>
              </a:rPr>
              <a:t>文件名</a:t>
            </a:r>
            <a:r>
              <a:rPr lang="en-US" altLang="zh-CN" sz="2800" b="1" i="1" u="sng" dirty="0">
                <a:solidFill>
                  <a:srgbClr val="006600"/>
                </a:solidFill>
                <a:latin typeface="Times New Roman" pitchFamily="18" charset="0"/>
              </a:rPr>
              <a:t>1</a:t>
            </a:r>
            <a:r>
              <a:rPr lang="en-US" altLang="zh-CN" sz="2800" u="sng" dirty="0">
                <a:latin typeface="Times New Roman" pitchFamily="18" charset="0"/>
              </a:rPr>
              <a:t> </a:t>
            </a:r>
            <a:r>
              <a:rPr lang="en-US" altLang="zh-CN" sz="2800" dirty="0">
                <a:latin typeface="Times New Roman" pitchFamily="18" charset="0"/>
              </a:rPr>
              <a:t>standard;</a:t>
            </a:r>
          </a:p>
          <a:p>
            <a:pPr eaLnBrk="1" hangingPunct="1">
              <a:defRPr/>
            </a:pPr>
            <a:r>
              <a:rPr lang="en-US" altLang="zh-CN" sz="2800" dirty="0">
                <a:latin typeface="Times New Roman" pitchFamily="18" charset="0"/>
              </a:rPr>
              <a:t>     </a:t>
            </a:r>
            <a:r>
              <a:rPr lang="en-US" altLang="zh-CN" sz="2800" dirty="0" err="1">
                <a:latin typeface="Times New Roman" pitchFamily="18" charset="0"/>
              </a:rPr>
              <a:t>var</a:t>
            </a:r>
            <a:r>
              <a:rPr lang="en-US" altLang="zh-CN" sz="2800" dirty="0">
                <a:latin typeface="Times New Roman" pitchFamily="18" charset="0"/>
              </a:rPr>
              <a:t> variable-list;</a:t>
            </a:r>
          </a:p>
          <a:p>
            <a:pPr eaLnBrk="1" hangingPunct="1">
              <a:defRPr/>
            </a:pPr>
            <a:r>
              <a:rPr lang="en-US" altLang="zh-CN" sz="2800" dirty="0">
                <a:latin typeface="Times New Roman" pitchFamily="18" charset="0"/>
              </a:rPr>
              <a:t>     id variable;</a:t>
            </a:r>
          </a:p>
          <a:p>
            <a:pPr eaLnBrk="1" hangingPunct="1">
              <a:defRPr/>
            </a:pPr>
            <a:r>
              <a:rPr lang="en-US" altLang="zh-CN" sz="2800" dirty="0">
                <a:latin typeface="Times New Roman" pitchFamily="18" charset="0"/>
              </a:rPr>
              <a:t>     run;</a:t>
            </a:r>
          </a:p>
          <a:p>
            <a:pPr marL="182563" indent="-182563" eaLnBrk="1" hangingPunct="1">
              <a:defRPr/>
            </a:pPr>
            <a:r>
              <a:rPr lang="en-US" altLang="zh-CN" sz="2800" dirty="0" err="1">
                <a:latin typeface="Times New Roman" pitchFamily="18" charset="0"/>
              </a:rPr>
              <a:t>Proc</a:t>
            </a:r>
            <a:r>
              <a:rPr lang="en-US" altLang="zh-CN" sz="2800" dirty="0">
                <a:latin typeface="Times New Roman" pitchFamily="18" charset="0"/>
              </a:rPr>
              <a:t> tree data=</a:t>
            </a:r>
            <a:r>
              <a:rPr lang="zh-CN" altLang="en-US" sz="2800" b="1" i="1" u="sng" dirty="0">
                <a:solidFill>
                  <a:srgbClr val="006600"/>
                </a:solidFill>
                <a:latin typeface="Times New Roman" pitchFamily="18" charset="0"/>
              </a:rPr>
              <a:t>文件名</a:t>
            </a:r>
            <a:r>
              <a:rPr lang="en-US" altLang="zh-CN" sz="2800" b="1" i="1" u="sng" dirty="0">
                <a:solidFill>
                  <a:srgbClr val="006600"/>
                </a:solidFill>
                <a:latin typeface="Times New Roman" pitchFamily="18" charset="0"/>
              </a:rPr>
              <a:t>1</a:t>
            </a:r>
            <a:r>
              <a:rPr lang="en-US" altLang="zh-CN" dirty="0"/>
              <a:t>  </a:t>
            </a:r>
            <a:r>
              <a:rPr lang="en-US" altLang="zh-CN" sz="2800" dirty="0">
                <a:latin typeface="Times New Roman" pitchFamily="18" charset="0"/>
              </a:rPr>
              <a:t>horizontal graphics out=</a:t>
            </a:r>
            <a:r>
              <a:rPr lang="zh-CN" altLang="en-US" sz="2800" b="1" i="1" u="sng" dirty="0">
                <a:solidFill>
                  <a:srgbClr val="006600"/>
                </a:solidFill>
                <a:latin typeface="Times New Roman" pitchFamily="18" charset="0"/>
              </a:rPr>
              <a:t>文件名</a:t>
            </a:r>
            <a:r>
              <a:rPr lang="en-US" altLang="zh-CN" sz="2800" b="1" i="1" u="sng" dirty="0">
                <a:solidFill>
                  <a:srgbClr val="006600"/>
                </a:solidFill>
                <a:latin typeface="Times New Roman" pitchFamily="18" charset="0"/>
              </a:rPr>
              <a:t>2   </a:t>
            </a:r>
            <a:r>
              <a:rPr lang="en-US" altLang="zh-CN" sz="2800" dirty="0">
                <a:latin typeface="Times New Roman" pitchFamily="18" charset="0"/>
              </a:rPr>
              <a:t>n=;</a:t>
            </a:r>
          </a:p>
          <a:p>
            <a:pPr eaLnBrk="1" hangingPunct="1">
              <a:defRPr/>
            </a:pPr>
            <a:r>
              <a:rPr lang="en-US" altLang="zh-CN" sz="2800" dirty="0">
                <a:latin typeface="Times New Roman" pitchFamily="18" charset="0"/>
              </a:rPr>
              <a:t>     id variable;</a:t>
            </a:r>
          </a:p>
          <a:p>
            <a:pPr eaLnBrk="1" hangingPunct="1">
              <a:defRPr/>
            </a:pPr>
            <a:r>
              <a:rPr lang="en-US" altLang="zh-CN" sz="2800" dirty="0">
                <a:latin typeface="Times New Roman" pitchFamily="18" charset="0"/>
              </a:rPr>
              <a:t>     run;</a:t>
            </a:r>
          </a:p>
        </p:txBody>
      </p:sp>
      <p:sp>
        <p:nvSpPr>
          <p:cNvPr id="140291" name="Rectangle 5">
            <a:extLst>
              <a:ext uri="{FF2B5EF4-FFF2-40B4-BE49-F238E27FC236}">
                <a16:creationId xmlns:a16="http://schemas.microsoft.com/office/drawing/2014/main" id="{77596026-304E-487A-B544-24A6BE12677B}"/>
              </a:ext>
            </a:extLst>
          </p:cNvPr>
          <p:cNvSpPr>
            <a:spLocks noChangeArrowheads="1"/>
          </p:cNvSpPr>
          <p:nvPr/>
        </p:nvSpPr>
        <p:spPr bwMode="auto">
          <a:xfrm>
            <a:off x="395288" y="5300663"/>
            <a:ext cx="2233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Method</a:t>
            </a:r>
            <a:r>
              <a:rPr lang="zh-CN" altLang="en-US" sz="2400"/>
              <a:t>＝</a:t>
            </a:r>
            <a:r>
              <a:rPr lang="zh-CN" altLang="en-US" sz="2400" b="1" u="sng">
                <a:solidFill>
                  <a:srgbClr val="FF0000"/>
                </a:solidFill>
              </a:rPr>
              <a:t>选项</a:t>
            </a:r>
          </a:p>
        </p:txBody>
      </p:sp>
      <p:sp>
        <p:nvSpPr>
          <p:cNvPr id="140292" name="Text Box 6">
            <a:extLst>
              <a:ext uri="{FF2B5EF4-FFF2-40B4-BE49-F238E27FC236}">
                <a16:creationId xmlns:a16="http://schemas.microsoft.com/office/drawing/2014/main" id="{95E58335-788A-477A-B859-36F272C0AAA9}"/>
              </a:ext>
            </a:extLst>
          </p:cNvPr>
          <p:cNvSpPr txBox="1">
            <a:spLocks noChangeArrowheads="1"/>
          </p:cNvSpPr>
          <p:nvPr/>
        </p:nvSpPr>
        <p:spPr bwMode="auto">
          <a:xfrm>
            <a:off x="2987675" y="4384675"/>
            <a:ext cx="5075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single       </a:t>
            </a:r>
            <a:r>
              <a:rPr lang="zh-CN" altLang="en-US" sz="2400"/>
              <a:t>最短距离法</a:t>
            </a:r>
          </a:p>
          <a:p>
            <a:pPr eaLnBrk="1" hangingPunct="1">
              <a:spcBef>
                <a:spcPct val="0"/>
              </a:spcBef>
              <a:buClrTx/>
              <a:buSzTx/>
              <a:buFontTx/>
              <a:buNone/>
            </a:pPr>
            <a:r>
              <a:rPr lang="en-US" altLang="zh-CN" sz="2400"/>
              <a:t>complete  </a:t>
            </a:r>
            <a:r>
              <a:rPr lang="zh-CN" altLang="en-US" sz="2400"/>
              <a:t>最长距离法</a:t>
            </a:r>
          </a:p>
          <a:p>
            <a:pPr eaLnBrk="1" hangingPunct="1">
              <a:spcBef>
                <a:spcPct val="0"/>
              </a:spcBef>
              <a:buClrTx/>
              <a:buSzTx/>
              <a:buFontTx/>
              <a:buNone/>
            </a:pPr>
            <a:r>
              <a:rPr lang="en-US" altLang="zh-CN" sz="2400"/>
              <a:t>median     </a:t>
            </a:r>
            <a:r>
              <a:rPr lang="zh-CN" altLang="en-US" sz="2400"/>
              <a:t>中间距离法</a:t>
            </a:r>
          </a:p>
          <a:p>
            <a:pPr eaLnBrk="1" hangingPunct="1">
              <a:spcBef>
                <a:spcPct val="0"/>
              </a:spcBef>
              <a:buClrTx/>
              <a:buSzTx/>
              <a:buFontTx/>
              <a:buNone/>
            </a:pPr>
            <a:r>
              <a:rPr lang="en-US" altLang="zh-CN" sz="2400"/>
              <a:t>centroid    </a:t>
            </a:r>
            <a:r>
              <a:rPr lang="zh-CN" altLang="en-US" sz="2400"/>
              <a:t>重心法</a:t>
            </a:r>
          </a:p>
          <a:p>
            <a:pPr eaLnBrk="1" hangingPunct="1">
              <a:spcBef>
                <a:spcPct val="0"/>
              </a:spcBef>
              <a:buClrTx/>
              <a:buSzTx/>
              <a:buFontTx/>
              <a:buNone/>
            </a:pPr>
            <a:r>
              <a:rPr lang="en-US" altLang="zh-CN" sz="2400"/>
              <a:t>average    </a:t>
            </a:r>
            <a:r>
              <a:rPr lang="zh-CN" altLang="en-US" sz="2400"/>
              <a:t>类平均法</a:t>
            </a:r>
          </a:p>
          <a:p>
            <a:pPr eaLnBrk="1" hangingPunct="1">
              <a:spcBef>
                <a:spcPct val="0"/>
              </a:spcBef>
              <a:buClrTx/>
              <a:buSzTx/>
              <a:buFontTx/>
              <a:buNone/>
            </a:pPr>
            <a:r>
              <a:rPr lang="en-US" altLang="zh-CN" sz="2400"/>
              <a:t>ward         </a:t>
            </a:r>
            <a:r>
              <a:rPr lang="zh-CN" altLang="en-US" sz="2400"/>
              <a:t>离差平方和法（</a:t>
            </a:r>
            <a:r>
              <a:rPr lang="en-US" altLang="zh-CN" sz="2400"/>
              <a:t>Ward</a:t>
            </a:r>
            <a:r>
              <a:rPr lang="zh-CN" altLang="en-US" sz="2400"/>
              <a:t>法）</a:t>
            </a:r>
          </a:p>
        </p:txBody>
      </p:sp>
      <p:sp>
        <p:nvSpPr>
          <p:cNvPr id="140293" name="Text Box 7">
            <a:extLst>
              <a:ext uri="{FF2B5EF4-FFF2-40B4-BE49-F238E27FC236}">
                <a16:creationId xmlns:a16="http://schemas.microsoft.com/office/drawing/2014/main" id="{87F4D602-5B46-431D-8783-BE1A7A2CB3D9}"/>
              </a:ext>
            </a:extLst>
          </p:cNvPr>
          <p:cNvSpPr txBox="1">
            <a:spLocks noChangeArrowheads="1"/>
          </p:cNvSpPr>
          <p:nvPr/>
        </p:nvSpPr>
        <p:spPr bwMode="auto">
          <a:xfrm>
            <a:off x="395288" y="188913"/>
            <a:ext cx="2952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b="1">
                <a:solidFill>
                  <a:schemeClr val="tx2"/>
                </a:solidFill>
                <a:latin typeface="Times New Roman" panose="02020603050405020304" pitchFamily="18" charset="0"/>
              </a:rPr>
              <a:t>SAS </a:t>
            </a:r>
            <a:r>
              <a:rPr lang="zh-CN" altLang="en-US" sz="3200" b="1">
                <a:solidFill>
                  <a:schemeClr val="tx2"/>
                </a:solidFill>
              </a:rPr>
              <a:t>程序</a:t>
            </a:r>
          </a:p>
        </p:txBody>
      </p:sp>
      <p:graphicFrame>
        <p:nvGraphicFramePr>
          <p:cNvPr id="140294" name="Object 8">
            <a:extLst>
              <a:ext uri="{FF2B5EF4-FFF2-40B4-BE49-F238E27FC236}">
                <a16:creationId xmlns:a16="http://schemas.microsoft.com/office/drawing/2014/main" id="{F92615A9-8359-480C-9024-244C4A697407}"/>
              </a:ext>
            </a:extLst>
          </p:cNvPr>
          <p:cNvGraphicFramePr>
            <a:graphicFrameLocks noChangeAspect="1"/>
          </p:cNvGraphicFramePr>
          <p:nvPr/>
        </p:nvGraphicFramePr>
        <p:xfrm>
          <a:off x="2411413" y="4508500"/>
          <a:ext cx="963612" cy="2197100"/>
        </p:xfrm>
        <a:graphic>
          <a:graphicData uri="http://schemas.openxmlformats.org/presentationml/2006/ole">
            <mc:AlternateContent xmlns:mc="http://schemas.openxmlformats.org/markup-compatibility/2006">
              <mc:Choice xmlns:v="urn:schemas-microsoft-com:vml" Requires="v">
                <p:oleObj spid="_x0000_s64566" name="公式" r:id="rId3" imgW="164885" imgH="215619" progId="Equation.3">
                  <p:embed/>
                </p:oleObj>
              </mc:Choice>
              <mc:Fallback>
                <p:oleObj name="公式" r:id="rId3" imgW="164885"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4508500"/>
                        <a:ext cx="963612" cy="219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EF10A7-6DA2-4C96-916A-CB9051D5114C}"/>
              </a:ext>
            </a:extLst>
          </p:cNvPr>
          <p:cNvSpPr>
            <a:spLocks noGrp="1"/>
          </p:cNvSpPr>
          <p:nvPr>
            <p:ph idx="1"/>
          </p:nvPr>
        </p:nvSpPr>
        <p:spPr>
          <a:xfrm>
            <a:off x="481263" y="1506266"/>
            <a:ext cx="8229600" cy="4526280"/>
          </a:xfrm>
        </p:spPr>
        <p:txBody>
          <a:bodyPr/>
          <a:lstStyle/>
          <a:p>
            <a:pPr marL="342900" indent="-342900" defTabSz="457200" eaLnBrk="0" hangingPunct="0">
              <a:lnSpc>
                <a:spcPct val="150000"/>
              </a:lnSpc>
              <a:spcBef>
                <a:spcPts val="360"/>
              </a:spcBef>
              <a:buClr>
                <a:srgbClr val="0053A3"/>
              </a:buClr>
              <a:buSzPct val="70000"/>
              <a:buFont typeface="Wingdings" panose="05000000000000000000" pitchFamily="2" charset="2"/>
              <a:buChar char="Ø"/>
            </a:pPr>
            <a:r>
              <a:rPr lang="zh-CN" altLang="zh-CN" sz="2800" dirty="0"/>
              <a:t>零售业客户细分研究，用到的主要分析技术，就是</a:t>
            </a:r>
            <a:r>
              <a:rPr lang="zh-CN" altLang="zh-CN" sz="2800" b="1" dirty="0">
                <a:solidFill>
                  <a:srgbClr val="FF0000"/>
                </a:solidFill>
                <a:latin typeface="黑体" panose="02010609060101010101" pitchFamily="49" charset="-122"/>
                <a:ea typeface="黑体" panose="02010609060101010101" pitchFamily="49" charset="-122"/>
              </a:rPr>
              <a:t>聚类分析</a:t>
            </a:r>
            <a:r>
              <a:rPr lang="zh-CN" altLang="zh-CN" sz="2800" b="1" dirty="0">
                <a:solidFill>
                  <a:prstClr val="black"/>
                </a:solidFill>
                <a:latin typeface="黑体" panose="02010609060101010101" pitchFamily="49" charset="-122"/>
                <a:ea typeface="黑体" panose="02010609060101010101" pitchFamily="49" charset="-122"/>
              </a:rPr>
              <a:t>。</a:t>
            </a:r>
          </a:p>
          <a:p>
            <a:pPr marL="342900" indent="-342900" defTabSz="457200" eaLnBrk="0" hangingPunct="0">
              <a:lnSpc>
                <a:spcPct val="150000"/>
              </a:lnSpc>
              <a:spcBef>
                <a:spcPts val="360"/>
              </a:spcBef>
              <a:buClr>
                <a:srgbClr val="0053A3"/>
              </a:buClr>
              <a:buSzPct val="70000"/>
              <a:buFont typeface="Wingdings" panose="05000000000000000000" pitchFamily="2" charset="2"/>
              <a:buChar char="Ø"/>
            </a:pPr>
            <a:r>
              <a:rPr lang="zh-CN" altLang="zh-CN" sz="2800" dirty="0"/>
              <a:t>聚类分析属于机器学习的</a:t>
            </a:r>
            <a:r>
              <a:rPr lang="zh-CN" altLang="zh-CN" sz="2800" b="1" dirty="0">
                <a:solidFill>
                  <a:srgbClr val="FF0000"/>
                </a:solidFill>
                <a:latin typeface="黑体" panose="02010609060101010101" pitchFamily="49" charset="-122"/>
                <a:ea typeface="黑体" panose="02010609060101010101" pitchFamily="49" charset="-122"/>
              </a:rPr>
              <a:t>无监督式学习</a:t>
            </a:r>
            <a:r>
              <a:rPr lang="zh-CN" altLang="zh-CN" sz="2800" dirty="0"/>
              <a:t>模型，它主要指通过学习历史的真实数据，找到其中的规律，</a:t>
            </a:r>
            <a:r>
              <a:rPr lang="zh-CN" altLang="zh-CN" sz="2800" b="1" dirty="0"/>
              <a:t>实现目标对象的分类</a:t>
            </a:r>
            <a:r>
              <a:rPr lang="zh-CN" altLang="zh-CN" sz="2800" dirty="0"/>
              <a:t>。</a:t>
            </a:r>
          </a:p>
          <a:p>
            <a:endParaRPr lang="zh-CN" altLang="en-US" sz="2800" dirty="0"/>
          </a:p>
        </p:txBody>
      </p:sp>
      <p:sp>
        <p:nvSpPr>
          <p:cNvPr id="4" name="标题 1">
            <a:extLst>
              <a:ext uri="{FF2B5EF4-FFF2-40B4-BE49-F238E27FC236}">
                <a16:creationId xmlns:a16="http://schemas.microsoft.com/office/drawing/2014/main" id="{DC7E3E0F-FEE4-4A3D-AA03-63DEEDFCB300}"/>
              </a:ext>
            </a:extLst>
          </p:cNvPr>
          <p:cNvSpPr>
            <a:spLocks noGrp="1" noChangeArrowheads="1"/>
          </p:cNvSpPr>
          <p:nvPr>
            <p:ph type="title"/>
          </p:nvPr>
        </p:nvSpPr>
        <p:spPr>
          <a:xfrm>
            <a:off x="457200" y="366441"/>
            <a:ext cx="8229600" cy="1139825"/>
          </a:xfrm>
        </p:spPr>
        <p:txBody>
          <a:bodyPr/>
          <a:lstStyle/>
          <a:p>
            <a:pPr algn="ctr"/>
            <a:r>
              <a:rPr lang="zh-CN" altLang="zh-CN" sz="4000" b="1" dirty="0"/>
              <a:t>基于购买行为的客户细分方法</a:t>
            </a:r>
            <a:endParaRPr lang="zh-CN" altLang="en-US" sz="4000" b="1" dirty="0"/>
          </a:p>
        </p:txBody>
      </p:sp>
    </p:spTree>
    <p:extLst>
      <p:ext uri="{BB962C8B-B14F-4D97-AF65-F5344CB8AC3E}">
        <p14:creationId xmlns:p14="http://schemas.microsoft.com/office/powerpoint/2010/main" val="13467256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矩形 10">
            <a:extLst>
              <a:ext uri="{FF2B5EF4-FFF2-40B4-BE49-F238E27FC236}">
                <a16:creationId xmlns:a16="http://schemas.microsoft.com/office/drawing/2014/main" id="{ED728AA9-1D27-4D3A-B28C-5CF8A870E92B}"/>
              </a:ext>
            </a:extLst>
          </p:cNvPr>
          <p:cNvSpPr>
            <a:spLocks noChangeArrowheads="1"/>
          </p:cNvSpPr>
          <p:nvPr/>
        </p:nvSpPr>
        <p:spPr bwMode="auto">
          <a:xfrm>
            <a:off x="571500" y="3071813"/>
            <a:ext cx="8001000" cy="3286125"/>
          </a:xfrm>
          <a:prstGeom prst="rect">
            <a:avLst/>
          </a:prstGeom>
          <a:solidFill>
            <a:schemeClr val="bg1"/>
          </a:solidFill>
          <a:ln w="12700" cap="sq" algn="ctr">
            <a:solidFill>
              <a:srgbClr val="006600"/>
            </a:solidFill>
            <a:miter lim="800000"/>
            <a:headEnd type="none" w="sm" len="sm"/>
            <a:tailEnd type="none" w="sm" len="sm"/>
          </a:ln>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1315" name="Text Box 4">
            <a:extLst>
              <a:ext uri="{FF2B5EF4-FFF2-40B4-BE49-F238E27FC236}">
                <a16:creationId xmlns:a16="http://schemas.microsoft.com/office/drawing/2014/main" id="{05047C87-26C8-4FD9-BCF8-C21CEBAFA5D9}"/>
              </a:ext>
            </a:extLst>
          </p:cNvPr>
          <p:cNvSpPr txBox="1">
            <a:spLocks noChangeArrowheads="1"/>
          </p:cNvSpPr>
          <p:nvPr/>
        </p:nvSpPr>
        <p:spPr bwMode="auto">
          <a:xfrm>
            <a:off x="250825" y="836613"/>
            <a:ext cx="86756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latin typeface="Times New Roman" panose="02020603050405020304" pitchFamily="18" charset="0"/>
              </a:rPr>
              <a:t>Proc  fastclus  maxclusters= </a:t>
            </a:r>
            <a:r>
              <a:rPr lang="zh-CN" altLang="en-US" sz="2800">
                <a:latin typeface="Times New Roman" panose="02020603050405020304" pitchFamily="18" charset="0"/>
              </a:rPr>
              <a:t> </a:t>
            </a:r>
            <a:r>
              <a:rPr lang="en-US" altLang="zh-CN" sz="2800">
                <a:latin typeface="Times New Roman" panose="02020603050405020304" pitchFamily="18" charset="0"/>
              </a:rPr>
              <a:t>data=</a:t>
            </a:r>
            <a:r>
              <a:rPr lang="zh-CN" altLang="en-US" sz="2800">
                <a:latin typeface="Times New Roman" panose="02020603050405020304" pitchFamily="18" charset="0"/>
              </a:rPr>
              <a:t>文件名   </a:t>
            </a:r>
            <a:r>
              <a:rPr lang="en-US" altLang="zh-CN" sz="2800">
                <a:latin typeface="Times New Roman" panose="02020603050405020304" pitchFamily="18" charset="0"/>
              </a:rPr>
              <a:t>seed=</a:t>
            </a:r>
            <a:r>
              <a:rPr lang="zh-CN" altLang="en-US" sz="2800">
                <a:latin typeface="Times New Roman" panose="02020603050405020304" pitchFamily="18" charset="0"/>
              </a:rPr>
              <a:t>文件名 </a:t>
            </a:r>
            <a:r>
              <a:rPr lang="en-US" altLang="zh-CN" sz="2800">
                <a:latin typeface="Times New Roman" panose="02020603050405020304" pitchFamily="18" charset="0"/>
              </a:rPr>
              <a:t>mean=</a:t>
            </a:r>
            <a:r>
              <a:rPr lang="zh-CN" altLang="en-US" sz="2800">
                <a:latin typeface="Times New Roman" panose="02020603050405020304" pitchFamily="18" charset="0"/>
              </a:rPr>
              <a:t>文件名  </a:t>
            </a:r>
            <a:r>
              <a:rPr lang="en-US" altLang="zh-CN" sz="2800">
                <a:latin typeface="Times New Roman" panose="02020603050405020304" pitchFamily="18" charset="0"/>
              </a:rPr>
              <a:t>out=</a:t>
            </a:r>
            <a:r>
              <a:rPr lang="zh-CN" altLang="en-US" sz="2800" b="1" i="1" u="sng">
                <a:solidFill>
                  <a:srgbClr val="006600"/>
                </a:solidFill>
                <a:latin typeface="Times New Roman" panose="02020603050405020304" pitchFamily="18" charset="0"/>
              </a:rPr>
              <a:t>文件名</a:t>
            </a:r>
            <a:r>
              <a:rPr lang="en-US" altLang="zh-CN" sz="2800" u="sng">
                <a:latin typeface="Times New Roman" panose="02020603050405020304" pitchFamily="18" charset="0"/>
              </a:rPr>
              <a:t> </a:t>
            </a:r>
            <a:r>
              <a:rPr lang="en-US" altLang="zh-CN" sz="2800">
                <a:latin typeface="Times New Roman" panose="02020603050405020304" pitchFamily="18" charset="0"/>
              </a:rPr>
              <a:t>;</a:t>
            </a:r>
          </a:p>
          <a:p>
            <a:pPr eaLnBrk="1" hangingPunct="1">
              <a:spcBef>
                <a:spcPct val="0"/>
              </a:spcBef>
              <a:buClrTx/>
              <a:buSzTx/>
              <a:buFontTx/>
              <a:buNone/>
            </a:pPr>
            <a:r>
              <a:rPr lang="en-US" altLang="zh-CN" sz="2800">
                <a:latin typeface="Times New Roman" panose="02020603050405020304" pitchFamily="18" charset="0"/>
              </a:rPr>
              <a:t>     var variable-list;</a:t>
            </a:r>
          </a:p>
          <a:p>
            <a:pPr eaLnBrk="1" hangingPunct="1">
              <a:spcBef>
                <a:spcPct val="0"/>
              </a:spcBef>
              <a:buClrTx/>
              <a:buSzTx/>
              <a:buFontTx/>
              <a:buNone/>
            </a:pPr>
            <a:r>
              <a:rPr lang="en-US" altLang="zh-CN" sz="2800">
                <a:latin typeface="Times New Roman" panose="02020603050405020304" pitchFamily="18" charset="0"/>
              </a:rPr>
              <a:t>     run;</a:t>
            </a:r>
          </a:p>
        </p:txBody>
      </p:sp>
      <p:sp>
        <p:nvSpPr>
          <p:cNvPr id="141316" name="Rectangle 5">
            <a:extLst>
              <a:ext uri="{FF2B5EF4-FFF2-40B4-BE49-F238E27FC236}">
                <a16:creationId xmlns:a16="http://schemas.microsoft.com/office/drawing/2014/main" id="{6F6323DA-A7F1-47C6-A193-CCBDEA69AC49}"/>
              </a:ext>
            </a:extLst>
          </p:cNvPr>
          <p:cNvSpPr>
            <a:spLocks noChangeArrowheads="1"/>
          </p:cNvSpPr>
          <p:nvPr/>
        </p:nvSpPr>
        <p:spPr bwMode="auto">
          <a:xfrm>
            <a:off x="642938" y="3214688"/>
            <a:ext cx="2233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Maxclusters = n</a:t>
            </a:r>
            <a:endParaRPr lang="zh-CN" altLang="en-US" sz="2400" b="1" u="sng">
              <a:solidFill>
                <a:srgbClr val="FF0000"/>
              </a:solidFill>
            </a:endParaRPr>
          </a:p>
        </p:txBody>
      </p:sp>
      <p:sp>
        <p:nvSpPr>
          <p:cNvPr id="141317" name="Text Box 7">
            <a:extLst>
              <a:ext uri="{FF2B5EF4-FFF2-40B4-BE49-F238E27FC236}">
                <a16:creationId xmlns:a16="http://schemas.microsoft.com/office/drawing/2014/main" id="{173DDD97-DE1A-45D0-B9C0-D66B40FA932E}"/>
              </a:ext>
            </a:extLst>
          </p:cNvPr>
          <p:cNvSpPr txBox="1">
            <a:spLocks noChangeArrowheads="1"/>
          </p:cNvSpPr>
          <p:nvPr/>
        </p:nvSpPr>
        <p:spPr bwMode="auto">
          <a:xfrm>
            <a:off x="395288" y="188913"/>
            <a:ext cx="51768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b="1">
                <a:solidFill>
                  <a:schemeClr val="tx2"/>
                </a:solidFill>
                <a:latin typeface="Times New Roman" panose="02020603050405020304" pitchFamily="18" charset="0"/>
              </a:rPr>
              <a:t>快速聚类</a:t>
            </a:r>
            <a:r>
              <a:rPr lang="zh-CN" altLang="en-US" sz="3200" b="1">
                <a:solidFill>
                  <a:schemeClr val="tx2"/>
                </a:solidFill>
              </a:rPr>
              <a:t>程序</a:t>
            </a:r>
          </a:p>
        </p:txBody>
      </p:sp>
      <p:sp>
        <p:nvSpPr>
          <p:cNvPr id="141318" name="矩形 6">
            <a:extLst>
              <a:ext uri="{FF2B5EF4-FFF2-40B4-BE49-F238E27FC236}">
                <a16:creationId xmlns:a16="http://schemas.microsoft.com/office/drawing/2014/main" id="{3088D21D-DC3A-4ECB-A0D7-B24C8EA02C70}"/>
              </a:ext>
            </a:extLst>
          </p:cNvPr>
          <p:cNvSpPr>
            <a:spLocks noChangeArrowheads="1"/>
          </p:cNvSpPr>
          <p:nvPr/>
        </p:nvSpPr>
        <p:spPr bwMode="auto">
          <a:xfrm>
            <a:off x="3071813" y="3214688"/>
            <a:ext cx="3878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000000"/>
                </a:solidFill>
              </a:rPr>
              <a:t>指定所允许的最大分类个数</a:t>
            </a:r>
            <a:endParaRPr lang="zh-CN" altLang="en-US" sz="1800"/>
          </a:p>
        </p:txBody>
      </p:sp>
      <p:sp>
        <p:nvSpPr>
          <p:cNvPr id="141319" name="矩形 7">
            <a:extLst>
              <a:ext uri="{FF2B5EF4-FFF2-40B4-BE49-F238E27FC236}">
                <a16:creationId xmlns:a16="http://schemas.microsoft.com/office/drawing/2014/main" id="{B56C6CD5-D92A-4500-999A-1030E5EF153E}"/>
              </a:ext>
            </a:extLst>
          </p:cNvPr>
          <p:cNvSpPr>
            <a:spLocks noChangeArrowheads="1"/>
          </p:cNvSpPr>
          <p:nvPr/>
        </p:nvSpPr>
        <p:spPr bwMode="auto">
          <a:xfrm>
            <a:off x="714375" y="3714750"/>
            <a:ext cx="72866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seed=            </a:t>
            </a:r>
            <a:r>
              <a:rPr lang="zh-CN" altLang="en-US" sz="2400">
                <a:latin typeface="Times New Roman" panose="02020603050405020304" pitchFamily="18" charset="0"/>
              </a:rPr>
              <a:t>指定一个</a:t>
            </a:r>
            <a:r>
              <a:rPr lang="en-US" altLang="zh-CN" sz="2400">
                <a:latin typeface="Times New Roman" panose="02020603050405020304" pitchFamily="18" charset="0"/>
              </a:rPr>
              <a:t>SAS</a:t>
            </a:r>
            <a:r>
              <a:rPr lang="zh-CN" altLang="en-US" sz="2400">
                <a:latin typeface="Times New Roman" panose="02020603050405020304" pitchFamily="18" charset="0"/>
              </a:rPr>
              <a:t>数据集，其中包括要选择的 初始凝聚点，可以缺省</a:t>
            </a:r>
          </a:p>
        </p:txBody>
      </p:sp>
      <p:sp>
        <p:nvSpPr>
          <p:cNvPr id="141320" name="矩形 8">
            <a:extLst>
              <a:ext uri="{FF2B5EF4-FFF2-40B4-BE49-F238E27FC236}">
                <a16:creationId xmlns:a16="http://schemas.microsoft.com/office/drawing/2014/main" id="{ACC1BC69-C6EB-460A-9403-9B0D210DFAA3}"/>
              </a:ext>
            </a:extLst>
          </p:cNvPr>
          <p:cNvSpPr>
            <a:spLocks noChangeArrowheads="1"/>
          </p:cNvSpPr>
          <p:nvPr/>
        </p:nvSpPr>
        <p:spPr bwMode="auto">
          <a:xfrm>
            <a:off x="714375" y="4643438"/>
            <a:ext cx="72866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Mean=            </a:t>
            </a:r>
            <a:r>
              <a:rPr lang="zh-CN" altLang="en-US" sz="2400">
                <a:latin typeface="Times New Roman" panose="02020603050405020304" pitchFamily="18" charset="0"/>
              </a:rPr>
              <a:t>生成一个输出数据集，其中包含每个类的均值和一些统计量</a:t>
            </a:r>
          </a:p>
        </p:txBody>
      </p:sp>
      <p:sp>
        <p:nvSpPr>
          <p:cNvPr id="141321" name="矩形 9">
            <a:extLst>
              <a:ext uri="{FF2B5EF4-FFF2-40B4-BE49-F238E27FC236}">
                <a16:creationId xmlns:a16="http://schemas.microsoft.com/office/drawing/2014/main" id="{5EBCAF26-45F6-4408-80EC-9FD6A93FB0FB}"/>
              </a:ext>
            </a:extLst>
          </p:cNvPr>
          <p:cNvSpPr>
            <a:spLocks noChangeArrowheads="1"/>
          </p:cNvSpPr>
          <p:nvPr/>
        </p:nvSpPr>
        <p:spPr bwMode="auto">
          <a:xfrm>
            <a:off x="714375" y="5500688"/>
            <a:ext cx="72866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Out=            </a:t>
            </a:r>
            <a:r>
              <a:rPr lang="zh-CN" altLang="en-US" sz="2400">
                <a:latin typeface="Times New Roman" panose="02020603050405020304" pitchFamily="18" charset="0"/>
              </a:rPr>
              <a:t>生成一个输出数据集，其中包含原始数据和新变量</a:t>
            </a:r>
            <a:r>
              <a:rPr lang="en-US" altLang="zh-CN" sz="2400">
                <a:latin typeface="Times New Roman" panose="02020603050405020304" pitchFamily="18" charset="0"/>
              </a:rPr>
              <a:t>CLUSTER</a:t>
            </a:r>
            <a:r>
              <a:rPr lang="zh-CN" altLang="en-US" sz="2400">
                <a:latin typeface="Times New Roman" panose="02020603050405020304" pitchFamily="18" charset="0"/>
              </a:rPr>
              <a:t>和</a:t>
            </a:r>
            <a:r>
              <a:rPr lang="en-US" altLang="zh-CN" sz="2400">
                <a:latin typeface="Times New Roman" panose="02020603050405020304" pitchFamily="18" charset="0"/>
              </a:rPr>
              <a:t>DISTANCE</a:t>
            </a:r>
            <a:endParaRPr lang="zh-CN" altLang="en-US" sz="2400">
              <a:latin typeface="Times New Roman" panose="020206030504050203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338" name="组合 39">
            <a:extLst>
              <a:ext uri="{FF2B5EF4-FFF2-40B4-BE49-F238E27FC236}">
                <a16:creationId xmlns:a16="http://schemas.microsoft.com/office/drawing/2014/main" id="{081587EE-0DD3-4E86-B55A-DC2C22D3E072}"/>
              </a:ext>
            </a:extLst>
          </p:cNvPr>
          <p:cNvGrpSpPr>
            <a:grpSpLocks/>
          </p:cNvGrpSpPr>
          <p:nvPr/>
        </p:nvGrpSpPr>
        <p:grpSpPr bwMode="auto">
          <a:xfrm>
            <a:off x="2201863" y="3070225"/>
            <a:ext cx="4899025" cy="1420813"/>
            <a:chOff x="1819151" y="3054976"/>
            <a:chExt cx="5412052" cy="1641740"/>
          </a:xfrm>
        </p:grpSpPr>
        <p:sp>
          <p:nvSpPr>
            <p:cNvPr id="142339" name="未知">
              <a:extLst>
                <a:ext uri="{FF2B5EF4-FFF2-40B4-BE49-F238E27FC236}">
                  <a16:creationId xmlns:a16="http://schemas.microsoft.com/office/drawing/2014/main" id="{EA2919C6-A37B-42B8-9008-AD40A5455593}"/>
                </a:ext>
              </a:extLst>
            </p:cNvPr>
            <p:cNvSpPr>
              <a:spLocks/>
            </p:cNvSpPr>
            <p:nvPr/>
          </p:nvSpPr>
          <p:spPr bwMode="auto">
            <a:xfrm>
              <a:off x="2115484" y="3533873"/>
              <a:ext cx="406135" cy="187854"/>
            </a:xfrm>
            <a:custGeom>
              <a:avLst/>
              <a:gdLst>
                <a:gd name="T0" fmla="*/ 9372 w 130"/>
                <a:gd name="T1" fmla="*/ 34440 h 60"/>
                <a:gd name="T2" fmla="*/ 190571 w 130"/>
                <a:gd name="T3" fmla="*/ 187854 h 60"/>
                <a:gd name="T4" fmla="*/ 403011 w 130"/>
                <a:gd name="T5" fmla="*/ 68880 h 60"/>
                <a:gd name="T6" fmla="*/ 368646 w 130"/>
                <a:gd name="T7" fmla="*/ 12524 h 60"/>
                <a:gd name="T8" fmla="*/ 349901 w 130"/>
                <a:gd name="T9" fmla="*/ 6262 h 60"/>
                <a:gd name="T10" fmla="*/ 359273 w 130"/>
                <a:gd name="T11" fmla="*/ 15655 h 60"/>
                <a:gd name="T12" fmla="*/ 368646 w 130"/>
                <a:gd name="T13" fmla="*/ 65749 h 60"/>
                <a:gd name="T14" fmla="*/ 190571 w 130"/>
                <a:gd name="T15" fmla="*/ 175330 h 60"/>
                <a:gd name="T16" fmla="*/ 28117 w 130"/>
                <a:gd name="T17" fmla="*/ 37571 h 60"/>
                <a:gd name="T18" fmla="*/ 37489 w 130"/>
                <a:gd name="T19" fmla="*/ 0 h 60"/>
                <a:gd name="T20" fmla="*/ 15621 w 130"/>
                <a:gd name="T21" fmla="*/ 0 h 60"/>
                <a:gd name="T22" fmla="*/ 9372 w 130"/>
                <a:gd name="T23" fmla="*/ 34440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0" h="60">
                  <a:moveTo>
                    <a:pt x="3" y="11"/>
                  </a:moveTo>
                  <a:cubicBezTo>
                    <a:pt x="0" y="40"/>
                    <a:pt x="27" y="60"/>
                    <a:pt x="61" y="60"/>
                  </a:cubicBezTo>
                  <a:cubicBezTo>
                    <a:pt x="97" y="60"/>
                    <a:pt x="130" y="46"/>
                    <a:pt x="129" y="22"/>
                  </a:cubicBezTo>
                  <a:cubicBezTo>
                    <a:pt x="129" y="12"/>
                    <a:pt x="122" y="6"/>
                    <a:pt x="118" y="4"/>
                  </a:cubicBezTo>
                  <a:cubicBezTo>
                    <a:pt x="116" y="2"/>
                    <a:pt x="114" y="1"/>
                    <a:pt x="112" y="2"/>
                  </a:cubicBezTo>
                  <a:cubicBezTo>
                    <a:pt x="111" y="2"/>
                    <a:pt x="114" y="4"/>
                    <a:pt x="115" y="5"/>
                  </a:cubicBezTo>
                  <a:cubicBezTo>
                    <a:pt x="118" y="10"/>
                    <a:pt x="119" y="16"/>
                    <a:pt x="118" y="21"/>
                  </a:cubicBezTo>
                  <a:cubicBezTo>
                    <a:pt x="117" y="42"/>
                    <a:pt x="94" y="56"/>
                    <a:pt x="61" y="56"/>
                  </a:cubicBezTo>
                  <a:cubicBezTo>
                    <a:pt x="31" y="54"/>
                    <a:pt x="6" y="37"/>
                    <a:pt x="9" y="12"/>
                  </a:cubicBezTo>
                  <a:cubicBezTo>
                    <a:pt x="10" y="8"/>
                    <a:pt x="11" y="4"/>
                    <a:pt x="12" y="0"/>
                  </a:cubicBezTo>
                  <a:cubicBezTo>
                    <a:pt x="10" y="0"/>
                    <a:pt x="8" y="0"/>
                    <a:pt x="5" y="0"/>
                  </a:cubicBezTo>
                  <a:cubicBezTo>
                    <a:pt x="4" y="3"/>
                    <a:pt x="3" y="7"/>
                    <a:pt x="3"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40" name="未知">
              <a:extLst>
                <a:ext uri="{FF2B5EF4-FFF2-40B4-BE49-F238E27FC236}">
                  <a16:creationId xmlns:a16="http://schemas.microsoft.com/office/drawing/2014/main" id="{7B719B3C-A4EE-4998-A3FC-F2774162EC3A}"/>
                </a:ext>
              </a:extLst>
            </p:cNvPr>
            <p:cNvSpPr>
              <a:spLocks/>
            </p:cNvSpPr>
            <p:nvPr/>
          </p:nvSpPr>
          <p:spPr bwMode="auto">
            <a:xfrm>
              <a:off x="2849703" y="3175361"/>
              <a:ext cx="488157" cy="181240"/>
            </a:xfrm>
            <a:custGeom>
              <a:avLst/>
              <a:gdLst>
                <a:gd name="T0" fmla="*/ 259725 w 156"/>
                <a:gd name="T1" fmla="*/ 0 h 58"/>
                <a:gd name="T2" fmla="*/ 28163 w 156"/>
                <a:gd name="T3" fmla="*/ 99994 h 58"/>
                <a:gd name="T4" fmla="*/ 3129 w 156"/>
                <a:gd name="T5" fmla="*/ 159366 h 58"/>
                <a:gd name="T6" fmla="*/ 6258 w 156"/>
                <a:gd name="T7" fmla="*/ 181240 h 58"/>
                <a:gd name="T8" fmla="*/ 12517 w 156"/>
                <a:gd name="T9" fmla="*/ 156241 h 58"/>
                <a:gd name="T10" fmla="*/ 40680 w 156"/>
                <a:gd name="T11" fmla="*/ 109369 h 58"/>
                <a:gd name="T12" fmla="*/ 256595 w 156"/>
                <a:gd name="T13" fmla="*/ 21874 h 58"/>
                <a:gd name="T14" fmla="*/ 459994 w 156"/>
                <a:gd name="T15" fmla="*/ 156241 h 58"/>
                <a:gd name="T16" fmla="*/ 485028 w 156"/>
                <a:gd name="T17" fmla="*/ 156241 h 58"/>
                <a:gd name="T18" fmla="*/ 259725 w 156"/>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58">
                  <a:moveTo>
                    <a:pt x="83" y="0"/>
                  </a:moveTo>
                  <a:cubicBezTo>
                    <a:pt x="49" y="0"/>
                    <a:pt x="22" y="14"/>
                    <a:pt x="9" y="32"/>
                  </a:cubicBezTo>
                  <a:cubicBezTo>
                    <a:pt x="4" y="38"/>
                    <a:pt x="1" y="45"/>
                    <a:pt x="1" y="51"/>
                  </a:cubicBezTo>
                  <a:cubicBezTo>
                    <a:pt x="0" y="55"/>
                    <a:pt x="1" y="58"/>
                    <a:pt x="2" y="58"/>
                  </a:cubicBezTo>
                  <a:cubicBezTo>
                    <a:pt x="3" y="58"/>
                    <a:pt x="3" y="55"/>
                    <a:pt x="4" y="50"/>
                  </a:cubicBezTo>
                  <a:cubicBezTo>
                    <a:pt x="7" y="44"/>
                    <a:pt x="9" y="40"/>
                    <a:pt x="13" y="35"/>
                  </a:cubicBezTo>
                  <a:cubicBezTo>
                    <a:pt x="26" y="20"/>
                    <a:pt x="51" y="7"/>
                    <a:pt x="82" y="7"/>
                  </a:cubicBezTo>
                  <a:cubicBezTo>
                    <a:pt x="124" y="7"/>
                    <a:pt x="149" y="27"/>
                    <a:pt x="147" y="50"/>
                  </a:cubicBezTo>
                  <a:cubicBezTo>
                    <a:pt x="150" y="50"/>
                    <a:pt x="152" y="50"/>
                    <a:pt x="155" y="50"/>
                  </a:cubicBezTo>
                  <a:cubicBezTo>
                    <a:pt x="156" y="18"/>
                    <a:pt x="125" y="0"/>
                    <a:pt x="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41" name="未知">
              <a:extLst>
                <a:ext uri="{FF2B5EF4-FFF2-40B4-BE49-F238E27FC236}">
                  <a16:creationId xmlns:a16="http://schemas.microsoft.com/office/drawing/2014/main" id="{12537618-B895-4711-8AAA-98150F27001D}"/>
                </a:ext>
              </a:extLst>
            </p:cNvPr>
            <p:cNvSpPr>
              <a:spLocks/>
            </p:cNvSpPr>
            <p:nvPr/>
          </p:nvSpPr>
          <p:spPr bwMode="auto">
            <a:xfrm>
              <a:off x="2131360" y="3331465"/>
              <a:ext cx="1203854" cy="202407"/>
            </a:xfrm>
            <a:custGeom>
              <a:avLst/>
              <a:gdLst>
                <a:gd name="T0" fmla="*/ 1178839 w 385"/>
                <a:gd name="T1" fmla="*/ 0 h 65"/>
                <a:gd name="T2" fmla="*/ 1178839 w 385"/>
                <a:gd name="T3" fmla="*/ 6228 h 65"/>
                <a:gd name="T4" fmla="*/ 906799 w 385"/>
                <a:gd name="T5" fmla="*/ 115216 h 65"/>
                <a:gd name="T6" fmla="*/ 615998 w 385"/>
                <a:gd name="T7" fmla="*/ 80963 h 65"/>
                <a:gd name="T8" fmla="*/ 331451 w 385"/>
                <a:gd name="T9" fmla="*/ 43595 h 65"/>
                <a:gd name="T10" fmla="*/ 0 w 385"/>
                <a:gd name="T11" fmla="*/ 202407 h 65"/>
                <a:gd name="T12" fmla="*/ 21888 w 385"/>
                <a:gd name="T13" fmla="*/ 202407 h 65"/>
                <a:gd name="T14" fmla="*/ 312689 w 385"/>
                <a:gd name="T15" fmla="*/ 87191 h 65"/>
                <a:gd name="T16" fmla="*/ 587856 w 385"/>
                <a:gd name="T17" fmla="*/ 127672 h 65"/>
                <a:gd name="T18" fmla="*/ 794231 w 385"/>
                <a:gd name="T19" fmla="*/ 158812 h 65"/>
                <a:gd name="T20" fmla="*/ 819246 w 385"/>
                <a:gd name="T21" fmla="*/ 161926 h 65"/>
                <a:gd name="T22" fmla="*/ 819246 w 385"/>
                <a:gd name="T23" fmla="*/ 165040 h 65"/>
                <a:gd name="T24" fmla="*/ 812992 w 385"/>
                <a:gd name="T25" fmla="*/ 168154 h 65"/>
                <a:gd name="T26" fmla="*/ 831754 w 385"/>
                <a:gd name="T27" fmla="*/ 174381 h 65"/>
                <a:gd name="T28" fmla="*/ 844261 w 385"/>
                <a:gd name="T29" fmla="*/ 168154 h 65"/>
                <a:gd name="T30" fmla="*/ 888038 w 385"/>
                <a:gd name="T31" fmla="*/ 168154 h 65"/>
                <a:gd name="T32" fmla="*/ 1200727 w 385"/>
                <a:gd name="T33" fmla="*/ 28026 h 65"/>
                <a:gd name="T34" fmla="*/ 1203854 w 385"/>
                <a:gd name="T35" fmla="*/ 0 h 65"/>
                <a:gd name="T36" fmla="*/ 1178839 w 385"/>
                <a:gd name="T37" fmla="*/ 0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85" h="65">
                  <a:moveTo>
                    <a:pt x="377" y="0"/>
                  </a:moveTo>
                  <a:cubicBezTo>
                    <a:pt x="377" y="1"/>
                    <a:pt x="377" y="2"/>
                    <a:pt x="377" y="2"/>
                  </a:cubicBezTo>
                  <a:cubicBezTo>
                    <a:pt x="372" y="28"/>
                    <a:pt x="337" y="40"/>
                    <a:pt x="290" y="37"/>
                  </a:cubicBezTo>
                  <a:cubicBezTo>
                    <a:pt x="255" y="35"/>
                    <a:pt x="223" y="30"/>
                    <a:pt x="197" y="26"/>
                  </a:cubicBezTo>
                  <a:cubicBezTo>
                    <a:pt x="168" y="21"/>
                    <a:pt x="134" y="15"/>
                    <a:pt x="106" y="14"/>
                  </a:cubicBezTo>
                  <a:cubicBezTo>
                    <a:pt x="55" y="13"/>
                    <a:pt x="11" y="32"/>
                    <a:pt x="0" y="65"/>
                  </a:cubicBezTo>
                  <a:cubicBezTo>
                    <a:pt x="3" y="65"/>
                    <a:pt x="5" y="65"/>
                    <a:pt x="7" y="65"/>
                  </a:cubicBezTo>
                  <a:cubicBezTo>
                    <a:pt x="19" y="38"/>
                    <a:pt x="57" y="25"/>
                    <a:pt x="100" y="28"/>
                  </a:cubicBezTo>
                  <a:cubicBezTo>
                    <a:pt x="129" y="29"/>
                    <a:pt x="159" y="35"/>
                    <a:pt x="188" y="41"/>
                  </a:cubicBezTo>
                  <a:cubicBezTo>
                    <a:pt x="213" y="45"/>
                    <a:pt x="234" y="49"/>
                    <a:pt x="254" y="51"/>
                  </a:cubicBezTo>
                  <a:cubicBezTo>
                    <a:pt x="256" y="52"/>
                    <a:pt x="259" y="52"/>
                    <a:pt x="262" y="52"/>
                  </a:cubicBezTo>
                  <a:cubicBezTo>
                    <a:pt x="262" y="53"/>
                    <a:pt x="262" y="53"/>
                    <a:pt x="262" y="53"/>
                  </a:cubicBezTo>
                  <a:cubicBezTo>
                    <a:pt x="261" y="53"/>
                    <a:pt x="260" y="53"/>
                    <a:pt x="260" y="54"/>
                  </a:cubicBezTo>
                  <a:cubicBezTo>
                    <a:pt x="262" y="54"/>
                    <a:pt x="264" y="55"/>
                    <a:pt x="266" y="56"/>
                  </a:cubicBezTo>
                  <a:cubicBezTo>
                    <a:pt x="267" y="55"/>
                    <a:pt x="269" y="55"/>
                    <a:pt x="270" y="54"/>
                  </a:cubicBezTo>
                  <a:cubicBezTo>
                    <a:pt x="274" y="53"/>
                    <a:pt x="279" y="54"/>
                    <a:pt x="284" y="54"/>
                  </a:cubicBezTo>
                  <a:cubicBezTo>
                    <a:pt x="337" y="55"/>
                    <a:pt x="378" y="41"/>
                    <a:pt x="384" y="9"/>
                  </a:cubicBezTo>
                  <a:cubicBezTo>
                    <a:pt x="384" y="6"/>
                    <a:pt x="385" y="3"/>
                    <a:pt x="385" y="0"/>
                  </a:cubicBezTo>
                  <a:cubicBezTo>
                    <a:pt x="382" y="0"/>
                    <a:pt x="380" y="0"/>
                    <a:pt x="3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42" name="未知">
              <a:extLst>
                <a:ext uri="{FF2B5EF4-FFF2-40B4-BE49-F238E27FC236}">
                  <a16:creationId xmlns:a16="http://schemas.microsoft.com/office/drawing/2014/main" id="{B4D5BA4E-0058-432F-B473-32E5599B7450}"/>
                </a:ext>
              </a:extLst>
            </p:cNvPr>
            <p:cNvSpPr>
              <a:spLocks/>
            </p:cNvSpPr>
            <p:nvPr/>
          </p:nvSpPr>
          <p:spPr bwMode="auto">
            <a:xfrm>
              <a:off x="1819151" y="3499477"/>
              <a:ext cx="1143000" cy="593989"/>
            </a:xfrm>
            <a:custGeom>
              <a:avLst/>
              <a:gdLst>
                <a:gd name="T0" fmla="*/ 459074 w 366"/>
                <a:gd name="T1" fmla="*/ 543969 h 190"/>
                <a:gd name="T2" fmla="*/ 833828 w 366"/>
                <a:gd name="T3" fmla="*/ 347015 h 190"/>
                <a:gd name="T4" fmla="*/ 1024328 w 366"/>
                <a:gd name="T5" fmla="*/ 106293 h 190"/>
                <a:gd name="T6" fmla="*/ 1143000 w 366"/>
                <a:gd name="T7" fmla="*/ 6253 h 190"/>
                <a:gd name="T8" fmla="*/ 1124262 w 366"/>
                <a:gd name="T9" fmla="*/ 0 h 190"/>
                <a:gd name="T10" fmla="*/ 868180 w 366"/>
                <a:gd name="T11" fmla="*/ 175070 h 190"/>
                <a:gd name="T12" fmla="*/ 633959 w 366"/>
                <a:gd name="T13" fmla="*/ 431424 h 190"/>
                <a:gd name="T14" fmla="*/ 402861 w 366"/>
                <a:gd name="T15" fmla="*/ 540843 h 190"/>
                <a:gd name="T16" fmla="*/ 146779 w 366"/>
                <a:gd name="T17" fmla="*/ 518959 h 190"/>
                <a:gd name="T18" fmla="*/ 6246 w 366"/>
                <a:gd name="T19" fmla="*/ 562726 h 190"/>
                <a:gd name="T20" fmla="*/ 171762 w 366"/>
                <a:gd name="T21" fmla="*/ 590863 h 190"/>
                <a:gd name="T22" fmla="*/ 352893 w 366"/>
                <a:gd name="T23" fmla="*/ 572105 h 190"/>
                <a:gd name="T24" fmla="*/ 387246 w 366"/>
                <a:gd name="T25" fmla="*/ 575231 h 190"/>
                <a:gd name="T26" fmla="*/ 459074 w 366"/>
                <a:gd name="T27" fmla="*/ 543969 h 1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6" h="190">
                  <a:moveTo>
                    <a:pt x="147" y="174"/>
                  </a:moveTo>
                  <a:cubicBezTo>
                    <a:pt x="182" y="165"/>
                    <a:pt x="229" y="146"/>
                    <a:pt x="267" y="111"/>
                  </a:cubicBezTo>
                  <a:cubicBezTo>
                    <a:pt x="295" y="84"/>
                    <a:pt x="305" y="62"/>
                    <a:pt x="328" y="34"/>
                  </a:cubicBezTo>
                  <a:cubicBezTo>
                    <a:pt x="342" y="18"/>
                    <a:pt x="356" y="7"/>
                    <a:pt x="366" y="2"/>
                  </a:cubicBezTo>
                  <a:cubicBezTo>
                    <a:pt x="364" y="1"/>
                    <a:pt x="362" y="0"/>
                    <a:pt x="360" y="0"/>
                  </a:cubicBezTo>
                  <a:cubicBezTo>
                    <a:pt x="331" y="9"/>
                    <a:pt x="304" y="28"/>
                    <a:pt x="278" y="56"/>
                  </a:cubicBezTo>
                  <a:cubicBezTo>
                    <a:pt x="247" y="88"/>
                    <a:pt x="234" y="111"/>
                    <a:pt x="203" y="138"/>
                  </a:cubicBezTo>
                  <a:cubicBezTo>
                    <a:pt x="180" y="157"/>
                    <a:pt x="147" y="170"/>
                    <a:pt x="129" y="173"/>
                  </a:cubicBezTo>
                  <a:cubicBezTo>
                    <a:pt x="108" y="171"/>
                    <a:pt x="70" y="166"/>
                    <a:pt x="47" y="166"/>
                  </a:cubicBezTo>
                  <a:cubicBezTo>
                    <a:pt x="26" y="166"/>
                    <a:pt x="4" y="169"/>
                    <a:pt x="2" y="180"/>
                  </a:cubicBezTo>
                  <a:cubicBezTo>
                    <a:pt x="0" y="190"/>
                    <a:pt x="35" y="190"/>
                    <a:pt x="55" y="189"/>
                  </a:cubicBezTo>
                  <a:cubicBezTo>
                    <a:pt x="70" y="189"/>
                    <a:pt x="98" y="186"/>
                    <a:pt x="113" y="183"/>
                  </a:cubicBezTo>
                  <a:cubicBezTo>
                    <a:pt x="116" y="184"/>
                    <a:pt x="120" y="184"/>
                    <a:pt x="124" y="184"/>
                  </a:cubicBezTo>
                  <a:cubicBezTo>
                    <a:pt x="130" y="178"/>
                    <a:pt x="137" y="173"/>
                    <a:pt x="147" y="1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43" name="未知">
              <a:extLst>
                <a:ext uri="{FF2B5EF4-FFF2-40B4-BE49-F238E27FC236}">
                  <a16:creationId xmlns:a16="http://schemas.microsoft.com/office/drawing/2014/main" id="{5DB717CD-AF23-4EAF-A8B0-FC614536245A}"/>
                </a:ext>
              </a:extLst>
            </p:cNvPr>
            <p:cNvSpPr>
              <a:spLocks/>
            </p:cNvSpPr>
            <p:nvPr/>
          </p:nvSpPr>
          <p:spPr bwMode="auto">
            <a:xfrm>
              <a:off x="2206766" y="3909581"/>
              <a:ext cx="759354" cy="187854"/>
            </a:xfrm>
            <a:custGeom>
              <a:avLst/>
              <a:gdLst>
                <a:gd name="T0" fmla="*/ 731230 w 243"/>
                <a:gd name="T1" fmla="*/ 12524 h 60"/>
                <a:gd name="T2" fmla="*/ 656232 w 243"/>
                <a:gd name="T3" fmla="*/ 72011 h 60"/>
                <a:gd name="T4" fmla="*/ 324991 w 243"/>
                <a:gd name="T5" fmla="*/ 153414 h 60"/>
                <a:gd name="T6" fmla="*/ 53124 w 243"/>
                <a:gd name="T7" fmla="*/ 137760 h 60"/>
                <a:gd name="T8" fmla="*/ 53124 w 243"/>
                <a:gd name="T9" fmla="*/ 137760 h 60"/>
                <a:gd name="T10" fmla="*/ 71873 w 243"/>
                <a:gd name="T11" fmla="*/ 134629 h 60"/>
                <a:gd name="T12" fmla="*/ 0 w 243"/>
                <a:gd name="T13" fmla="*/ 165938 h 60"/>
                <a:gd name="T14" fmla="*/ 299992 w 243"/>
                <a:gd name="T15" fmla="*/ 187854 h 60"/>
                <a:gd name="T16" fmla="*/ 662482 w 243"/>
                <a:gd name="T17" fmla="*/ 87665 h 60"/>
                <a:gd name="T18" fmla="*/ 740605 w 243"/>
                <a:gd name="T19" fmla="*/ 25047 h 60"/>
                <a:gd name="T20" fmla="*/ 753104 w 243"/>
                <a:gd name="T21" fmla="*/ 3131 h 60"/>
                <a:gd name="T22" fmla="*/ 731230 w 243"/>
                <a:gd name="T23" fmla="*/ 12524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3" h="60">
                  <a:moveTo>
                    <a:pt x="234" y="4"/>
                  </a:moveTo>
                  <a:cubicBezTo>
                    <a:pt x="228" y="9"/>
                    <a:pt x="220" y="17"/>
                    <a:pt x="210" y="23"/>
                  </a:cubicBezTo>
                  <a:cubicBezTo>
                    <a:pt x="179" y="43"/>
                    <a:pt x="150" y="49"/>
                    <a:pt x="104" y="49"/>
                  </a:cubicBezTo>
                  <a:cubicBezTo>
                    <a:pt x="66" y="49"/>
                    <a:pt x="29" y="46"/>
                    <a:pt x="17" y="44"/>
                  </a:cubicBezTo>
                  <a:cubicBezTo>
                    <a:pt x="17" y="44"/>
                    <a:pt x="17" y="44"/>
                    <a:pt x="17" y="44"/>
                  </a:cubicBezTo>
                  <a:cubicBezTo>
                    <a:pt x="19" y="44"/>
                    <a:pt x="21" y="43"/>
                    <a:pt x="23" y="43"/>
                  </a:cubicBezTo>
                  <a:cubicBezTo>
                    <a:pt x="13" y="42"/>
                    <a:pt x="6" y="47"/>
                    <a:pt x="0" y="53"/>
                  </a:cubicBezTo>
                  <a:cubicBezTo>
                    <a:pt x="22" y="56"/>
                    <a:pt x="60" y="60"/>
                    <a:pt x="96" y="60"/>
                  </a:cubicBezTo>
                  <a:cubicBezTo>
                    <a:pt x="147" y="60"/>
                    <a:pt x="181" y="50"/>
                    <a:pt x="212" y="28"/>
                  </a:cubicBezTo>
                  <a:cubicBezTo>
                    <a:pt x="221" y="21"/>
                    <a:pt x="231" y="13"/>
                    <a:pt x="237" y="8"/>
                  </a:cubicBezTo>
                  <a:cubicBezTo>
                    <a:pt x="241" y="5"/>
                    <a:pt x="243" y="2"/>
                    <a:pt x="241" y="1"/>
                  </a:cubicBezTo>
                  <a:cubicBezTo>
                    <a:pt x="239" y="0"/>
                    <a:pt x="237" y="1"/>
                    <a:pt x="23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44" name="未知">
              <a:extLst>
                <a:ext uri="{FF2B5EF4-FFF2-40B4-BE49-F238E27FC236}">
                  <a16:creationId xmlns:a16="http://schemas.microsoft.com/office/drawing/2014/main" id="{2BDF0BFD-DAD8-4E30-926E-BC797FBD3A4B}"/>
                </a:ext>
              </a:extLst>
            </p:cNvPr>
            <p:cNvSpPr>
              <a:spLocks noEditPoints="1"/>
            </p:cNvSpPr>
            <p:nvPr/>
          </p:nvSpPr>
          <p:spPr bwMode="auto">
            <a:xfrm>
              <a:off x="3441047" y="3774643"/>
              <a:ext cx="387614" cy="313531"/>
            </a:xfrm>
            <a:custGeom>
              <a:avLst/>
              <a:gdLst>
                <a:gd name="T0" fmla="*/ 378236 w 124"/>
                <a:gd name="T1" fmla="*/ 72112 h 100"/>
                <a:gd name="T2" fmla="*/ 340725 w 124"/>
                <a:gd name="T3" fmla="*/ 9406 h 100"/>
                <a:gd name="T4" fmla="*/ 171926 w 124"/>
                <a:gd name="T5" fmla="*/ 56436 h 100"/>
                <a:gd name="T6" fmla="*/ 90652 w 124"/>
                <a:gd name="T7" fmla="*/ 103465 h 100"/>
                <a:gd name="T8" fmla="*/ 40637 w 124"/>
                <a:gd name="T9" fmla="*/ 144224 h 100"/>
                <a:gd name="T10" fmla="*/ 15630 w 124"/>
                <a:gd name="T11" fmla="*/ 178713 h 100"/>
                <a:gd name="T12" fmla="*/ 31259 w 124"/>
                <a:gd name="T13" fmla="*/ 172442 h 100"/>
                <a:gd name="T14" fmla="*/ 53141 w 124"/>
                <a:gd name="T15" fmla="*/ 153630 h 100"/>
                <a:gd name="T16" fmla="*/ 56267 w 124"/>
                <a:gd name="T17" fmla="*/ 153630 h 100"/>
                <a:gd name="T18" fmla="*/ 9378 w 124"/>
                <a:gd name="T19" fmla="*/ 244554 h 100"/>
                <a:gd name="T20" fmla="*/ 78148 w 124"/>
                <a:gd name="T21" fmla="*/ 313531 h 100"/>
                <a:gd name="T22" fmla="*/ 265703 w 124"/>
                <a:gd name="T23" fmla="*/ 213201 h 100"/>
                <a:gd name="T24" fmla="*/ 268829 w 124"/>
                <a:gd name="T25" fmla="*/ 213201 h 100"/>
                <a:gd name="T26" fmla="*/ 384488 w 124"/>
                <a:gd name="T27" fmla="*/ 65842 h 100"/>
                <a:gd name="T28" fmla="*/ 378236 w 124"/>
                <a:gd name="T29" fmla="*/ 72112 h 100"/>
                <a:gd name="T30" fmla="*/ 246948 w 124"/>
                <a:gd name="T31" fmla="*/ 206930 h 100"/>
                <a:gd name="T32" fmla="*/ 103155 w 124"/>
                <a:gd name="T33" fmla="*/ 285313 h 100"/>
                <a:gd name="T34" fmla="*/ 81274 w 124"/>
                <a:gd name="T35" fmla="*/ 269637 h 100"/>
                <a:gd name="T36" fmla="*/ 178177 w 124"/>
                <a:gd name="T37" fmla="*/ 134818 h 100"/>
                <a:gd name="T38" fmla="*/ 334473 w 124"/>
                <a:gd name="T39" fmla="*/ 25082 h 100"/>
                <a:gd name="T40" fmla="*/ 365733 w 124"/>
                <a:gd name="T41" fmla="*/ 56436 h 100"/>
                <a:gd name="T42" fmla="*/ 246948 w 124"/>
                <a:gd name="T43" fmla="*/ 206930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4" h="100">
                  <a:moveTo>
                    <a:pt x="121" y="23"/>
                  </a:moveTo>
                  <a:cubicBezTo>
                    <a:pt x="124" y="14"/>
                    <a:pt x="120" y="4"/>
                    <a:pt x="109" y="3"/>
                  </a:cubicBezTo>
                  <a:cubicBezTo>
                    <a:pt x="95" y="0"/>
                    <a:pt x="76" y="7"/>
                    <a:pt x="55" y="18"/>
                  </a:cubicBezTo>
                  <a:cubicBezTo>
                    <a:pt x="44" y="23"/>
                    <a:pt x="35" y="29"/>
                    <a:pt x="29" y="33"/>
                  </a:cubicBezTo>
                  <a:cubicBezTo>
                    <a:pt x="24" y="37"/>
                    <a:pt x="15" y="45"/>
                    <a:pt x="13" y="46"/>
                  </a:cubicBezTo>
                  <a:cubicBezTo>
                    <a:pt x="7" y="52"/>
                    <a:pt x="4" y="55"/>
                    <a:pt x="5" y="57"/>
                  </a:cubicBezTo>
                  <a:cubicBezTo>
                    <a:pt x="6" y="58"/>
                    <a:pt x="8" y="57"/>
                    <a:pt x="10" y="55"/>
                  </a:cubicBezTo>
                  <a:cubicBezTo>
                    <a:pt x="14" y="52"/>
                    <a:pt x="16" y="50"/>
                    <a:pt x="17" y="49"/>
                  </a:cubicBezTo>
                  <a:cubicBezTo>
                    <a:pt x="18" y="49"/>
                    <a:pt x="18" y="49"/>
                    <a:pt x="18" y="49"/>
                  </a:cubicBezTo>
                  <a:cubicBezTo>
                    <a:pt x="8" y="61"/>
                    <a:pt x="4" y="69"/>
                    <a:pt x="3" y="78"/>
                  </a:cubicBezTo>
                  <a:cubicBezTo>
                    <a:pt x="0" y="95"/>
                    <a:pt x="13" y="100"/>
                    <a:pt x="25" y="100"/>
                  </a:cubicBezTo>
                  <a:cubicBezTo>
                    <a:pt x="46" y="98"/>
                    <a:pt x="71" y="80"/>
                    <a:pt x="85" y="68"/>
                  </a:cubicBezTo>
                  <a:cubicBezTo>
                    <a:pt x="86" y="68"/>
                    <a:pt x="86" y="68"/>
                    <a:pt x="86" y="68"/>
                  </a:cubicBezTo>
                  <a:cubicBezTo>
                    <a:pt x="101" y="55"/>
                    <a:pt x="113" y="39"/>
                    <a:pt x="123" y="21"/>
                  </a:cubicBezTo>
                  <a:cubicBezTo>
                    <a:pt x="123" y="22"/>
                    <a:pt x="122" y="23"/>
                    <a:pt x="121" y="23"/>
                  </a:cubicBezTo>
                  <a:close/>
                  <a:moveTo>
                    <a:pt x="79" y="66"/>
                  </a:moveTo>
                  <a:cubicBezTo>
                    <a:pt x="64" y="79"/>
                    <a:pt x="44" y="91"/>
                    <a:pt x="33" y="91"/>
                  </a:cubicBezTo>
                  <a:cubicBezTo>
                    <a:pt x="29" y="91"/>
                    <a:pt x="27" y="90"/>
                    <a:pt x="26" y="86"/>
                  </a:cubicBezTo>
                  <a:cubicBezTo>
                    <a:pt x="25" y="79"/>
                    <a:pt x="34" y="64"/>
                    <a:pt x="57" y="43"/>
                  </a:cubicBezTo>
                  <a:cubicBezTo>
                    <a:pt x="76" y="23"/>
                    <a:pt x="96" y="8"/>
                    <a:pt x="107" y="8"/>
                  </a:cubicBezTo>
                  <a:cubicBezTo>
                    <a:pt x="113" y="8"/>
                    <a:pt x="118" y="11"/>
                    <a:pt x="117" y="18"/>
                  </a:cubicBezTo>
                  <a:cubicBezTo>
                    <a:pt x="116" y="27"/>
                    <a:pt x="97" y="50"/>
                    <a:pt x="79" y="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45" name="未知">
              <a:extLst>
                <a:ext uri="{FF2B5EF4-FFF2-40B4-BE49-F238E27FC236}">
                  <a16:creationId xmlns:a16="http://schemas.microsoft.com/office/drawing/2014/main" id="{C4FCE311-7859-483A-BC4B-5C0E1FE1DFCA}"/>
                </a:ext>
              </a:extLst>
            </p:cNvPr>
            <p:cNvSpPr>
              <a:spLocks/>
            </p:cNvSpPr>
            <p:nvPr/>
          </p:nvSpPr>
          <p:spPr bwMode="auto">
            <a:xfrm>
              <a:off x="3943755" y="3783903"/>
              <a:ext cx="277813" cy="297657"/>
            </a:xfrm>
            <a:custGeom>
              <a:avLst/>
              <a:gdLst>
                <a:gd name="T0" fmla="*/ 240355 w 89"/>
                <a:gd name="T1" fmla="*/ 109663 h 95"/>
                <a:gd name="T2" fmla="*/ 277813 w 89"/>
                <a:gd name="T3" fmla="*/ 37599 h 95"/>
                <a:gd name="T4" fmla="*/ 234112 w 89"/>
                <a:gd name="T5" fmla="*/ 0 h 95"/>
                <a:gd name="T6" fmla="*/ 118617 w 89"/>
                <a:gd name="T7" fmla="*/ 56398 h 95"/>
                <a:gd name="T8" fmla="*/ 31215 w 89"/>
                <a:gd name="T9" fmla="*/ 134729 h 95"/>
                <a:gd name="T10" fmla="*/ 3121 w 89"/>
                <a:gd name="T11" fmla="*/ 166061 h 95"/>
                <a:gd name="T12" fmla="*/ 34336 w 89"/>
                <a:gd name="T13" fmla="*/ 150395 h 95"/>
                <a:gd name="T14" fmla="*/ 106131 w 89"/>
                <a:gd name="T15" fmla="*/ 87730 h 95"/>
                <a:gd name="T16" fmla="*/ 174804 w 89"/>
                <a:gd name="T17" fmla="*/ 40732 h 95"/>
                <a:gd name="T18" fmla="*/ 199776 w 89"/>
                <a:gd name="T19" fmla="*/ 37599 h 95"/>
                <a:gd name="T20" fmla="*/ 187290 w 89"/>
                <a:gd name="T21" fmla="*/ 68931 h 95"/>
                <a:gd name="T22" fmla="*/ 118617 w 89"/>
                <a:gd name="T23" fmla="*/ 156662 h 95"/>
                <a:gd name="T24" fmla="*/ 43701 w 89"/>
                <a:gd name="T25" fmla="*/ 272591 h 95"/>
                <a:gd name="T26" fmla="*/ 65551 w 89"/>
                <a:gd name="T27" fmla="*/ 297657 h 95"/>
                <a:gd name="T28" fmla="*/ 109252 w 89"/>
                <a:gd name="T29" fmla="*/ 281991 h 95"/>
                <a:gd name="T30" fmla="*/ 124860 w 89"/>
                <a:gd name="T31" fmla="*/ 272591 h 95"/>
                <a:gd name="T32" fmla="*/ 168561 w 89"/>
                <a:gd name="T33" fmla="*/ 209927 h 95"/>
                <a:gd name="T34" fmla="*/ 240355 w 89"/>
                <a:gd name="T35" fmla="*/ 109663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9" h="95">
                  <a:moveTo>
                    <a:pt x="77" y="35"/>
                  </a:moveTo>
                  <a:cubicBezTo>
                    <a:pt x="85" y="25"/>
                    <a:pt x="89" y="18"/>
                    <a:pt x="89" y="12"/>
                  </a:cubicBezTo>
                  <a:cubicBezTo>
                    <a:pt x="89" y="6"/>
                    <a:pt x="86" y="0"/>
                    <a:pt x="75" y="0"/>
                  </a:cubicBezTo>
                  <a:cubicBezTo>
                    <a:pt x="64" y="0"/>
                    <a:pt x="53" y="6"/>
                    <a:pt x="38" y="18"/>
                  </a:cubicBezTo>
                  <a:cubicBezTo>
                    <a:pt x="28" y="25"/>
                    <a:pt x="16" y="37"/>
                    <a:pt x="10" y="43"/>
                  </a:cubicBezTo>
                  <a:cubicBezTo>
                    <a:pt x="3" y="49"/>
                    <a:pt x="0" y="52"/>
                    <a:pt x="1" y="53"/>
                  </a:cubicBezTo>
                  <a:cubicBezTo>
                    <a:pt x="3" y="55"/>
                    <a:pt x="5" y="53"/>
                    <a:pt x="11" y="48"/>
                  </a:cubicBezTo>
                  <a:cubicBezTo>
                    <a:pt x="18" y="41"/>
                    <a:pt x="27" y="34"/>
                    <a:pt x="34" y="28"/>
                  </a:cubicBezTo>
                  <a:cubicBezTo>
                    <a:pt x="41" y="22"/>
                    <a:pt x="49" y="16"/>
                    <a:pt x="56" y="13"/>
                  </a:cubicBezTo>
                  <a:cubicBezTo>
                    <a:pt x="59" y="11"/>
                    <a:pt x="62" y="10"/>
                    <a:pt x="64" y="12"/>
                  </a:cubicBezTo>
                  <a:cubicBezTo>
                    <a:pt x="65" y="14"/>
                    <a:pt x="64" y="17"/>
                    <a:pt x="60" y="22"/>
                  </a:cubicBezTo>
                  <a:cubicBezTo>
                    <a:pt x="54" y="29"/>
                    <a:pt x="44" y="42"/>
                    <a:pt x="38" y="50"/>
                  </a:cubicBezTo>
                  <a:cubicBezTo>
                    <a:pt x="29" y="61"/>
                    <a:pt x="18" y="80"/>
                    <a:pt x="14" y="87"/>
                  </a:cubicBezTo>
                  <a:cubicBezTo>
                    <a:pt x="10" y="94"/>
                    <a:pt x="13" y="95"/>
                    <a:pt x="21" y="95"/>
                  </a:cubicBezTo>
                  <a:cubicBezTo>
                    <a:pt x="27" y="95"/>
                    <a:pt x="30" y="94"/>
                    <a:pt x="35" y="90"/>
                  </a:cubicBezTo>
                  <a:cubicBezTo>
                    <a:pt x="37" y="89"/>
                    <a:pt x="38" y="88"/>
                    <a:pt x="40" y="87"/>
                  </a:cubicBezTo>
                  <a:cubicBezTo>
                    <a:pt x="43" y="80"/>
                    <a:pt x="48" y="73"/>
                    <a:pt x="54" y="67"/>
                  </a:cubicBezTo>
                  <a:cubicBezTo>
                    <a:pt x="60" y="58"/>
                    <a:pt x="70" y="45"/>
                    <a:pt x="77"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46" name="未知">
              <a:extLst>
                <a:ext uri="{FF2B5EF4-FFF2-40B4-BE49-F238E27FC236}">
                  <a16:creationId xmlns:a16="http://schemas.microsoft.com/office/drawing/2014/main" id="{E021ECAE-E554-4BB3-BF4A-343932700843}"/>
                </a:ext>
              </a:extLst>
            </p:cNvPr>
            <p:cNvSpPr>
              <a:spLocks/>
            </p:cNvSpPr>
            <p:nvPr/>
          </p:nvSpPr>
          <p:spPr bwMode="auto">
            <a:xfrm>
              <a:off x="4069432" y="3783903"/>
              <a:ext cx="418042" cy="272521"/>
            </a:xfrm>
            <a:custGeom>
              <a:avLst/>
              <a:gdLst>
                <a:gd name="T0" fmla="*/ 380605 w 134"/>
                <a:gd name="T1" fmla="*/ 0 h 87"/>
                <a:gd name="T2" fmla="*/ 196542 w 134"/>
                <a:gd name="T3" fmla="*/ 90840 h 87"/>
                <a:gd name="T4" fmla="*/ 37437 w 134"/>
                <a:gd name="T5" fmla="*/ 219270 h 87"/>
                <a:gd name="T6" fmla="*/ 37437 w 134"/>
                <a:gd name="T7" fmla="*/ 219270 h 87"/>
                <a:gd name="T8" fmla="*/ 43676 w 134"/>
                <a:gd name="T9" fmla="*/ 209872 h 87"/>
                <a:gd name="T10" fmla="*/ 0 w 134"/>
                <a:gd name="T11" fmla="*/ 272521 h 87"/>
                <a:gd name="T12" fmla="*/ 177824 w 134"/>
                <a:gd name="T13" fmla="*/ 128429 h 87"/>
                <a:gd name="T14" fmla="*/ 308852 w 134"/>
                <a:gd name="T15" fmla="*/ 40722 h 87"/>
                <a:gd name="T16" fmla="*/ 355648 w 134"/>
                <a:gd name="T17" fmla="*/ 28192 h 87"/>
                <a:gd name="T18" fmla="*/ 355648 w 134"/>
                <a:gd name="T19" fmla="*/ 46986 h 87"/>
                <a:gd name="T20" fmla="*/ 418042 w 134"/>
                <a:gd name="T21" fmla="*/ 9397 h 87"/>
                <a:gd name="T22" fmla="*/ 380605 w 134"/>
                <a:gd name="T23" fmla="*/ 0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 h="87">
                  <a:moveTo>
                    <a:pt x="122" y="0"/>
                  </a:moveTo>
                  <a:cubicBezTo>
                    <a:pt x="106" y="0"/>
                    <a:pt x="82" y="15"/>
                    <a:pt x="63" y="29"/>
                  </a:cubicBezTo>
                  <a:cubicBezTo>
                    <a:pt x="43" y="43"/>
                    <a:pt x="25" y="59"/>
                    <a:pt x="12" y="70"/>
                  </a:cubicBezTo>
                  <a:cubicBezTo>
                    <a:pt x="12" y="70"/>
                    <a:pt x="12" y="70"/>
                    <a:pt x="12" y="70"/>
                  </a:cubicBezTo>
                  <a:cubicBezTo>
                    <a:pt x="12" y="69"/>
                    <a:pt x="13" y="68"/>
                    <a:pt x="14" y="67"/>
                  </a:cubicBezTo>
                  <a:cubicBezTo>
                    <a:pt x="8" y="73"/>
                    <a:pt x="3" y="80"/>
                    <a:pt x="0" y="87"/>
                  </a:cubicBezTo>
                  <a:cubicBezTo>
                    <a:pt x="21" y="70"/>
                    <a:pt x="34" y="58"/>
                    <a:pt x="57" y="41"/>
                  </a:cubicBezTo>
                  <a:cubicBezTo>
                    <a:pt x="74" y="27"/>
                    <a:pt x="89" y="18"/>
                    <a:pt x="99" y="13"/>
                  </a:cubicBezTo>
                  <a:cubicBezTo>
                    <a:pt x="105" y="10"/>
                    <a:pt x="111" y="8"/>
                    <a:pt x="114" y="9"/>
                  </a:cubicBezTo>
                  <a:cubicBezTo>
                    <a:pt x="116" y="11"/>
                    <a:pt x="115" y="13"/>
                    <a:pt x="114" y="15"/>
                  </a:cubicBezTo>
                  <a:cubicBezTo>
                    <a:pt x="121" y="10"/>
                    <a:pt x="127" y="6"/>
                    <a:pt x="134" y="3"/>
                  </a:cubicBezTo>
                  <a:cubicBezTo>
                    <a:pt x="131" y="1"/>
                    <a:pt x="127" y="0"/>
                    <a:pt x="1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47" name="未知">
              <a:extLst>
                <a:ext uri="{FF2B5EF4-FFF2-40B4-BE49-F238E27FC236}">
                  <a16:creationId xmlns:a16="http://schemas.microsoft.com/office/drawing/2014/main" id="{3821369A-B9F6-4036-AA6F-3BD10771DC92}"/>
                </a:ext>
              </a:extLst>
            </p:cNvPr>
            <p:cNvSpPr>
              <a:spLocks/>
            </p:cNvSpPr>
            <p:nvPr/>
          </p:nvSpPr>
          <p:spPr bwMode="auto">
            <a:xfrm>
              <a:off x="5471724" y="3740247"/>
              <a:ext cx="181240" cy="87313"/>
            </a:xfrm>
            <a:custGeom>
              <a:avLst/>
              <a:gdLst>
                <a:gd name="T0" fmla="*/ 84370 w 58"/>
                <a:gd name="T1" fmla="*/ 87313 h 28"/>
                <a:gd name="T2" fmla="*/ 156241 w 58"/>
                <a:gd name="T3" fmla="*/ 65485 h 28"/>
                <a:gd name="T4" fmla="*/ 174990 w 58"/>
                <a:gd name="T5" fmla="*/ 40538 h 28"/>
                <a:gd name="T6" fmla="*/ 149992 w 58"/>
                <a:gd name="T7" fmla="*/ 56130 h 28"/>
                <a:gd name="T8" fmla="*/ 90620 w 58"/>
                <a:gd name="T9" fmla="*/ 71721 h 28"/>
                <a:gd name="T10" fmla="*/ 28123 w 58"/>
                <a:gd name="T11" fmla="*/ 3118 h 28"/>
                <a:gd name="T12" fmla="*/ 28123 w 58"/>
                <a:gd name="T13" fmla="*/ 0 h 28"/>
                <a:gd name="T14" fmla="*/ 0 w 58"/>
                <a:gd name="T15" fmla="*/ 9355 h 28"/>
                <a:gd name="T16" fmla="*/ 84370 w 58"/>
                <a:gd name="T17" fmla="*/ 87313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8" h="28">
                  <a:moveTo>
                    <a:pt x="27" y="28"/>
                  </a:moveTo>
                  <a:cubicBezTo>
                    <a:pt x="37" y="28"/>
                    <a:pt x="44" y="25"/>
                    <a:pt x="50" y="21"/>
                  </a:cubicBezTo>
                  <a:cubicBezTo>
                    <a:pt x="54" y="19"/>
                    <a:pt x="58" y="14"/>
                    <a:pt x="56" y="13"/>
                  </a:cubicBezTo>
                  <a:cubicBezTo>
                    <a:pt x="55" y="11"/>
                    <a:pt x="53" y="15"/>
                    <a:pt x="48" y="18"/>
                  </a:cubicBezTo>
                  <a:cubicBezTo>
                    <a:pt x="44" y="21"/>
                    <a:pt x="37" y="23"/>
                    <a:pt x="29" y="23"/>
                  </a:cubicBezTo>
                  <a:cubicBezTo>
                    <a:pt x="15" y="23"/>
                    <a:pt x="9" y="14"/>
                    <a:pt x="9" y="1"/>
                  </a:cubicBezTo>
                  <a:cubicBezTo>
                    <a:pt x="9" y="1"/>
                    <a:pt x="9" y="1"/>
                    <a:pt x="9" y="0"/>
                  </a:cubicBezTo>
                  <a:cubicBezTo>
                    <a:pt x="6" y="1"/>
                    <a:pt x="3" y="2"/>
                    <a:pt x="0" y="3"/>
                  </a:cubicBezTo>
                  <a:cubicBezTo>
                    <a:pt x="2" y="19"/>
                    <a:pt x="13" y="28"/>
                    <a:pt x="27"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48" name="未知">
              <a:extLst>
                <a:ext uri="{FF2B5EF4-FFF2-40B4-BE49-F238E27FC236}">
                  <a16:creationId xmlns:a16="http://schemas.microsoft.com/office/drawing/2014/main" id="{4BC564DB-D765-42CA-BB7A-2B063CC3DBE6}"/>
                </a:ext>
              </a:extLst>
            </p:cNvPr>
            <p:cNvSpPr>
              <a:spLocks noEditPoints="1"/>
            </p:cNvSpPr>
            <p:nvPr/>
          </p:nvSpPr>
          <p:spPr bwMode="auto">
            <a:xfrm>
              <a:off x="5625182" y="3349987"/>
              <a:ext cx="956469" cy="740833"/>
            </a:xfrm>
            <a:custGeom>
              <a:avLst/>
              <a:gdLst>
                <a:gd name="T0" fmla="*/ 922086 w 306"/>
                <a:gd name="T1" fmla="*/ 3126 h 237"/>
                <a:gd name="T2" fmla="*/ 797058 w 306"/>
                <a:gd name="T3" fmla="*/ 71895 h 237"/>
                <a:gd name="T4" fmla="*/ 528246 w 306"/>
                <a:gd name="T5" fmla="*/ 378231 h 237"/>
                <a:gd name="T6" fmla="*/ 275063 w 306"/>
                <a:gd name="T7" fmla="*/ 615798 h 237"/>
                <a:gd name="T8" fmla="*/ 87520 w 306"/>
                <a:gd name="T9" fmla="*/ 709574 h 237"/>
                <a:gd name="T10" fmla="*/ 62514 w 306"/>
                <a:gd name="T11" fmla="*/ 684567 h 237"/>
                <a:gd name="T12" fmla="*/ 0 w 306"/>
                <a:gd name="T13" fmla="*/ 728329 h 237"/>
                <a:gd name="T14" fmla="*/ 50011 w 306"/>
                <a:gd name="T15" fmla="*/ 740833 h 237"/>
                <a:gd name="T16" fmla="*/ 468857 w 306"/>
                <a:gd name="T17" fmla="*/ 472008 h 237"/>
                <a:gd name="T18" fmla="*/ 462606 w 306"/>
                <a:gd name="T19" fmla="*/ 481385 h 237"/>
                <a:gd name="T20" fmla="*/ 681406 w 306"/>
                <a:gd name="T21" fmla="*/ 303210 h 237"/>
                <a:gd name="T22" fmla="*/ 815812 w 306"/>
                <a:gd name="T23" fmla="*/ 187553 h 237"/>
                <a:gd name="T24" fmla="*/ 928338 w 306"/>
                <a:gd name="T25" fmla="*/ 78147 h 237"/>
                <a:gd name="T26" fmla="*/ 922086 w 306"/>
                <a:gd name="T27" fmla="*/ 3126 h 237"/>
                <a:gd name="T28" fmla="*/ 903332 w 306"/>
                <a:gd name="T29" fmla="*/ 87525 h 237"/>
                <a:gd name="T30" fmla="*/ 803309 w 306"/>
                <a:gd name="T31" fmla="*/ 178175 h 237"/>
                <a:gd name="T32" fmla="*/ 715789 w 306"/>
                <a:gd name="T33" fmla="*/ 250070 h 237"/>
                <a:gd name="T34" fmla="*/ 843943 w 306"/>
                <a:gd name="T35" fmla="*/ 84399 h 237"/>
                <a:gd name="T36" fmla="*/ 925212 w 306"/>
                <a:gd name="T37" fmla="*/ 18755 h 237"/>
                <a:gd name="T38" fmla="*/ 903332 w 306"/>
                <a:gd name="T39" fmla="*/ 87525 h 2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06" h="237">
                  <a:moveTo>
                    <a:pt x="295" y="1"/>
                  </a:moveTo>
                  <a:cubicBezTo>
                    <a:pt x="284" y="0"/>
                    <a:pt x="268" y="11"/>
                    <a:pt x="255" y="23"/>
                  </a:cubicBezTo>
                  <a:cubicBezTo>
                    <a:pt x="227" y="52"/>
                    <a:pt x="209" y="72"/>
                    <a:pt x="169" y="121"/>
                  </a:cubicBezTo>
                  <a:cubicBezTo>
                    <a:pt x="148" y="146"/>
                    <a:pt x="122" y="173"/>
                    <a:pt x="88" y="197"/>
                  </a:cubicBezTo>
                  <a:cubicBezTo>
                    <a:pt x="68" y="212"/>
                    <a:pt x="41" y="228"/>
                    <a:pt x="28" y="227"/>
                  </a:cubicBezTo>
                  <a:cubicBezTo>
                    <a:pt x="24" y="226"/>
                    <a:pt x="21" y="224"/>
                    <a:pt x="20" y="219"/>
                  </a:cubicBezTo>
                  <a:cubicBezTo>
                    <a:pt x="14" y="224"/>
                    <a:pt x="7" y="229"/>
                    <a:pt x="0" y="233"/>
                  </a:cubicBezTo>
                  <a:cubicBezTo>
                    <a:pt x="4" y="236"/>
                    <a:pt x="9" y="237"/>
                    <a:pt x="16" y="237"/>
                  </a:cubicBezTo>
                  <a:cubicBezTo>
                    <a:pt x="52" y="237"/>
                    <a:pt x="115" y="187"/>
                    <a:pt x="150" y="151"/>
                  </a:cubicBezTo>
                  <a:cubicBezTo>
                    <a:pt x="149" y="152"/>
                    <a:pt x="148" y="153"/>
                    <a:pt x="148" y="154"/>
                  </a:cubicBezTo>
                  <a:cubicBezTo>
                    <a:pt x="169" y="132"/>
                    <a:pt x="191" y="105"/>
                    <a:pt x="218" y="97"/>
                  </a:cubicBezTo>
                  <a:cubicBezTo>
                    <a:pt x="236" y="80"/>
                    <a:pt x="245" y="73"/>
                    <a:pt x="261" y="60"/>
                  </a:cubicBezTo>
                  <a:cubicBezTo>
                    <a:pt x="272" y="51"/>
                    <a:pt x="287" y="38"/>
                    <a:pt x="297" y="25"/>
                  </a:cubicBezTo>
                  <a:cubicBezTo>
                    <a:pt x="305" y="14"/>
                    <a:pt x="306" y="2"/>
                    <a:pt x="295" y="1"/>
                  </a:cubicBezTo>
                  <a:close/>
                  <a:moveTo>
                    <a:pt x="289" y="28"/>
                  </a:moveTo>
                  <a:cubicBezTo>
                    <a:pt x="284" y="34"/>
                    <a:pt x="271" y="46"/>
                    <a:pt x="257" y="57"/>
                  </a:cubicBezTo>
                  <a:cubicBezTo>
                    <a:pt x="248" y="65"/>
                    <a:pt x="239" y="72"/>
                    <a:pt x="229" y="80"/>
                  </a:cubicBezTo>
                  <a:cubicBezTo>
                    <a:pt x="243" y="61"/>
                    <a:pt x="256" y="43"/>
                    <a:pt x="270" y="27"/>
                  </a:cubicBezTo>
                  <a:cubicBezTo>
                    <a:pt x="279" y="14"/>
                    <a:pt x="290" y="4"/>
                    <a:pt x="296" y="6"/>
                  </a:cubicBezTo>
                  <a:cubicBezTo>
                    <a:pt x="300" y="8"/>
                    <a:pt x="299" y="16"/>
                    <a:pt x="289"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49" name="未知">
              <a:extLst>
                <a:ext uri="{FF2B5EF4-FFF2-40B4-BE49-F238E27FC236}">
                  <a16:creationId xmlns:a16="http://schemas.microsoft.com/office/drawing/2014/main" id="{131B020A-8257-41EF-B73B-D604872B452A}"/>
                </a:ext>
              </a:extLst>
            </p:cNvPr>
            <p:cNvSpPr>
              <a:spLocks/>
            </p:cNvSpPr>
            <p:nvPr/>
          </p:nvSpPr>
          <p:spPr bwMode="auto">
            <a:xfrm>
              <a:off x="5928130" y="4168872"/>
              <a:ext cx="275167" cy="247385"/>
            </a:xfrm>
            <a:custGeom>
              <a:avLst/>
              <a:gdLst>
                <a:gd name="T0" fmla="*/ 9381 w 88"/>
                <a:gd name="T1" fmla="*/ 3131 h 79"/>
                <a:gd name="T2" fmla="*/ 0 w 88"/>
                <a:gd name="T3" fmla="*/ 18789 h 79"/>
                <a:gd name="T4" fmla="*/ 240771 w 88"/>
                <a:gd name="T5" fmla="*/ 212939 h 79"/>
                <a:gd name="T6" fmla="*/ 237644 w 88"/>
                <a:gd name="T7" fmla="*/ 244254 h 79"/>
                <a:gd name="T8" fmla="*/ 256406 w 88"/>
                <a:gd name="T9" fmla="*/ 209808 h 79"/>
                <a:gd name="T10" fmla="*/ 9381 w 88"/>
                <a:gd name="T11" fmla="*/ 3131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 h="79">
                  <a:moveTo>
                    <a:pt x="3" y="1"/>
                  </a:moveTo>
                  <a:cubicBezTo>
                    <a:pt x="2" y="3"/>
                    <a:pt x="1" y="4"/>
                    <a:pt x="0" y="6"/>
                  </a:cubicBezTo>
                  <a:cubicBezTo>
                    <a:pt x="53" y="5"/>
                    <a:pt x="82" y="29"/>
                    <a:pt x="77" y="68"/>
                  </a:cubicBezTo>
                  <a:cubicBezTo>
                    <a:pt x="76" y="76"/>
                    <a:pt x="75" y="77"/>
                    <a:pt x="76" y="78"/>
                  </a:cubicBezTo>
                  <a:cubicBezTo>
                    <a:pt x="78" y="79"/>
                    <a:pt x="81" y="73"/>
                    <a:pt x="82" y="67"/>
                  </a:cubicBezTo>
                  <a:cubicBezTo>
                    <a:pt x="88" y="27"/>
                    <a:pt x="57" y="0"/>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50" name="未知">
              <a:extLst>
                <a:ext uri="{FF2B5EF4-FFF2-40B4-BE49-F238E27FC236}">
                  <a16:creationId xmlns:a16="http://schemas.microsoft.com/office/drawing/2014/main" id="{3B113947-DA7D-4DE7-B9FB-3986EC73F440}"/>
                </a:ext>
              </a:extLst>
            </p:cNvPr>
            <p:cNvSpPr>
              <a:spLocks noEditPoints="1"/>
            </p:cNvSpPr>
            <p:nvPr/>
          </p:nvSpPr>
          <p:spPr bwMode="auto">
            <a:xfrm>
              <a:off x="5250797" y="4159612"/>
              <a:ext cx="685271" cy="537104"/>
            </a:xfrm>
            <a:custGeom>
              <a:avLst/>
              <a:gdLst>
                <a:gd name="T0" fmla="*/ 675884 w 219"/>
                <a:gd name="T1" fmla="*/ 12491 h 172"/>
                <a:gd name="T2" fmla="*/ 685271 w 219"/>
                <a:gd name="T3" fmla="*/ 0 h 172"/>
                <a:gd name="T4" fmla="*/ 597656 w 219"/>
                <a:gd name="T5" fmla="*/ 9368 h 172"/>
                <a:gd name="T6" fmla="*/ 588269 w 219"/>
                <a:gd name="T7" fmla="*/ 24982 h 172"/>
                <a:gd name="T8" fmla="*/ 259715 w 219"/>
                <a:gd name="T9" fmla="*/ 168626 h 172"/>
                <a:gd name="T10" fmla="*/ 6258 w 219"/>
                <a:gd name="T11" fmla="*/ 465282 h 172"/>
                <a:gd name="T12" fmla="*/ 78227 w 219"/>
                <a:gd name="T13" fmla="*/ 537104 h 172"/>
                <a:gd name="T14" fmla="*/ 481880 w 219"/>
                <a:gd name="T15" fmla="*/ 262307 h 172"/>
                <a:gd name="T16" fmla="*/ 663367 w 219"/>
                <a:gd name="T17" fmla="*/ 28104 h 172"/>
                <a:gd name="T18" fmla="*/ 672755 w 219"/>
                <a:gd name="T19" fmla="*/ 28104 h 172"/>
                <a:gd name="T20" fmla="*/ 682142 w 219"/>
                <a:gd name="T21" fmla="*/ 12491 h 172"/>
                <a:gd name="T22" fmla="*/ 675884 w 219"/>
                <a:gd name="T23" fmla="*/ 12491 h 172"/>
                <a:gd name="T24" fmla="*/ 416169 w 219"/>
                <a:gd name="T25" fmla="*/ 259184 h 172"/>
                <a:gd name="T26" fmla="*/ 197133 w 219"/>
                <a:gd name="T27" fmla="*/ 480895 h 172"/>
                <a:gd name="T28" fmla="*/ 90744 w 219"/>
                <a:gd name="T29" fmla="*/ 515245 h 172"/>
                <a:gd name="T30" fmla="*/ 56324 w 219"/>
                <a:gd name="T31" fmla="*/ 471527 h 172"/>
                <a:gd name="T32" fmla="*/ 272231 w 219"/>
                <a:gd name="T33" fmla="*/ 184239 h 172"/>
                <a:gd name="T34" fmla="*/ 578882 w 219"/>
                <a:gd name="T35" fmla="*/ 43718 h 172"/>
                <a:gd name="T36" fmla="*/ 416169 w 219"/>
                <a:gd name="T37" fmla="*/ 259184 h 1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9" h="172">
                  <a:moveTo>
                    <a:pt x="216" y="4"/>
                  </a:moveTo>
                  <a:cubicBezTo>
                    <a:pt x="217" y="3"/>
                    <a:pt x="218" y="1"/>
                    <a:pt x="219" y="0"/>
                  </a:cubicBezTo>
                  <a:cubicBezTo>
                    <a:pt x="210" y="1"/>
                    <a:pt x="200" y="2"/>
                    <a:pt x="191" y="3"/>
                  </a:cubicBezTo>
                  <a:cubicBezTo>
                    <a:pt x="190" y="5"/>
                    <a:pt x="189" y="6"/>
                    <a:pt x="188" y="8"/>
                  </a:cubicBezTo>
                  <a:cubicBezTo>
                    <a:pt x="158" y="14"/>
                    <a:pt x="118" y="30"/>
                    <a:pt x="83" y="54"/>
                  </a:cubicBezTo>
                  <a:cubicBezTo>
                    <a:pt x="54" y="73"/>
                    <a:pt x="4" y="118"/>
                    <a:pt x="2" y="149"/>
                  </a:cubicBezTo>
                  <a:cubicBezTo>
                    <a:pt x="0" y="168"/>
                    <a:pt x="15" y="172"/>
                    <a:pt x="25" y="172"/>
                  </a:cubicBezTo>
                  <a:cubicBezTo>
                    <a:pt x="55" y="172"/>
                    <a:pt x="111" y="134"/>
                    <a:pt x="154" y="84"/>
                  </a:cubicBezTo>
                  <a:cubicBezTo>
                    <a:pt x="182" y="51"/>
                    <a:pt x="196" y="33"/>
                    <a:pt x="212" y="9"/>
                  </a:cubicBezTo>
                  <a:cubicBezTo>
                    <a:pt x="213" y="9"/>
                    <a:pt x="214" y="9"/>
                    <a:pt x="215" y="9"/>
                  </a:cubicBezTo>
                  <a:cubicBezTo>
                    <a:pt x="216" y="7"/>
                    <a:pt x="217" y="6"/>
                    <a:pt x="218" y="4"/>
                  </a:cubicBezTo>
                  <a:cubicBezTo>
                    <a:pt x="217" y="4"/>
                    <a:pt x="217" y="4"/>
                    <a:pt x="216" y="4"/>
                  </a:cubicBezTo>
                  <a:close/>
                  <a:moveTo>
                    <a:pt x="133" y="83"/>
                  </a:moveTo>
                  <a:cubicBezTo>
                    <a:pt x="110" y="114"/>
                    <a:pt x="82" y="142"/>
                    <a:pt x="63" y="154"/>
                  </a:cubicBezTo>
                  <a:cubicBezTo>
                    <a:pt x="49" y="162"/>
                    <a:pt x="38" y="166"/>
                    <a:pt x="29" y="165"/>
                  </a:cubicBezTo>
                  <a:cubicBezTo>
                    <a:pt x="24" y="164"/>
                    <a:pt x="18" y="160"/>
                    <a:pt x="18" y="151"/>
                  </a:cubicBezTo>
                  <a:cubicBezTo>
                    <a:pt x="18" y="124"/>
                    <a:pt x="59" y="78"/>
                    <a:pt x="87" y="59"/>
                  </a:cubicBezTo>
                  <a:cubicBezTo>
                    <a:pt x="120" y="36"/>
                    <a:pt x="157" y="20"/>
                    <a:pt x="185" y="14"/>
                  </a:cubicBezTo>
                  <a:cubicBezTo>
                    <a:pt x="165" y="39"/>
                    <a:pt x="146" y="66"/>
                    <a:pt x="133"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51" name="未知">
              <a:extLst>
                <a:ext uri="{FF2B5EF4-FFF2-40B4-BE49-F238E27FC236}">
                  <a16:creationId xmlns:a16="http://schemas.microsoft.com/office/drawing/2014/main" id="{8FFB7176-2FB6-4CB2-8B8D-9EC626AC45C5}"/>
                </a:ext>
              </a:extLst>
            </p:cNvPr>
            <p:cNvSpPr>
              <a:spLocks/>
            </p:cNvSpPr>
            <p:nvPr/>
          </p:nvSpPr>
          <p:spPr bwMode="auto">
            <a:xfrm>
              <a:off x="5854047" y="3652935"/>
              <a:ext cx="452438" cy="515938"/>
            </a:xfrm>
            <a:custGeom>
              <a:avLst/>
              <a:gdLst>
                <a:gd name="T0" fmla="*/ 446197 w 145"/>
                <a:gd name="T1" fmla="*/ 3127 h 165"/>
                <a:gd name="T2" fmla="*/ 452438 w 145"/>
                <a:gd name="T3" fmla="*/ 0 h 165"/>
                <a:gd name="T4" fmla="*/ 234020 w 145"/>
                <a:gd name="T5" fmla="*/ 178233 h 165"/>
                <a:gd name="T6" fmla="*/ 0 w 145"/>
                <a:gd name="T7" fmla="*/ 515938 h 165"/>
                <a:gd name="T8" fmla="*/ 87367 w 145"/>
                <a:gd name="T9" fmla="*/ 506557 h 165"/>
                <a:gd name="T10" fmla="*/ 224659 w 145"/>
                <a:gd name="T11" fmla="*/ 309563 h 165"/>
                <a:gd name="T12" fmla="*/ 446197 w 145"/>
                <a:gd name="T13" fmla="*/ 3127 h 1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 h="165">
                  <a:moveTo>
                    <a:pt x="143" y="1"/>
                  </a:moveTo>
                  <a:cubicBezTo>
                    <a:pt x="144" y="1"/>
                    <a:pt x="144" y="0"/>
                    <a:pt x="145" y="0"/>
                  </a:cubicBezTo>
                  <a:cubicBezTo>
                    <a:pt x="118" y="8"/>
                    <a:pt x="96" y="35"/>
                    <a:pt x="75" y="57"/>
                  </a:cubicBezTo>
                  <a:cubicBezTo>
                    <a:pt x="58" y="81"/>
                    <a:pt x="26" y="127"/>
                    <a:pt x="0" y="165"/>
                  </a:cubicBezTo>
                  <a:cubicBezTo>
                    <a:pt x="9" y="164"/>
                    <a:pt x="19" y="163"/>
                    <a:pt x="28" y="162"/>
                  </a:cubicBezTo>
                  <a:cubicBezTo>
                    <a:pt x="39" y="146"/>
                    <a:pt x="53" y="126"/>
                    <a:pt x="72" y="99"/>
                  </a:cubicBezTo>
                  <a:cubicBezTo>
                    <a:pt x="92" y="71"/>
                    <a:pt x="123" y="29"/>
                    <a:pt x="14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52" name="未知">
              <a:extLst>
                <a:ext uri="{FF2B5EF4-FFF2-40B4-BE49-F238E27FC236}">
                  <a16:creationId xmlns:a16="http://schemas.microsoft.com/office/drawing/2014/main" id="{994630EF-EFB7-49F3-9A91-A5A97A9A30E8}"/>
                </a:ext>
              </a:extLst>
            </p:cNvPr>
            <p:cNvSpPr>
              <a:spLocks/>
            </p:cNvSpPr>
            <p:nvPr/>
          </p:nvSpPr>
          <p:spPr bwMode="auto">
            <a:xfrm>
              <a:off x="5597401" y="3365862"/>
              <a:ext cx="477573" cy="711729"/>
            </a:xfrm>
            <a:custGeom>
              <a:avLst/>
              <a:gdLst>
                <a:gd name="T0" fmla="*/ 399538 w 153"/>
                <a:gd name="T1" fmla="*/ 0 h 228"/>
                <a:gd name="T2" fmla="*/ 371446 w 153"/>
                <a:gd name="T3" fmla="*/ 12486 h 228"/>
                <a:gd name="T4" fmla="*/ 408902 w 153"/>
                <a:gd name="T5" fmla="*/ 74919 h 228"/>
                <a:gd name="T6" fmla="*/ 221619 w 153"/>
                <a:gd name="T7" fmla="*/ 337135 h 228"/>
                <a:gd name="T8" fmla="*/ 3121 w 153"/>
                <a:gd name="T9" fmla="*/ 646175 h 228"/>
                <a:gd name="T10" fmla="*/ 28093 w 153"/>
                <a:gd name="T11" fmla="*/ 711729 h 228"/>
                <a:gd name="T12" fmla="*/ 90520 w 153"/>
                <a:gd name="T13" fmla="*/ 668026 h 228"/>
                <a:gd name="T14" fmla="*/ 93642 w 153"/>
                <a:gd name="T15" fmla="*/ 652418 h 228"/>
                <a:gd name="T16" fmla="*/ 309018 w 153"/>
                <a:gd name="T17" fmla="*/ 355865 h 228"/>
                <a:gd name="T18" fmla="*/ 474452 w 153"/>
                <a:gd name="T19" fmla="*/ 90527 h 228"/>
                <a:gd name="T20" fmla="*/ 399538 w 153"/>
                <a:gd name="T21" fmla="*/ 0 h 2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228">
                  <a:moveTo>
                    <a:pt x="128" y="0"/>
                  </a:moveTo>
                  <a:cubicBezTo>
                    <a:pt x="125" y="1"/>
                    <a:pt x="122" y="2"/>
                    <a:pt x="119" y="4"/>
                  </a:cubicBezTo>
                  <a:cubicBezTo>
                    <a:pt x="128" y="6"/>
                    <a:pt x="134" y="13"/>
                    <a:pt x="131" y="24"/>
                  </a:cubicBezTo>
                  <a:cubicBezTo>
                    <a:pt x="125" y="44"/>
                    <a:pt x="105" y="69"/>
                    <a:pt x="71" y="108"/>
                  </a:cubicBezTo>
                  <a:cubicBezTo>
                    <a:pt x="28" y="155"/>
                    <a:pt x="4" y="184"/>
                    <a:pt x="1" y="207"/>
                  </a:cubicBezTo>
                  <a:cubicBezTo>
                    <a:pt x="0" y="217"/>
                    <a:pt x="3" y="224"/>
                    <a:pt x="9" y="228"/>
                  </a:cubicBezTo>
                  <a:cubicBezTo>
                    <a:pt x="16" y="224"/>
                    <a:pt x="23" y="219"/>
                    <a:pt x="29" y="214"/>
                  </a:cubicBezTo>
                  <a:cubicBezTo>
                    <a:pt x="29" y="213"/>
                    <a:pt x="29" y="211"/>
                    <a:pt x="30" y="209"/>
                  </a:cubicBezTo>
                  <a:cubicBezTo>
                    <a:pt x="32" y="191"/>
                    <a:pt x="56" y="162"/>
                    <a:pt x="99" y="114"/>
                  </a:cubicBezTo>
                  <a:cubicBezTo>
                    <a:pt x="126" y="83"/>
                    <a:pt x="152" y="53"/>
                    <a:pt x="152" y="29"/>
                  </a:cubicBezTo>
                  <a:cubicBezTo>
                    <a:pt x="153" y="14"/>
                    <a:pt x="143" y="4"/>
                    <a:pt x="12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53" name="未知">
              <a:extLst>
                <a:ext uri="{FF2B5EF4-FFF2-40B4-BE49-F238E27FC236}">
                  <a16:creationId xmlns:a16="http://schemas.microsoft.com/office/drawing/2014/main" id="{461B646D-FDA9-466A-AB75-2852281FC232}"/>
                </a:ext>
              </a:extLst>
            </p:cNvPr>
            <p:cNvSpPr>
              <a:spLocks/>
            </p:cNvSpPr>
            <p:nvPr/>
          </p:nvSpPr>
          <p:spPr bwMode="auto">
            <a:xfrm>
              <a:off x="5469078" y="3356602"/>
              <a:ext cx="527844" cy="392906"/>
            </a:xfrm>
            <a:custGeom>
              <a:avLst/>
              <a:gdLst>
                <a:gd name="T0" fmla="*/ 465377 w 169"/>
                <a:gd name="T1" fmla="*/ 0 h 126"/>
                <a:gd name="T2" fmla="*/ 134304 w 169"/>
                <a:gd name="T3" fmla="*/ 134087 h 126"/>
                <a:gd name="T4" fmla="*/ 3123 w 169"/>
                <a:gd name="T5" fmla="*/ 389788 h 126"/>
                <a:gd name="T6" fmla="*/ 3123 w 169"/>
                <a:gd name="T7" fmla="*/ 392906 h 126"/>
                <a:gd name="T8" fmla="*/ 31233 w 169"/>
                <a:gd name="T9" fmla="*/ 383551 h 126"/>
                <a:gd name="T10" fmla="*/ 168660 w 169"/>
                <a:gd name="T11" fmla="*/ 165270 h 126"/>
                <a:gd name="T12" fmla="*/ 465377 w 169"/>
                <a:gd name="T13" fmla="*/ 15592 h 126"/>
                <a:gd name="T14" fmla="*/ 499734 w 169"/>
                <a:gd name="T15" fmla="*/ 21828 h 126"/>
                <a:gd name="T16" fmla="*/ 527844 w 169"/>
                <a:gd name="T17" fmla="*/ 9355 h 126"/>
                <a:gd name="T18" fmla="*/ 465377 w 169"/>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6">
                  <a:moveTo>
                    <a:pt x="149" y="0"/>
                  </a:moveTo>
                  <a:cubicBezTo>
                    <a:pt x="122" y="0"/>
                    <a:pt x="77" y="13"/>
                    <a:pt x="43" y="43"/>
                  </a:cubicBezTo>
                  <a:cubicBezTo>
                    <a:pt x="16" y="68"/>
                    <a:pt x="0" y="101"/>
                    <a:pt x="1" y="125"/>
                  </a:cubicBezTo>
                  <a:cubicBezTo>
                    <a:pt x="1" y="125"/>
                    <a:pt x="1" y="126"/>
                    <a:pt x="1" y="126"/>
                  </a:cubicBezTo>
                  <a:cubicBezTo>
                    <a:pt x="4" y="125"/>
                    <a:pt x="7" y="124"/>
                    <a:pt x="10" y="123"/>
                  </a:cubicBezTo>
                  <a:cubicBezTo>
                    <a:pt x="10" y="101"/>
                    <a:pt x="31" y="75"/>
                    <a:pt x="54" y="53"/>
                  </a:cubicBezTo>
                  <a:cubicBezTo>
                    <a:pt x="84" y="23"/>
                    <a:pt x="121" y="5"/>
                    <a:pt x="149" y="5"/>
                  </a:cubicBezTo>
                  <a:cubicBezTo>
                    <a:pt x="153" y="5"/>
                    <a:pt x="157" y="6"/>
                    <a:pt x="160" y="7"/>
                  </a:cubicBezTo>
                  <a:cubicBezTo>
                    <a:pt x="163" y="5"/>
                    <a:pt x="166" y="4"/>
                    <a:pt x="169" y="3"/>
                  </a:cubicBezTo>
                  <a:cubicBezTo>
                    <a:pt x="163" y="1"/>
                    <a:pt x="156" y="0"/>
                    <a:pt x="14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54" name="未知">
              <a:extLst>
                <a:ext uri="{FF2B5EF4-FFF2-40B4-BE49-F238E27FC236}">
                  <a16:creationId xmlns:a16="http://schemas.microsoft.com/office/drawing/2014/main" id="{C93C3E96-945E-424D-A225-6AB13A385746}"/>
                </a:ext>
              </a:extLst>
            </p:cNvPr>
            <p:cNvSpPr>
              <a:spLocks/>
            </p:cNvSpPr>
            <p:nvPr/>
          </p:nvSpPr>
          <p:spPr bwMode="auto">
            <a:xfrm>
              <a:off x="6205943" y="3783903"/>
              <a:ext cx="318823" cy="306917"/>
            </a:xfrm>
            <a:custGeom>
              <a:avLst/>
              <a:gdLst>
                <a:gd name="T0" fmla="*/ 100023 w 102"/>
                <a:gd name="T1" fmla="*/ 291258 h 98"/>
                <a:gd name="T2" fmla="*/ 75017 w 102"/>
                <a:gd name="T3" fmla="*/ 259940 h 98"/>
                <a:gd name="T4" fmla="*/ 175040 w 102"/>
                <a:gd name="T5" fmla="*/ 109613 h 98"/>
                <a:gd name="T6" fmla="*/ 300069 w 102"/>
                <a:gd name="T7" fmla="*/ 15659 h 98"/>
                <a:gd name="T8" fmla="*/ 318823 w 102"/>
                <a:gd name="T9" fmla="*/ 6264 h 98"/>
                <a:gd name="T10" fmla="*/ 290692 w 102"/>
                <a:gd name="T11" fmla="*/ 0 h 98"/>
                <a:gd name="T12" fmla="*/ 150034 w 102"/>
                <a:gd name="T13" fmla="*/ 43845 h 98"/>
                <a:gd name="T14" fmla="*/ 68766 w 102"/>
                <a:gd name="T15" fmla="*/ 93954 h 98"/>
                <a:gd name="T16" fmla="*/ 15629 w 102"/>
                <a:gd name="T17" fmla="*/ 137799 h 98"/>
                <a:gd name="T18" fmla="*/ 3126 w 102"/>
                <a:gd name="T19" fmla="*/ 159722 h 98"/>
                <a:gd name="T20" fmla="*/ 25006 w 102"/>
                <a:gd name="T21" fmla="*/ 147195 h 98"/>
                <a:gd name="T22" fmla="*/ 56263 w 102"/>
                <a:gd name="T23" fmla="*/ 119009 h 98"/>
                <a:gd name="T24" fmla="*/ 56263 w 102"/>
                <a:gd name="T25" fmla="*/ 122140 h 98"/>
                <a:gd name="T26" fmla="*/ 3126 w 102"/>
                <a:gd name="T27" fmla="*/ 231754 h 98"/>
                <a:gd name="T28" fmla="*/ 87520 w 102"/>
                <a:gd name="T29" fmla="*/ 306917 h 98"/>
                <a:gd name="T30" fmla="*/ 96897 w 102"/>
                <a:gd name="T31" fmla="*/ 306917 h 98"/>
                <a:gd name="T32" fmla="*/ 103149 w 102"/>
                <a:gd name="T33" fmla="*/ 291258 h 98"/>
                <a:gd name="T34" fmla="*/ 100023 w 102"/>
                <a:gd name="T35" fmla="*/ 291258 h 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2" h="98">
                  <a:moveTo>
                    <a:pt x="32" y="93"/>
                  </a:moveTo>
                  <a:cubicBezTo>
                    <a:pt x="26" y="93"/>
                    <a:pt x="24" y="89"/>
                    <a:pt x="24" y="83"/>
                  </a:cubicBezTo>
                  <a:cubicBezTo>
                    <a:pt x="26" y="72"/>
                    <a:pt x="40" y="51"/>
                    <a:pt x="56" y="35"/>
                  </a:cubicBezTo>
                  <a:cubicBezTo>
                    <a:pt x="72" y="20"/>
                    <a:pt x="82" y="11"/>
                    <a:pt x="96" y="5"/>
                  </a:cubicBezTo>
                  <a:cubicBezTo>
                    <a:pt x="100" y="3"/>
                    <a:pt x="102" y="3"/>
                    <a:pt x="102" y="2"/>
                  </a:cubicBezTo>
                  <a:cubicBezTo>
                    <a:pt x="102" y="0"/>
                    <a:pt x="97" y="0"/>
                    <a:pt x="93" y="0"/>
                  </a:cubicBezTo>
                  <a:cubicBezTo>
                    <a:pt x="81" y="0"/>
                    <a:pt x="64" y="6"/>
                    <a:pt x="48" y="14"/>
                  </a:cubicBezTo>
                  <a:cubicBezTo>
                    <a:pt x="37" y="20"/>
                    <a:pt x="29" y="25"/>
                    <a:pt x="22" y="30"/>
                  </a:cubicBezTo>
                  <a:cubicBezTo>
                    <a:pt x="16" y="34"/>
                    <a:pt x="9" y="40"/>
                    <a:pt x="5" y="44"/>
                  </a:cubicBezTo>
                  <a:cubicBezTo>
                    <a:pt x="3" y="46"/>
                    <a:pt x="0" y="49"/>
                    <a:pt x="1" y="51"/>
                  </a:cubicBezTo>
                  <a:cubicBezTo>
                    <a:pt x="2" y="52"/>
                    <a:pt x="4" y="51"/>
                    <a:pt x="8" y="47"/>
                  </a:cubicBezTo>
                  <a:cubicBezTo>
                    <a:pt x="12" y="44"/>
                    <a:pt x="14" y="42"/>
                    <a:pt x="18" y="38"/>
                  </a:cubicBezTo>
                  <a:cubicBezTo>
                    <a:pt x="18" y="39"/>
                    <a:pt x="18" y="39"/>
                    <a:pt x="18" y="39"/>
                  </a:cubicBezTo>
                  <a:cubicBezTo>
                    <a:pt x="8" y="50"/>
                    <a:pt x="1" y="63"/>
                    <a:pt x="1" y="74"/>
                  </a:cubicBezTo>
                  <a:cubicBezTo>
                    <a:pt x="0" y="90"/>
                    <a:pt x="11" y="98"/>
                    <a:pt x="28" y="98"/>
                  </a:cubicBezTo>
                  <a:cubicBezTo>
                    <a:pt x="29" y="98"/>
                    <a:pt x="30" y="98"/>
                    <a:pt x="31" y="98"/>
                  </a:cubicBezTo>
                  <a:cubicBezTo>
                    <a:pt x="31" y="96"/>
                    <a:pt x="32" y="94"/>
                    <a:pt x="33" y="93"/>
                  </a:cubicBezTo>
                  <a:cubicBezTo>
                    <a:pt x="33" y="93"/>
                    <a:pt x="32" y="93"/>
                    <a:pt x="32" y="9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55" name="未知">
              <a:extLst>
                <a:ext uri="{FF2B5EF4-FFF2-40B4-BE49-F238E27FC236}">
                  <a16:creationId xmlns:a16="http://schemas.microsoft.com/office/drawing/2014/main" id="{1FE5126D-EA25-4111-90B7-46FD2E0C8091}"/>
                </a:ext>
              </a:extLst>
            </p:cNvPr>
            <p:cNvSpPr>
              <a:spLocks/>
            </p:cNvSpPr>
            <p:nvPr/>
          </p:nvSpPr>
          <p:spPr bwMode="auto">
            <a:xfrm>
              <a:off x="6303838" y="3783903"/>
              <a:ext cx="300302" cy="306917"/>
            </a:xfrm>
            <a:custGeom>
              <a:avLst/>
              <a:gdLst>
                <a:gd name="T0" fmla="*/ 200201 w 96"/>
                <a:gd name="T1" fmla="*/ 212963 h 98"/>
                <a:gd name="T2" fmla="*/ 200201 w 96"/>
                <a:gd name="T3" fmla="*/ 212963 h 98"/>
                <a:gd name="T4" fmla="*/ 225227 w 96"/>
                <a:gd name="T5" fmla="*/ 184777 h 98"/>
                <a:gd name="T6" fmla="*/ 297174 w 96"/>
                <a:gd name="T7" fmla="*/ 72032 h 98"/>
                <a:gd name="T8" fmla="*/ 275277 w 96"/>
                <a:gd name="T9" fmla="*/ 12527 h 98"/>
                <a:gd name="T10" fmla="*/ 250252 w 96"/>
                <a:gd name="T11" fmla="*/ 3132 h 98"/>
                <a:gd name="T12" fmla="*/ 253380 w 96"/>
                <a:gd name="T13" fmla="*/ 28186 h 98"/>
                <a:gd name="T14" fmla="*/ 247124 w 96"/>
                <a:gd name="T15" fmla="*/ 68900 h 98"/>
                <a:gd name="T16" fmla="*/ 193945 w 96"/>
                <a:gd name="T17" fmla="*/ 112745 h 98"/>
                <a:gd name="T18" fmla="*/ 162664 w 96"/>
                <a:gd name="T19" fmla="*/ 184777 h 98"/>
                <a:gd name="T20" fmla="*/ 159535 w 96"/>
                <a:gd name="T21" fmla="*/ 187908 h 98"/>
                <a:gd name="T22" fmla="*/ 6256 w 96"/>
                <a:gd name="T23" fmla="*/ 291258 h 98"/>
                <a:gd name="T24" fmla="*/ 0 w 96"/>
                <a:gd name="T25" fmla="*/ 306917 h 98"/>
                <a:gd name="T26" fmla="*/ 168920 w 96"/>
                <a:gd name="T27" fmla="*/ 234885 h 98"/>
                <a:gd name="T28" fmla="*/ 184561 w 96"/>
                <a:gd name="T29" fmla="*/ 222358 h 98"/>
                <a:gd name="T30" fmla="*/ 187689 w 96"/>
                <a:gd name="T31" fmla="*/ 225490 h 98"/>
                <a:gd name="T32" fmla="*/ 200201 w 96"/>
                <a:gd name="T33" fmla="*/ 212963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6" h="98">
                  <a:moveTo>
                    <a:pt x="64" y="68"/>
                  </a:moveTo>
                  <a:cubicBezTo>
                    <a:pt x="64" y="68"/>
                    <a:pt x="64" y="68"/>
                    <a:pt x="64" y="68"/>
                  </a:cubicBezTo>
                  <a:cubicBezTo>
                    <a:pt x="67" y="65"/>
                    <a:pt x="69" y="62"/>
                    <a:pt x="72" y="59"/>
                  </a:cubicBezTo>
                  <a:cubicBezTo>
                    <a:pt x="85" y="47"/>
                    <a:pt x="93" y="34"/>
                    <a:pt x="95" y="23"/>
                  </a:cubicBezTo>
                  <a:cubicBezTo>
                    <a:pt x="96" y="15"/>
                    <a:pt x="93" y="8"/>
                    <a:pt x="88" y="4"/>
                  </a:cubicBezTo>
                  <a:cubicBezTo>
                    <a:pt x="86" y="2"/>
                    <a:pt x="83" y="0"/>
                    <a:pt x="80" y="1"/>
                  </a:cubicBezTo>
                  <a:cubicBezTo>
                    <a:pt x="79" y="2"/>
                    <a:pt x="81" y="3"/>
                    <a:pt x="81" y="9"/>
                  </a:cubicBezTo>
                  <a:cubicBezTo>
                    <a:pt x="81" y="12"/>
                    <a:pt x="81" y="18"/>
                    <a:pt x="79" y="22"/>
                  </a:cubicBezTo>
                  <a:cubicBezTo>
                    <a:pt x="76" y="24"/>
                    <a:pt x="68" y="28"/>
                    <a:pt x="62" y="36"/>
                  </a:cubicBezTo>
                  <a:cubicBezTo>
                    <a:pt x="55" y="46"/>
                    <a:pt x="53" y="54"/>
                    <a:pt x="52" y="59"/>
                  </a:cubicBezTo>
                  <a:cubicBezTo>
                    <a:pt x="52" y="60"/>
                    <a:pt x="52" y="60"/>
                    <a:pt x="51" y="60"/>
                  </a:cubicBezTo>
                  <a:cubicBezTo>
                    <a:pt x="35" y="78"/>
                    <a:pt x="14" y="92"/>
                    <a:pt x="2" y="93"/>
                  </a:cubicBezTo>
                  <a:cubicBezTo>
                    <a:pt x="1" y="94"/>
                    <a:pt x="0" y="96"/>
                    <a:pt x="0" y="98"/>
                  </a:cubicBezTo>
                  <a:cubicBezTo>
                    <a:pt x="19" y="97"/>
                    <a:pt x="40" y="85"/>
                    <a:pt x="54" y="75"/>
                  </a:cubicBezTo>
                  <a:cubicBezTo>
                    <a:pt x="56" y="74"/>
                    <a:pt x="58" y="73"/>
                    <a:pt x="59" y="71"/>
                  </a:cubicBezTo>
                  <a:cubicBezTo>
                    <a:pt x="60" y="72"/>
                    <a:pt x="60" y="72"/>
                    <a:pt x="60" y="72"/>
                  </a:cubicBezTo>
                  <a:cubicBezTo>
                    <a:pt x="61" y="70"/>
                    <a:pt x="62" y="69"/>
                    <a:pt x="64" y="6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56" name="未知">
              <a:extLst>
                <a:ext uri="{FF2B5EF4-FFF2-40B4-BE49-F238E27FC236}">
                  <a16:creationId xmlns:a16="http://schemas.microsoft.com/office/drawing/2014/main" id="{E2DAF6A3-1E00-4A11-B9AA-7A181DC80B33}"/>
                </a:ext>
              </a:extLst>
            </p:cNvPr>
            <p:cNvSpPr>
              <a:spLocks/>
            </p:cNvSpPr>
            <p:nvPr/>
          </p:nvSpPr>
          <p:spPr bwMode="auto">
            <a:xfrm>
              <a:off x="6625307" y="3787872"/>
              <a:ext cx="277813" cy="162718"/>
            </a:xfrm>
            <a:custGeom>
              <a:avLst/>
              <a:gdLst>
                <a:gd name="T0" fmla="*/ 243477 w 89"/>
                <a:gd name="T1" fmla="*/ 0 h 52"/>
                <a:gd name="T2" fmla="*/ 143589 w 89"/>
                <a:gd name="T3" fmla="*/ 37550 h 52"/>
                <a:gd name="T4" fmla="*/ 24972 w 89"/>
                <a:gd name="T5" fmla="*/ 131426 h 52"/>
                <a:gd name="T6" fmla="*/ 6243 w 89"/>
                <a:gd name="T7" fmla="*/ 159589 h 52"/>
                <a:gd name="T8" fmla="*/ 31215 w 89"/>
                <a:gd name="T9" fmla="*/ 147072 h 52"/>
                <a:gd name="T10" fmla="*/ 90523 w 89"/>
                <a:gd name="T11" fmla="*/ 93876 h 52"/>
                <a:gd name="T12" fmla="*/ 165439 w 89"/>
                <a:gd name="T13" fmla="*/ 43809 h 52"/>
                <a:gd name="T14" fmla="*/ 152953 w 89"/>
                <a:gd name="T15" fmla="*/ 56325 h 52"/>
                <a:gd name="T16" fmla="*/ 274692 w 89"/>
                <a:gd name="T17" fmla="*/ 12517 h 52"/>
                <a:gd name="T18" fmla="*/ 243477 w 89"/>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52">
                  <a:moveTo>
                    <a:pt x="78" y="0"/>
                  </a:moveTo>
                  <a:cubicBezTo>
                    <a:pt x="68" y="0"/>
                    <a:pt x="61" y="2"/>
                    <a:pt x="46" y="12"/>
                  </a:cubicBezTo>
                  <a:cubicBezTo>
                    <a:pt x="33" y="21"/>
                    <a:pt x="14" y="37"/>
                    <a:pt x="8" y="42"/>
                  </a:cubicBezTo>
                  <a:cubicBezTo>
                    <a:pt x="2" y="48"/>
                    <a:pt x="0" y="50"/>
                    <a:pt x="2" y="51"/>
                  </a:cubicBezTo>
                  <a:cubicBezTo>
                    <a:pt x="3" y="52"/>
                    <a:pt x="5" y="51"/>
                    <a:pt x="10" y="47"/>
                  </a:cubicBezTo>
                  <a:cubicBezTo>
                    <a:pt x="15" y="42"/>
                    <a:pt x="21" y="37"/>
                    <a:pt x="29" y="30"/>
                  </a:cubicBezTo>
                  <a:cubicBezTo>
                    <a:pt x="38" y="24"/>
                    <a:pt x="49" y="16"/>
                    <a:pt x="53" y="14"/>
                  </a:cubicBezTo>
                  <a:cubicBezTo>
                    <a:pt x="52" y="15"/>
                    <a:pt x="50" y="16"/>
                    <a:pt x="49" y="18"/>
                  </a:cubicBezTo>
                  <a:cubicBezTo>
                    <a:pt x="61" y="15"/>
                    <a:pt x="75" y="9"/>
                    <a:pt x="88" y="4"/>
                  </a:cubicBezTo>
                  <a:cubicBezTo>
                    <a:pt x="89" y="1"/>
                    <a:pt x="86" y="0"/>
                    <a:pt x="7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57" name="未知">
              <a:extLst>
                <a:ext uri="{FF2B5EF4-FFF2-40B4-BE49-F238E27FC236}">
                  <a16:creationId xmlns:a16="http://schemas.microsoft.com/office/drawing/2014/main" id="{0FFA08A6-3B3A-4356-8952-954408E13F4D}"/>
                </a:ext>
              </a:extLst>
            </p:cNvPr>
            <p:cNvSpPr>
              <a:spLocks/>
            </p:cNvSpPr>
            <p:nvPr/>
          </p:nvSpPr>
          <p:spPr bwMode="auto">
            <a:xfrm>
              <a:off x="6634568" y="3789195"/>
              <a:ext cx="265906" cy="281782"/>
            </a:xfrm>
            <a:custGeom>
              <a:avLst/>
              <a:gdLst>
                <a:gd name="T0" fmla="*/ 100106 w 85"/>
                <a:gd name="T1" fmla="*/ 212902 h 90"/>
                <a:gd name="T2" fmla="*/ 165800 w 85"/>
                <a:gd name="T3" fmla="*/ 118975 h 90"/>
                <a:gd name="T4" fmla="*/ 253393 w 85"/>
                <a:gd name="T5" fmla="*/ 12524 h 90"/>
                <a:gd name="T6" fmla="*/ 265906 w 85"/>
                <a:gd name="T7" fmla="*/ 0 h 90"/>
                <a:gd name="T8" fmla="*/ 143902 w 85"/>
                <a:gd name="T9" fmla="*/ 43833 h 90"/>
                <a:gd name="T10" fmla="*/ 34411 w 85"/>
                <a:gd name="T11" fmla="*/ 169069 h 90"/>
                <a:gd name="T12" fmla="*/ 3128 w 85"/>
                <a:gd name="T13" fmla="*/ 237949 h 90"/>
                <a:gd name="T14" fmla="*/ 28155 w 85"/>
                <a:gd name="T15" fmla="*/ 281782 h 90"/>
                <a:gd name="T16" fmla="*/ 96977 w 85"/>
                <a:gd name="T17" fmla="*/ 237949 h 90"/>
                <a:gd name="T18" fmla="*/ 100106 w 85"/>
                <a:gd name="T19" fmla="*/ 212902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90">
                  <a:moveTo>
                    <a:pt x="32" y="68"/>
                  </a:moveTo>
                  <a:cubicBezTo>
                    <a:pt x="35" y="62"/>
                    <a:pt x="44" y="50"/>
                    <a:pt x="53" y="38"/>
                  </a:cubicBezTo>
                  <a:cubicBezTo>
                    <a:pt x="64" y="25"/>
                    <a:pt x="74" y="12"/>
                    <a:pt x="81" y="4"/>
                  </a:cubicBezTo>
                  <a:cubicBezTo>
                    <a:pt x="83" y="2"/>
                    <a:pt x="84" y="1"/>
                    <a:pt x="85" y="0"/>
                  </a:cubicBezTo>
                  <a:cubicBezTo>
                    <a:pt x="72" y="5"/>
                    <a:pt x="58" y="11"/>
                    <a:pt x="46" y="14"/>
                  </a:cubicBezTo>
                  <a:cubicBezTo>
                    <a:pt x="31" y="28"/>
                    <a:pt x="21" y="40"/>
                    <a:pt x="11" y="54"/>
                  </a:cubicBezTo>
                  <a:cubicBezTo>
                    <a:pt x="6" y="60"/>
                    <a:pt x="1" y="69"/>
                    <a:pt x="1" y="76"/>
                  </a:cubicBezTo>
                  <a:cubicBezTo>
                    <a:pt x="0" y="83"/>
                    <a:pt x="4" y="88"/>
                    <a:pt x="9" y="90"/>
                  </a:cubicBezTo>
                  <a:cubicBezTo>
                    <a:pt x="17" y="85"/>
                    <a:pt x="24" y="80"/>
                    <a:pt x="31" y="76"/>
                  </a:cubicBezTo>
                  <a:cubicBezTo>
                    <a:pt x="31" y="74"/>
                    <a:pt x="31" y="71"/>
                    <a:pt x="32" y="6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58" name="未知">
              <a:extLst>
                <a:ext uri="{FF2B5EF4-FFF2-40B4-BE49-F238E27FC236}">
                  <a16:creationId xmlns:a16="http://schemas.microsoft.com/office/drawing/2014/main" id="{284DD386-664A-4011-9462-753D92317D13}"/>
                </a:ext>
              </a:extLst>
            </p:cNvPr>
            <p:cNvSpPr>
              <a:spLocks/>
            </p:cNvSpPr>
            <p:nvPr/>
          </p:nvSpPr>
          <p:spPr bwMode="auto">
            <a:xfrm>
              <a:off x="6662348" y="3773320"/>
              <a:ext cx="519907" cy="304271"/>
            </a:xfrm>
            <a:custGeom>
              <a:avLst/>
              <a:gdLst>
                <a:gd name="T0" fmla="*/ 476059 w 166"/>
                <a:gd name="T1" fmla="*/ 0 h 97"/>
                <a:gd name="T2" fmla="*/ 425948 w 166"/>
                <a:gd name="T3" fmla="*/ 18821 h 97"/>
                <a:gd name="T4" fmla="*/ 241162 w 166"/>
                <a:gd name="T5" fmla="*/ 166251 h 97"/>
                <a:gd name="T6" fmla="*/ 112751 w 166"/>
                <a:gd name="T7" fmla="*/ 257219 h 97"/>
                <a:gd name="T8" fmla="*/ 72035 w 166"/>
                <a:gd name="T9" fmla="*/ 260356 h 97"/>
                <a:gd name="T10" fmla="*/ 68903 w 166"/>
                <a:gd name="T11" fmla="*/ 254082 h 97"/>
                <a:gd name="T12" fmla="*/ 0 w 166"/>
                <a:gd name="T13" fmla="*/ 297997 h 97"/>
                <a:gd name="T14" fmla="*/ 31320 w 166"/>
                <a:gd name="T15" fmla="*/ 304271 h 97"/>
                <a:gd name="T16" fmla="*/ 212974 w 166"/>
                <a:gd name="T17" fmla="*/ 207030 h 97"/>
                <a:gd name="T18" fmla="*/ 341385 w 166"/>
                <a:gd name="T19" fmla="*/ 109789 h 97"/>
                <a:gd name="T20" fmla="*/ 338253 w 166"/>
                <a:gd name="T21" fmla="*/ 109789 h 97"/>
                <a:gd name="T22" fmla="*/ 341385 w 166"/>
                <a:gd name="T23" fmla="*/ 109789 h 97"/>
                <a:gd name="T24" fmla="*/ 350781 w 166"/>
                <a:gd name="T25" fmla="*/ 100378 h 97"/>
                <a:gd name="T26" fmla="*/ 353913 w 166"/>
                <a:gd name="T27" fmla="*/ 100378 h 97"/>
                <a:gd name="T28" fmla="*/ 350781 w 166"/>
                <a:gd name="T29" fmla="*/ 103515 h 97"/>
                <a:gd name="T30" fmla="*/ 479191 w 166"/>
                <a:gd name="T31" fmla="*/ 50189 h 97"/>
                <a:gd name="T32" fmla="*/ 501115 w 166"/>
                <a:gd name="T33" fmla="*/ 25095 h 97"/>
                <a:gd name="T34" fmla="*/ 476059 w 166"/>
                <a:gd name="T35" fmla="*/ 0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6" h="97">
                  <a:moveTo>
                    <a:pt x="152" y="0"/>
                  </a:moveTo>
                  <a:cubicBezTo>
                    <a:pt x="143" y="0"/>
                    <a:pt x="140" y="2"/>
                    <a:pt x="136" y="6"/>
                  </a:cubicBezTo>
                  <a:cubicBezTo>
                    <a:pt x="118" y="19"/>
                    <a:pt x="103" y="33"/>
                    <a:pt x="77" y="53"/>
                  </a:cubicBezTo>
                  <a:cubicBezTo>
                    <a:pt x="60" y="66"/>
                    <a:pt x="48" y="75"/>
                    <a:pt x="36" y="82"/>
                  </a:cubicBezTo>
                  <a:cubicBezTo>
                    <a:pt x="30" y="84"/>
                    <a:pt x="25" y="85"/>
                    <a:pt x="23" y="83"/>
                  </a:cubicBezTo>
                  <a:cubicBezTo>
                    <a:pt x="22" y="82"/>
                    <a:pt x="22" y="81"/>
                    <a:pt x="22" y="81"/>
                  </a:cubicBezTo>
                  <a:cubicBezTo>
                    <a:pt x="15" y="85"/>
                    <a:pt x="8" y="90"/>
                    <a:pt x="0" y="95"/>
                  </a:cubicBezTo>
                  <a:cubicBezTo>
                    <a:pt x="3" y="96"/>
                    <a:pt x="6" y="97"/>
                    <a:pt x="10" y="97"/>
                  </a:cubicBezTo>
                  <a:cubicBezTo>
                    <a:pt x="26" y="97"/>
                    <a:pt x="46" y="83"/>
                    <a:pt x="68" y="66"/>
                  </a:cubicBezTo>
                  <a:cubicBezTo>
                    <a:pt x="81" y="57"/>
                    <a:pt x="98" y="44"/>
                    <a:pt x="109" y="35"/>
                  </a:cubicBezTo>
                  <a:cubicBezTo>
                    <a:pt x="108" y="35"/>
                    <a:pt x="108" y="35"/>
                    <a:pt x="108" y="35"/>
                  </a:cubicBezTo>
                  <a:cubicBezTo>
                    <a:pt x="108" y="35"/>
                    <a:pt x="108" y="35"/>
                    <a:pt x="109" y="35"/>
                  </a:cubicBezTo>
                  <a:cubicBezTo>
                    <a:pt x="110" y="34"/>
                    <a:pt x="111" y="33"/>
                    <a:pt x="112" y="32"/>
                  </a:cubicBezTo>
                  <a:cubicBezTo>
                    <a:pt x="113" y="32"/>
                    <a:pt x="113" y="32"/>
                    <a:pt x="113" y="32"/>
                  </a:cubicBezTo>
                  <a:cubicBezTo>
                    <a:pt x="112" y="33"/>
                    <a:pt x="112" y="33"/>
                    <a:pt x="112" y="33"/>
                  </a:cubicBezTo>
                  <a:cubicBezTo>
                    <a:pt x="126" y="27"/>
                    <a:pt x="139" y="21"/>
                    <a:pt x="153" y="16"/>
                  </a:cubicBezTo>
                  <a:cubicBezTo>
                    <a:pt x="155" y="14"/>
                    <a:pt x="158" y="11"/>
                    <a:pt x="160" y="8"/>
                  </a:cubicBezTo>
                  <a:cubicBezTo>
                    <a:pt x="166" y="1"/>
                    <a:pt x="161" y="0"/>
                    <a:pt x="15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59" name="未知">
              <a:extLst>
                <a:ext uri="{FF2B5EF4-FFF2-40B4-BE49-F238E27FC236}">
                  <a16:creationId xmlns:a16="http://schemas.microsoft.com/office/drawing/2014/main" id="{ED868A58-D33D-49E1-AA68-6C3F250CFA10}"/>
                </a:ext>
              </a:extLst>
            </p:cNvPr>
            <p:cNvSpPr>
              <a:spLocks/>
            </p:cNvSpPr>
            <p:nvPr/>
          </p:nvSpPr>
          <p:spPr bwMode="auto">
            <a:xfrm>
              <a:off x="6907089" y="3813008"/>
              <a:ext cx="234156" cy="247386"/>
            </a:xfrm>
            <a:custGeom>
              <a:avLst/>
              <a:gdLst>
                <a:gd name="T0" fmla="*/ 103029 w 75"/>
                <a:gd name="T1" fmla="*/ 172231 h 79"/>
                <a:gd name="T2" fmla="*/ 165470 w 75"/>
                <a:gd name="T3" fmla="*/ 84550 h 79"/>
                <a:gd name="T4" fmla="*/ 234156 w 75"/>
                <a:gd name="T5" fmla="*/ 0 h 79"/>
                <a:gd name="T6" fmla="*/ 106151 w 75"/>
                <a:gd name="T7" fmla="*/ 53235 h 79"/>
                <a:gd name="T8" fmla="*/ 28099 w 75"/>
                <a:gd name="T9" fmla="*/ 140916 h 79"/>
                <a:gd name="T10" fmla="*/ 0 w 75"/>
                <a:gd name="T11" fmla="*/ 209808 h 79"/>
                <a:gd name="T12" fmla="*/ 28099 w 75"/>
                <a:gd name="T13" fmla="*/ 247386 h 79"/>
                <a:gd name="T14" fmla="*/ 93662 w 75"/>
                <a:gd name="T15" fmla="*/ 203545 h 79"/>
                <a:gd name="T16" fmla="*/ 103029 w 75"/>
                <a:gd name="T17" fmla="*/ 172231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79">
                  <a:moveTo>
                    <a:pt x="33" y="55"/>
                  </a:moveTo>
                  <a:cubicBezTo>
                    <a:pt x="36" y="49"/>
                    <a:pt x="43" y="39"/>
                    <a:pt x="53" y="27"/>
                  </a:cubicBezTo>
                  <a:cubicBezTo>
                    <a:pt x="61" y="16"/>
                    <a:pt x="68" y="9"/>
                    <a:pt x="75" y="0"/>
                  </a:cubicBezTo>
                  <a:cubicBezTo>
                    <a:pt x="61" y="5"/>
                    <a:pt x="48" y="11"/>
                    <a:pt x="34" y="17"/>
                  </a:cubicBezTo>
                  <a:cubicBezTo>
                    <a:pt x="25" y="26"/>
                    <a:pt x="15" y="36"/>
                    <a:pt x="9" y="45"/>
                  </a:cubicBezTo>
                  <a:cubicBezTo>
                    <a:pt x="4" y="52"/>
                    <a:pt x="0" y="60"/>
                    <a:pt x="0" y="67"/>
                  </a:cubicBezTo>
                  <a:cubicBezTo>
                    <a:pt x="0" y="73"/>
                    <a:pt x="3" y="78"/>
                    <a:pt x="9" y="79"/>
                  </a:cubicBezTo>
                  <a:cubicBezTo>
                    <a:pt x="16" y="74"/>
                    <a:pt x="23" y="69"/>
                    <a:pt x="30" y="65"/>
                  </a:cubicBezTo>
                  <a:cubicBezTo>
                    <a:pt x="29" y="62"/>
                    <a:pt x="30" y="59"/>
                    <a:pt x="33" y="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60" name="未知">
              <a:extLst>
                <a:ext uri="{FF2B5EF4-FFF2-40B4-BE49-F238E27FC236}">
                  <a16:creationId xmlns:a16="http://schemas.microsoft.com/office/drawing/2014/main" id="{50160573-772D-4BB5-A9A1-82789E3C3C6D}"/>
                </a:ext>
              </a:extLst>
            </p:cNvPr>
            <p:cNvSpPr>
              <a:spLocks/>
            </p:cNvSpPr>
            <p:nvPr/>
          </p:nvSpPr>
          <p:spPr bwMode="auto">
            <a:xfrm>
              <a:off x="6934870" y="3879154"/>
              <a:ext cx="296333" cy="187854"/>
            </a:xfrm>
            <a:custGeom>
              <a:avLst/>
              <a:gdLst>
                <a:gd name="T0" fmla="*/ 290094 w 95"/>
                <a:gd name="T1" fmla="*/ 6262 h 60"/>
                <a:gd name="T2" fmla="*/ 265140 w 95"/>
                <a:gd name="T3" fmla="*/ 18785 h 60"/>
                <a:gd name="T4" fmla="*/ 184038 w 95"/>
                <a:gd name="T5" fmla="*/ 87665 h 60"/>
                <a:gd name="T6" fmla="*/ 106056 w 95"/>
                <a:gd name="T7" fmla="*/ 140891 h 60"/>
                <a:gd name="T8" fmla="*/ 68624 w 95"/>
                <a:gd name="T9" fmla="*/ 144021 h 60"/>
                <a:gd name="T10" fmla="*/ 65505 w 95"/>
                <a:gd name="T11" fmla="*/ 137760 h 60"/>
                <a:gd name="T12" fmla="*/ 0 w 95"/>
                <a:gd name="T13" fmla="*/ 181592 h 60"/>
                <a:gd name="T14" fmla="*/ 24954 w 95"/>
                <a:gd name="T15" fmla="*/ 187854 h 60"/>
                <a:gd name="T16" fmla="*/ 171561 w 95"/>
                <a:gd name="T17" fmla="*/ 118974 h 60"/>
                <a:gd name="T18" fmla="*/ 277617 w 95"/>
                <a:gd name="T19" fmla="*/ 28178 h 60"/>
                <a:gd name="T20" fmla="*/ 290094 w 95"/>
                <a:gd name="T21" fmla="*/ 626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5" h="60">
                  <a:moveTo>
                    <a:pt x="93" y="2"/>
                  </a:moveTo>
                  <a:cubicBezTo>
                    <a:pt x="92" y="0"/>
                    <a:pt x="89" y="3"/>
                    <a:pt x="85" y="6"/>
                  </a:cubicBezTo>
                  <a:cubicBezTo>
                    <a:pt x="79" y="11"/>
                    <a:pt x="70" y="20"/>
                    <a:pt x="59" y="28"/>
                  </a:cubicBezTo>
                  <a:cubicBezTo>
                    <a:pt x="50" y="35"/>
                    <a:pt x="40" y="42"/>
                    <a:pt x="34" y="45"/>
                  </a:cubicBezTo>
                  <a:cubicBezTo>
                    <a:pt x="29" y="47"/>
                    <a:pt x="25" y="49"/>
                    <a:pt x="22" y="46"/>
                  </a:cubicBezTo>
                  <a:cubicBezTo>
                    <a:pt x="21" y="46"/>
                    <a:pt x="21" y="45"/>
                    <a:pt x="21" y="44"/>
                  </a:cubicBezTo>
                  <a:cubicBezTo>
                    <a:pt x="14" y="48"/>
                    <a:pt x="7" y="53"/>
                    <a:pt x="0" y="58"/>
                  </a:cubicBezTo>
                  <a:cubicBezTo>
                    <a:pt x="3" y="59"/>
                    <a:pt x="5" y="60"/>
                    <a:pt x="8" y="60"/>
                  </a:cubicBezTo>
                  <a:cubicBezTo>
                    <a:pt x="26" y="60"/>
                    <a:pt x="45" y="45"/>
                    <a:pt x="55" y="38"/>
                  </a:cubicBezTo>
                  <a:cubicBezTo>
                    <a:pt x="68" y="27"/>
                    <a:pt x="82" y="16"/>
                    <a:pt x="89" y="9"/>
                  </a:cubicBezTo>
                  <a:cubicBezTo>
                    <a:pt x="90" y="8"/>
                    <a:pt x="95" y="3"/>
                    <a:pt x="9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61" name="未知">
              <a:extLst>
                <a:ext uri="{FF2B5EF4-FFF2-40B4-BE49-F238E27FC236}">
                  <a16:creationId xmlns:a16="http://schemas.microsoft.com/office/drawing/2014/main" id="{70B1690E-C379-4F26-BA7C-C64B3478012F}"/>
                </a:ext>
              </a:extLst>
            </p:cNvPr>
            <p:cNvSpPr>
              <a:spLocks/>
            </p:cNvSpPr>
            <p:nvPr/>
          </p:nvSpPr>
          <p:spPr bwMode="auto">
            <a:xfrm>
              <a:off x="3044172" y="3102602"/>
              <a:ext cx="759354" cy="724958"/>
            </a:xfrm>
            <a:custGeom>
              <a:avLst/>
              <a:gdLst>
                <a:gd name="T0" fmla="*/ 0 w 243"/>
                <a:gd name="T1" fmla="*/ 724958 h 232"/>
                <a:gd name="T2" fmla="*/ 140621 w 243"/>
                <a:gd name="T3" fmla="*/ 656212 h 232"/>
                <a:gd name="T4" fmla="*/ 399989 w 243"/>
                <a:gd name="T5" fmla="*/ 331231 h 232"/>
                <a:gd name="T6" fmla="*/ 628108 w 243"/>
                <a:gd name="T7" fmla="*/ 87495 h 232"/>
                <a:gd name="T8" fmla="*/ 737480 w 243"/>
                <a:gd name="T9" fmla="*/ 18749 h 232"/>
                <a:gd name="T10" fmla="*/ 753104 w 243"/>
                <a:gd name="T11" fmla="*/ 21874 h 232"/>
                <a:gd name="T12" fmla="*/ 759354 w 243"/>
                <a:gd name="T13" fmla="*/ 0 h 232"/>
                <a:gd name="T14" fmla="*/ 756229 w 243"/>
                <a:gd name="T15" fmla="*/ 0 h 232"/>
                <a:gd name="T16" fmla="*/ 612483 w 243"/>
                <a:gd name="T17" fmla="*/ 68746 h 232"/>
                <a:gd name="T18" fmla="*/ 215619 w 243"/>
                <a:gd name="T19" fmla="*/ 462473 h 232"/>
                <a:gd name="T20" fmla="*/ 9375 w 243"/>
                <a:gd name="T21" fmla="*/ 718708 h 232"/>
                <a:gd name="T22" fmla="*/ 0 w 243"/>
                <a:gd name="T23" fmla="*/ 724958 h 2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3" h="232">
                  <a:moveTo>
                    <a:pt x="0" y="232"/>
                  </a:moveTo>
                  <a:cubicBezTo>
                    <a:pt x="18" y="220"/>
                    <a:pt x="43" y="210"/>
                    <a:pt x="45" y="210"/>
                  </a:cubicBezTo>
                  <a:cubicBezTo>
                    <a:pt x="74" y="171"/>
                    <a:pt x="88" y="153"/>
                    <a:pt x="128" y="106"/>
                  </a:cubicBezTo>
                  <a:cubicBezTo>
                    <a:pt x="156" y="72"/>
                    <a:pt x="183" y="46"/>
                    <a:pt x="201" y="28"/>
                  </a:cubicBezTo>
                  <a:cubicBezTo>
                    <a:pt x="212" y="17"/>
                    <a:pt x="227" y="6"/>
                    <a:pt x="236" y="6"/>
                  </a:cubicBezTo>
                  <a:cubicBezTo>
                    <a:pt x="238" y="6"/>
                    <a:pt x="239" y="6"/>
                    <a:pt x="241" y="7"/>
                  </a:cubicBezTo>
                  <a:cubicBezTo>
                    <a:pt x="243" y="0"/>
                    <a:pt x="243" y="0"/>
                    <a:pt x="243" y="0"/>
                  </a:cubicBezTo>
                  <a:cubicBezTo>
                    <a:pt x="243" y="0"/>
                    <a:pt x="242" y="0"/>
                    <a:pt x="242" y="0"/>
                  </a:cubicBezTo>
                  <a:cubicBezTo>
                    <a:pt x="226" y="0"/>
                    <a:pt x="211" y="11"/>
                    <a:pt x="196" y="22"/>
                  </a:cubicBezTo>
                  <a:cubicBezTo>
                    <a:pt x="167" y="41"/>
                    <a:pt x="101" y="111"/>
                    <a:pt x="69" y="148"/>
                  </a:cubicBezTo>
                  <a:cubicBezTo>
                    <a:pt x="44" y="176"/>
                    <a:pt x="21" y="206"/>
                    <a:pt x="3" y="230"/>
                  </a:cubicBezTo>
                  <a:cubicBezTo>
                    <a:pt x="2" y="231"/>
                    <a:pt x="1" y="232"/>
                    <a:pt x="0" y="2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62" name="未知">
              <a:extLst>
                <a:ext uri="{FF2B5EF4-FFF2-40B4-BE49-F238E27FC236}">
                  <a16:creationId xmlns:a16="http://schemas.microsoft.com/office/drawing/2014/main" id="{EF1E2D16-6AC8-459B-87DE-92A972259B56}"/>
                </a:ext>
              </a:extLst>
            </p:cNvPr>
            <p:cNvSpPr>
              <a:spLocks/>
            </p:cNvSpPr>
            <p:nvPr/>
          </p:nvSpPr>
          <p:spPr bwMode="auto">
            <a:xfrm>
              <a:off x="3184401" y="3783903"/>
              <a:ext cx="231510" cy="304271"/>
            </a:xfrm>
            <a:custGeom>
              <a:avLst/>
              <a:gdLst>
                <a:gd name="T0" fmla="*/ 93855 w 74"/>
                <a:gd name="T1" fmla="*/ 263492 h 97"/>
                <a:gd name="T2" fmla="*/ 103241 w 74"/>
                <a:gd name="T3" fmla="*/ 225851 h 97"/>
                <a:gd name="T4" fmla="*/ 159554 w 74"/>
                <a:gd name="T5" fmla="*/ 150567 h 97"/>
                <a:gd name="T6" fmla="*/ 228381 w 74"/>
                <a:gd name="T7" fmla="*/ 43915 h 97"/>
                <a:gd name="T8" fmla="*/ 175197 w 74"/>
                <a:gd name="T9" fmla="*/ 0 h 97"/>
                <a:gd name="T10" fmla="*/ 143912 w 74"/>
                <a:gd name="T11" fmla="*/ 28231 h 97"/>
                <a:gd name="T12" fmla="*/ 147040 w 74"/>
                <a:gd name="T13" fmla="*/ 28231 h 97"/>
                <a:gd name="T14" fmla="*/ 143912 w 74"/>
                <a:gd name="T15" fmla="*/ 53326 h 97"/>
                <a:gd name="T16" fmla="*/ 71956 w 74"/>
                <a:gd name="T17" fmla="*/ 138020 h 97"/>
                <a:gd name="T18" fmla="*/ 0 w 74"/>
                <a:gd name="T19" fmla="*/ 257219 h 97"/>
                <a:gd name="T20" fmla="*/ 53185 w 74"/>
                <a:gd name="T21" fmla="*/ 304271 h 97"/>
                <a:gd name="T22" fmla="*/ 59442 w 74"/>
                <a:gd name="T23" fmla="*/ 301134 h 97"/>
                <a:gd name="T24" fmla="*/ 93855 w 74"/>
                <a:gd name="T25" fmla="*/ 263492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4" h="97">
                  <a:moveTo>
                    <a:pt x="30" y="84"/>
                  </a:moveTo>
                  <a:cubicBezTo>
                    <a:pt x="28" y="82"/>
                    <a:pt x="29" y="78"/>
                    <a:pt x="33" y="72"/>
                  </a:cubicBezTo>
                  <a:cubicBezTo>
                    <a:pt x="36" y="66"/>
                    <a:pt x="42" y="58"/>
                    <a:pt x="51" y="48"/>
                  </a:cubicBezTo>
                  <a:cubicBezTo>
                    <a:pt x="59" y="37"/>
                    <a:pt x="71" y="24"/>
                    <a:pt x="73" y="14"/>
                  </a:cubicBezTo>
                  <a:cubicBezTo>
                    <a:pt x="74" y="5"/>
                    <a:pt x="67" y="0"/>
                    <a:pt x="56" y="0"/>
                  </a:cubicBezTo>
                  <a:cubicBezTo>
                    <a:pt x="53" y="3"/>
                    <a:pt x="50" y="6"/>
                    <a:pt x="46" y="9"/>
                  </a:cubicBezTo>
                  <a:cubicBezTo>
                    <a:pt x="46" y="9"/>
                    <a:pt x="47" y="9"/>
                    <a:pt x="47" y="9"/>
                  </a:cubicBezTo>
                  <a:cubicBezTo>
                    <a:pt x="50" y="11"/>
                    <a:pt x="48" y="14"/>
                    <a:pt x="46" y="17"/>
                  </a:cubicBezTo>
                  <a:cubicBezTo>
                    <a:pt x="40" y="25"/>
                    <a:pt x="32" y="34"/>
                    <a:pt x="23" y="44"/>
                  </a:cubicBezTo>
                  <a:cubicBezTo>
                    <a:pt x="13" y="57"/>
                    <a:pt x="1" y="70"/>
                    <a:pt x="0" y="82"/>
                  </a:cubicBezTo>
                  <a:cubicBezTo>
                    <a:pt x="0" y="92"/>
                    <a:pt x="6" y="97"/>
                    <a:pt x="17" y="97"/>
                  </a:cubicBezTo>
                  <a:cubicBezTo>
                    <a:pt x="17" y="97"/>
                    <a:pt x="18" y="96"/>
                    <a:pt x="19" y="96"/>
                  </a:cubicBezTo>
                  <a:cubicBezTo>
                    <a:pt x="22" y="92"/>
                    <a:pt x="26" y="88"/>
                    <a:pt x="30" y="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63" name="未知">
              <a:extLst>
                <a:ext uri="{FF2B5EF4-FFF2-40B4-BE49-F238E27FC236}">
                  <a16:creationId xmlns:a16="http://schemas.microsoft.com/office/drawing/2014/main" id="{63A4618D-9664-40BB-9912-9A482547CA41}"/>
                </a:ext>
              </a:extLst>
            </p:cNvPr>
            <p:cNvSpPr>
              <a:spLocks/>
            </p:cNvSpPr>
            <p:nvPr/>
          </p:nvSpPr>
          <p:spPr bwMode="auto">
            <a:xfrm>
              <a:off x="3243932" y="3902966"/>
              <a:ext cx="265907" cy="181240"/>
            </a:xfrm>
            <a:custGeom>
              <a:avLst/>
              <a:gdLst>
                <a:gd name="T0" fmla="*/ 262779 w 85"/>
                <a:gd name="T1" fmla="*/ 3125 h 58"/>
                <a:gd name="T2" fmla="*/ 240880 w 85"/>
                <a:gd name="T3" fmla="*/ 12499 h 58"/>
                <a:gd name="T4" fmla="*/ 159544 w 85"/>
                <a:gd name="T5" fmla="*/ 84370 h 58"/>
                <a:gd name="T6" fmla="*/ 78208 w 85"/>
                <a:gd name="T7" fmla="*/ 137492 h 58"/>
                <a:gd name="T8" fmla="*/ 34411 w 85"/>
                <a:gd name="T9" fmla="*/ 143742 h 58"/>
                <a:gd name="T10" fmla="*/ 34411 w 85"/>
                <a:gd name="T11" fmla="*/ 143742 h 58"/>
                <a:gd name="T12" fmla="*/ 0 w 85"/>
                <a:gd name="T13" fmla="*/ 181240 h 58"/>
                <a:gd name="T14" fmla="*/ 147031 w 85"/>
                <a:gd name="T15" fmla="*/ 115619 h 58"/>
                <a:gd name="T16" fmla="*/ 250265 w 85"/>
                <a:gd name="T17" fmla="*/ 24999 h 58"/>
                <a:gd name="T18" fmla="*/ 262779 w 85"/>
                <a:gd name="T19" fmla="*/ 3125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58">
                  <a:moveTo>
                    <a:pt x="84" y="1"/>
                  </a:moveTo>
                  <a:cubicBezTo>
                    <a:pt x="83" y="0"/>
                    <a:pt x="81" y="0"/>
                    <a:pt x="77" y="4"/>
                  </a:cubicBezTo>
                  <a:cubicBezTo>
                    <a:pt x="71" y="10"/>
                    <a:pt x="60" y="20"/>
                    <a:pt x="51" y="27"/>
                  </a:cubicBezTo>
                  <a:cubicBezTo>
                    <a:pt x="38" y="37"/>
                    <a:pt x="31" y="40"/>
                    <a:pt x="25" y="44"/>
                  </a:cubicBezTo>
                  <a:cubicBezTo>
                    <a:pt x="20" y="46"/>
                    <a:pt x="14" y="48"/>
                    <a:pt x="11" y="46"/>
                  </a:cubicBezTo>
                  <a:cubicBezTo>
                    <a:pt x="11" y="46"/>
                    <a:pt x="11" y="46"/>
                    <a:pt x="11" y="46"/>
                  </a:cubicBezTo>
                  <a:cubicBezTo>
                    <a:pt x="7" y="50"/>
                    <a:pt x="3" y="54"/>
                    <a:pt x="0" y="58"/>
                  </a:cubicBezTo>
                  <a:cubicBezTo>
                    <a:pt x="16" y="57"/>
                    <a:pt x="36" y="45"/>
                    <a:pt x="47" y="37"/>
                  </a:cubicBezTo>
                  <a:cubicBezTo>
                    <a:pt x="58" y="28"/>
                    <a:pt x="75" y="13"/>
                    <a:pt x="80" y="8"/>
                  </a:cubicBezTo>
                  <a:cubicBezTo>
                    <a:pt x="84" y="4"/>
                    <a:pt x="85" y="2"/>
                    <a:pt x="8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64" name="未知">
              <a:extLst>
                <a:ext uri="{FF2B5EF4-FFF2-40B4-BE49-F238E27FC236}">
                  <a16:creationId xmlns:a16="http://schemas.microsoft.com/office/drawing/2014/main" id="{0D898FFE-62B4-4281-B834-14E6354C71C5}"/>
                </a:ext>
              </a:extLst>
            </p:cNvPr>
            <p:cNvSpPr>
              <a:spLocks/>
            </p:cNvSpPr>
            <p:nvPr/>
          </p:nvSpPr>
          <p:spPr bwMode="auto">
            <a:xfrm>
              <a:off x="3003161" y="3783903"/>
              <a:ext cx="355865" cy="250032"/>
            </a:xfrm>
            <a:custGeom>
              <a:avLst/>
              <a:gdLst>
                <a:gd name="T0" fmla="*/ 149838 w 114"/>
                <a:gd name="T1" fmla="*/ 128141 h 80"/>
                <a:gd name="T2" fmla="*/ 284068 w 114"/>
                <a:gd name="T3" fmla="*/ 40630 h 80"/>
                <a:gd name="T4" fmla="*/ 324649 w 114"/>
                <a:gd name="T5" fmla="*/ 28129 h 80"/>
                <a:gd name="T6" fmla="*/ 355865 w 114"/>
                <a:gd name="T7" fmla="*/ 0 h 80"/>
                <a:gd name="T8" fmla="*/ 355865 w 114"/>
                <a:gd name="T9" fmla="*/ 0 h 80"/>
                <a:gd name="T10" fmla="*/ 168568 w 114"/>
                <a:gd name="T11" fmla="*/ 90637 h 80"/>
                <a:gd name="T12" fmla="*/ 18730 w 114"/>
                <a:gd name="T13" fmla="*/ 212527 h 80"/>
                <a:gd name="T14" fmla="*/ 0 w 114"/>
                <a:gd name="T15" fmla="*/ 250032 h 80"/>
                <a:gd name="T16" fmla="*/ 149838 w 114"/>
                <a:gd name="T17" fmla="*/ 128141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4" h="80">
                  <a:moveTo>
                    <a:pt x="48" y="41"/>
                  </a:moveTo>
                  <a:cubicBezTo>
                    <a:pt x="65" y="27"/>
                    <a:pt x="81" y="18"/>
                    <a:pt x="91" y="13"/>
                  </a:cubicBezTo>
                  <a:cubicBezTo>
                    <a:pt x="96" y="10"/>
                    <a:pt x="101" y="8"/>
                    <a:pt x="104" y="9"/>
                  </a:cubicBezTo>
                  <a:cubicBezTo>
                    <a:pt x="108" y="6"/>
                    <a:pt x="111" y="3"/>
                    <a:pt x="114" y="0"/>
                  </a:cubicBezTo>
                  <a:cubicBezTo>
                    <a:pt x="114" y="0"/>
                    <a:pt x="114" y="0"/>
                    <a:pt x="114" y="0"/>
                  </a:cubicBezTo>
                  <a:cubicBezTo>
                    <a:pt x="97" y="0"/>
                    <a:pt x="73" y="15"/>
                    <a:pt x="54" y="29"/>
                  </a:cubicBezTo>
                  <a:cubicBezTo>
                    <a:pt x="36" y="43"/>
                    <a:pt x="19" y="57"/>
                    <a:pt x="6" y="68"/>
                  </a:cubicBezTo>
                  <a:cubicBezTo>
                    <a:pt x="3" y="72"/>
                    <a:pt x="1" y="76"/>
                    <a:pt x="0" y="80"/>
                  </a:cubicBezTo>
                  <a:cubicBezTo>
                    <a:pt x="16" y="67"/>
                    <a:pt x="29" y="56"/>
                    <a:pt x="4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65" name="未知">
              <a:extLst>
                <a:ext uri="{FF2B5EF4-FFF2-40B4-BE49-F238E27FC236}">
                  <a16:creationId xmlns:a16="http://schemas.microsoft.com/office/drawing/2014/main" id="{8AE8C258-601A-49D8-9E4F-0C344C114832}"/>
                </a:ext>
              </a:extLst>
            </p:cNvPr>
            <p:cNvSpPr>
              <a:spLocks/>
            </p:cNvSpPr>
            <p:nvPr/>
          </p:nvSpPr>
          <p:spPr bwMode="auto">
            <a:xfrm>
              <a:off x="2931724" y="3102601"/>
              <a:ext cx="927365" cy="834760"/>
            </a:xfrm>
            <a:custGeom>
              <a:avLst/>
              <a:gdLst>
                <a:gd name="T0" fmla="*/ 871161 w 297"/>
                <a:gd name="T1" fmla="*/ 0 h 267"/>
                <a:gd name="T2" fmla="*/ 864916 w 297"/>
                <a:gd name="T3" fmla="*/ 21885 h 267"/>
                <a:gd name="T4" fmla="*/ 864916 w 297"/>
                <a:gd name="T5" fmla="*/ 21885 h 267"/>
                <a:gd name="T6" fmla="*/ 880528 w 297"/>
                <a:gd name="T7" fmla="*/ 50023 h 267"/>
                <a:gd name="T8" fmla="*/ 555795 w 297"/>
                <a:gd name="T9" fmla="*/ 406437 h 267"/>
                <a:gd name="T10" fmla="*/ 249795 w 297"/>
                <a:gd name="T11" fmla="*/ 659679 h 267"/>
                <a:gd name="T12" fmla="*/ 259163 w 297"/>
                <a:gd name="T13" fmla="*/ 644047 h 267"/>
                <a:gd name="T14" fmla="*/ 252918 w 297"/>
                <a:gd name="T15" fmla="*/ 656553 h 267"/>
                <a:gd name="T16" fmla="*/ 112408 w 297"/>
                <a:gd name="T17" fmla="*/ 725335 h 267"/>
                <a:gd name="T18" fmla="*/ 121775 w 297"/>
                <a:gd name="T19" fmla="*/ 719082 h 267"/>
                <a:gd name="T20" fmla="*/ 9367 w 297"/>
                <a:gd name="T21" fmla="*/ 816001 h 267"/>
                <a:gd name="T22" fmla="*/ 0 w 297"/>
                <a:gd name="T23" fmla="*/ 831634 h 267"/>
                <a:gd name="T24" fmla="*/ 18735 w 297"/>
                <a:gd name="T25" fmla="*/ 825381 h 267"/>
                <a:gd name="T26" fmla="*/ 84306 w 297"/>
                <a:gd name="T27" fmla="*/ 769105 h 267"/>
                <a:gd name="T28" fmla="*/ 84306 w 297"/>
                <a:gd name="T29" fmla="*/ 769105 h 267"/>
                <a:gd name="T30" fmla="*/ 81183 w 297"/>
                <a:gd name="T31" fmla="*/ 772231 h 267"/>
                <a:gd name="T32" fmla="*/ 234183 w 297"/>
                <a:gd name="T33" fmla="*/ 694070 h 267"/>
                <a:gd name="T34" fmla="*/ 571407 w 297"/>
                <a:gd name="T35" fmla="*/ 425196 h 267"/>
                <a:gd name="T36" fmla="*/ 921120 w 297"/>
                <a:gd name="T37" fmla="*/ 62529 h 267"/>
                <a:gd name="T38" fmla="*/ 871161 w 297"/>
                <a:gd name="T39" fmla="*/ 0 h 2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97" h="267">
                  <a:moveTo>
                    <a:pt x="279" y="0"/>
                  </a:moveTo>
                  <a:cubicBezTo>
                    <a:pt x="277" y="7"/>
                    <a:pt x="277" y="7"/>
                    <a:pt x="277" y="7"/>
                  </a:cubicBezTo>
                  <a:cubicBezTo>
                    <a:pt x="277" y="7"/>
                    <a:pt x="277" y="7"/>
                    <a:pt x="277" y="7"/>
                  </a:cubicBezTo>
                  <a:cubicBezTo>
                    <a:pt x="280" y="8"/>
                    <a:pt x="282" y="11"/>
                    <a:pt x="282" y="16"/>
                  </a:cubicBezTo>
                  <a:cubicBezTo>
                    <a:pt x="279" y="40"/>
                    <a:pt x="231" y="84"/>
                    <a:pt x="178" y="130"/>
                  </a:cubicBezTo>
                  <a:cubicBezTo>
                    <a:pt x="153" y="151"/>
                    <a:pt x="132" y="165"/>
                    <a:pt x="80" y="211"/>
                  </a:cubicBezTo>
                  <a:cubicBezTo>
                    <a:pt x="81" y="209"/>
                    <a:pt x="82" y="208"/>
                    <a:pt x="83" y="206"/>
                  </a:cubicBezTo>
                  <a:cubicBezTo>
                    <a:pt x="82" y="208"/>
                    <a:pt x="81" y="209"/>
                    <a:pt x="81" y="210"/>
                  </a:cubicBezTo>
                  <a:cubicBezTo>
                    <a:pt x="79" y="210"/>
                    <a:pt x="54" y="220"/>
                    <a:pt x="36" y="232"/>
                  </a:cubicBezTo>
                  <a:cubicBezTo>
                    <a:pt x="37" y="232"/>
                    <a:pt x="38" y="231"/>
                    <a:pt x="39" y="230"/>
                  </a:cubicBezTo>
                  <a:cubicBezTo>
                    <a:pt x="26" y="241"/>
                    <a:pt x="5" y="259"/>
                    <a:pt x="3" y="261"/>
                  </a:cubicBezTo>
                  <a:cubicBezTo>
                    <a:pt x="1" y="263"/>
                    <a:pt x="0" y="264"/>
                    <a:pt x="0" y="266"/>
                  </a:cubicBezTo>
                  <a:cubicBezTo>
                    <a:pt x="1" y="267"/>
                    <a:pt x="3" y="267"/>
                    <a:pt x="6" y="264"/>
                  </a:cubicBezTo>
                  <a:cubicBezTo>
                    <a:pt x="12" y="259"/>
                    <a:pt x="19" y="253"/>
                    <a:pt x="27" y="246"/>
                  </a:cubicBezTo>
                  <a:cubicBezTo>
                    <a:pt x="27" y="246"/>
                    <a:pt x="27" y="246"/>
                    <a:pt x="27" y="246"/>
                  </a:cubicBezTo>
                  <a:cubicBezTo>
                    <a:pt x="27" y="246"/>
                    <a:pt x="27" y="247"/>
                    <a:pt x="26" y="247"/>
                  </a:cubicBezTo>
                  <a:cubicBezTo>
                    <a:pt x="34" y="241"/>
                    <a:pt x="54" y="225"/>
                    <a:pt x="75" y="222"/>
                  </a:cubicBezTo>
                  <a:cubicBezTo>
                    <a:pt x="114" y="188"/>
                    <a:pt x="151" y="162"/>
                    <a:pt x="183" y="136"/>
                  </a:cubicBezTo>
                  <a:cubicBezTo>
                    <a:pt x="238" y="90"/>
                    <a:pt x="291" y="46"/>
                    <a:pt x="295" y="20"/>
                  </a:cubicBezTo>
                  <a:cubicBezTo>
                    <a:pt x="297" y="10"/>
                    <a:pt x="293" y="0"/>
                    <a:pt x="27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66" name="未知">
              <a:extLst>
                <a:ext uri="{FF2B5EF4-FFF2-40B4-BE49-F238E27FC236}">
                  <a16:creationId xmlns:a16="http://schemas.microsoft.com/office/drawing/2014/main" id="{87895B86-BDC7-4AC7-AA62-EE806DA6BDA9}"/>
                </a:ext>
              </a:extLst>
            </p:cNvPr>
            <p:cNvSpPr>
              <a:spLocks/>
            </p:cNvSpPr>
            <p:nvPr/>
          </p:nvSpPr>
          <p:spPr bwMode="auto">
            <a:xfrm>
              <a:off x="2881453" y="3797132"/>
              <a:ext cx="284428" cy="284428"/>
            </a:xfrm>
            <a:custGeom>
              <a:avLst/>
              <a:gdLst>
                <a:gd name="T0" fmla="*/ 103144 w 91"/>
                <a:gd name="T1" fmla="*/ 115647 h 91"/>
                <a:gd name="T2" fmla="*/ 53135 w 91"/>
                <a:gd name="T3" fmla="*/ 187535 h 91"/>
                <a:gd name="T4" fmla="*/ 12502 w 91"/>
                <a:gd name="T5" fmla="*/ 259423 h 91"/>
                <a:gd name="T6" fmla="*/ 34381 w 91"/>
                <a:gd name="T7" fmla="*/ 284428 h 91"/>
                <a:gd name="T8" fmla="*/ 81265 w 91"/>
                <a:gd name="T9" fmla="*/ 268800 h 91"/>
                <a:gd name="T10" fmla="*/ 121898 w 91"/>
                <a:gd name="T11" fmla="*/ 237544 h 91"/>
                <a:gd name="T12" fmla="*/ 140651 w 91"/>
                <a:gd name="T13" fmla="*/ 200037 h 91"/>
                <a:gd name="T14" fmla="*/ 134400 w 91"/>
                <a:gd name="T15" fmla="*/ 206288 h 91"/>
                <a:gd name="T16" fmla="*/ 131274 w 91"/>
                <a:gd name="T17" fmla="*/ 206288 h 91"/>
                <a:gd name="T18" fmla="*/ 271926 w 91"/>
                <a:gd name="T19" fmla="*/ 9377 h 91"/>
                <a:gd name="T20" fmla="*/ 284428 w 91"/>
                <a:gd name="T21" fmla="*/ 0 h 91"/>
                <a:gd name="T22" fmla="*/ 131274 w 91"/>
                <a:gd name="T23" fmla="*/ 78140 h 91"/>
                <a:gd name="T24" fmla="*/ 103144 w 91"/>
                <a:gd name="T25" fmla="*/ 115647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91">
                  <a:moveTo>
                    <a:pt x="33" y="37"/>
                  </a:moveTo>
                  <a:cubicBezTo>
                    <a:pt x="17" y="60"/>
                    <a:pt x="17" y="60"/>
                    <a:pt x="17" y="60"/>
                  </a:cubicBezTo>
                  <a:cubicBezTo>
                    <a:pt x="12" y="68"/>
                    <a:pt x="8" y="76"/>
                    <a:pt x="4" y="83"/>
                  </a:cubicBezTo>
                  <a:cubicBezTo>
                    <a:pt x="0" y="90"/>
                    <a:pt x="4" y="91"/>
                    <a:pt x="11" y="91"/>
                  </a:cubicBezTo>
                  <a:cubicBezTo>
                    <a:pt x="17" y="91"/>
                    <a:pt x="21" y="90"/>
                    <a:pt x="26" y="86"/>
                  </a:cubicBezTo>
                  <a:cubicBezTo>
                    <a:pt x="30" y="83"/>
                    <a:pt x="35" y="79"/>
                    <a:pt x="39" y="76"/>
                  </a:cubicBezTo>
                  <a:cubicBezTo>
                    <a:pt x="40" y="72"/>
                    <a:pt x="42" y="68"/>
                    <a:pt x="45" y="64"/>
                  </a:cubicBezTo>
                  <a:cubicBezTo>
                    <a:pt x="44" y="65"/>
                    <a:pt x="43" y="66"/>
                    <a:pt x="43" y="66"/>
                  </a:cubicBezTo>
                  <a:cubicBezTo>
                    <a:pt x="42" y="66"/>
                    <a:pt x="42" y="66"/>
                    <a:pt x="42" y="66"/>
                  </a:cubicBezTo>
                  <a:cubicBezTo>
                    <a:pt x="55" y="47"/>
                    <a:pt x="78" y="13"/>
                    <a:pt x="87" y="3"/>
                  </a:cubicBezTo>
                  <a:cubicBezTo>
                    <a:pt x="89" y="2"/>
                    <a:pt x="90" y="1"/>
                    <a:pt x="91" y="0"/>
                  </a:cubicBezTo>
                  <a:cubicBezTo>
                    <a:pt x="70" y="3"/>
                    <a:pt x="50" y="19"/>
                    <a:pt x="42" y="25"/>
                  </a:cubicBezTo>
                  <a:cubicBezTo>
                    <a:pt x="39" y="29"/>
                    <a:pt x="36" y="33"/>
                    <a:pt x="33" y="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67" name="未知">
              <a:extLst>
                <a:ext uri="{FF2B5EF4-FFF2-40B4-BE49-F238E27FC236}">
                  <a16:creationId xmlns:a16="http://schemas.microsoft.com/office/drawing/2014/main" id="{2B6B0B34-A8F4-4E39-A3A7-436C27400C19}"/>
                </a:ext>
              </a:extLst>
            </p:cNvPr>
            <p:cNvSpPr>
              <a:spLocks/>
            </p:cNvSpPr>
            <p:nvPr/>
          </p:nvSpPr>
          <p:spPr bwMode="auto">
            <a:xfrm>
              <a:off x="4564203" y="3715112"/>
              <a:ext cx="506678" cy="300303"/>
            </a:xfrm>
            <a:custGeom>
              <a:avLst/>
              <a:gdLst>
                <a:gd name="T0" fmla="*/ 484785 w 162"/>
                <a:gd name="T1" fmla="*/ 3128 h 96"/>
                <a:gd name="T2" fmla="*/ 397211 w 162"/>
                <a:gd name="T3" fmla="*/ 18769 h 96"/>
                <a:gd name="T4" fmla="*/ 284615 w 162"/>
                <a:gd name="T5" fmla="*/ 87588 h 96"/>
                <a:gd name="T6" fmla="*/ 137616 w 162"/>
                <a:gd name="T7" fmla="*/ 215843 h 96"/>
                <a:gd name="T8" fmla="*/ 134489 w 162"/>
                <a:gd name="T9" fmla="*/ 212715 h 96"/>
                <a:gd name="T10" fmla="*/ 272105 w 162"/>
                <a:gd name="T11" fmla="*/ 25025 h 96"/>
                <a:gd name="T12" fmla="*/ 281488 w 162"/>
                <a:gd name="T13" fmla="*/ 15641 h 96"/>
                <a:gd name="T14" fmla="*/ 131361 w 162"/>
                <a:gd name="T15" fmla="*/ 90717 h 96"/>
                <a:gd name="T16" fmla="*/ 131361 w 162"/>
                <a:gd name="T17" fmla="*/ 90717 h 96"/>
                <a:gd name="T18" fmla="*/ 81319 w 162"/>
                <a:gd name="T19" fmla="*/ 159536 h 96"/>
                <a:gd name="T20" fmla="*/ 9383 w 162"/>
                <a:gd name="T21" fmla="*/ 275278 h 96"/>
                <a:gd name="T22" fmla="*/ 34404 w 162"/>
                <a:gd name="T23" fmla="*/ 300303 h 96"/>
                <a:gd name="T24" fmla="*/ 78191 w 162"/>
                <a:gd name="T25" fmla="*/ 284662 h 96"/>
                <a:gd name="T26" fmla="*/ 268977 w 162"/>
                <a:gd name="T27" fmla="*/ 121998 h 96"/>
                <a:gd name="T28" fmla="*/ 397211 w 162"/>
                <a:gd name="T29" fmla="*/ 37538 h 96"/>
                <a:gd name="T30" fmla="*/ 450380 w 162"/>
                <a:gd name="T31" fmla="*/ 28153 h 96"/>
                <a:gd name="T32" fmla="*/ 456636 w 162"/>
                <a:gd name="T33" fmla="*/ 31282 h 96"/>
                <a:gd name="T34" fmla="*/ 506678 w 162"/>
                <a:gd name="T35" fmla="*/ 6256 h 96"/>
                <a:gd name="T36" fmla="*/ 484785 w 162"/>
                <a:gd name="T37" fmla="*/ 3128 h 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96">
                  <a:moveTo>
                    <a:pt x="155" y="1"/>
                  </a:moveTo>
                  <a:cubicBezTo>
                    <a:pt x="146" y="0"/>
                    <a:pt x="136" y="2"/>
                    <a:pt x="127" y="6"/>
                  </a:cubicBezTo>
                  <a:cubicBezTo>
                    <a:pt x="117" y="10"/>
                    <a:pt x="101" y="20"/>
                    <a:pt x="91" y="28"/>
                  </a:cubicBezTo>
                  <a:cubicBezTo>
                    <a:pt x="72" y="42"/>
                    <a:pt x="59" y="55"/>
                    <a:pt x="44" y="69"/>
                  </a:cubicBezTo>
                  <a:cubicBezTo>
                    <a:pt x="43" y="68"/>
                    <a:pt x="43" y="68"/>
                    <a:pt x="43" y="68"/>
                  </a:cubicBezTo>
                  <a:cubicBezTo>
                    <a:pt x="50" y="58"/>
                    <a:pt x="77" y="18"/>
                    <a:pt x="87" y="8"/>
                  </a:cubicBezTo>
                  <a:cubicBezTo>
                    <a:pt x="88" y="7"/>
                    <a:pt x="89" y="6"/>
                    <a:pt x="90" y="5"/>
                  </a:cubicBezTo>
                  <a:cubicBezTo>
                    <a:pt x="73" y="9"/>
                    <a:pt x="56" y="19"/>
                    <a:pt x="42" y="29"/>
                  </a:cubicBezTo>
                  <a:cubicBezTo>
                    <a:pt x="42" y="29"/>
                    <a:pt x="42" y="29"/>
                    <a:pt x="42" y="29"/>
                  </a:cubicBezTo>
                  <a:cubicBezTo>
                    <a:pt x="37" y="36"/>
                    <a:pt x="32" y="42"/>
                    <a:pt x="26" y="51"/>
                  </a:cubicBezTo>
                  <a:cubicBezTo>
                    <a:pt x="17" y="65"/>
                    <a:pt x="8" y="77"/>
                    <a:pt x="3" y="88"/>
                  </a:cubicBezTo>
                  <a:cubicBezTo>
                    <a:pt x="0" y="95"/>
                    <a:pt x="2" y="96"/>
                    <a:pt x="11" y="96"/>
                  </a:cubicBezTo>
                  <a:cubicBezTo>
                    <a:pt x="17" y="96"/>
                    <a:pt x="20" y="95"/>
                    <a:pt x="25" y="91"/>
                  </a:cubicBezTo>
                  <a:cubicBezTo>
                    <a:pt x="36" y="83"/>
                    <a:pt x="62" y="59"/>
                    <a:pt x="86" y="39"/>
                  </a:cubicBezTo>
                  <a:cubicBezTo>
                    <a:pt x="102" y="26"/>
                    <a:pt x="113" y="18"/>
                    <a:pt x="127" y="12"/>
                  </a:cubicBezTo>
                  <a:cubicBezTo>
                    <a:pt x="133" y="9"/>
                    <a:pt x="140" y="7"/>
                    <a:pt x="144" y="9"/>
                  </a:cubicBezTo>
                  <a:cubicBezTo>
                    <a:pt x="145" y="9"/>
                    <a:pt x="145" y="10"/>
                    <a:pt x="146" y="10"/>
                  </a:cubicBezTo>
                  <a:cubicBezTo>
                    <a:pt x="151" y="8"/>
                    <a:pt x="157" y="5"/>
                    <a:pt x="162" y="2"/>
                  </a:cubicBezTo>
                  <a:cubicBezTo>
                    <a:pt x="160" y="1"/>
                    <a:pt x="157" y="1"/>
                    <a:pt x="15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68" name="未知">
              <a:extLst>
                <a:ext uri="{FF2B5EF4-FFF2-40B4-BE49-F238E27FC236}">
                  <a16:creationId xmlns:a16="http://schemas.microsoft.com/office/drawing/2014/main" id="{F6FFA1F0-8596-4067-B4FB-59B28316C409}"/>
                </a:ext>
              </a:extLst>
            </p:cNvPr>
            <p:cNvSpPr>
              <a:spLocks/>
            </p:cNvSpPr>
            <p:nvPr/>
          </p:nvSpPr>
          <p:spPr bwMode="auto">
            <a:xfrm>
              <a:off x="4856568" y="3715112"/>
              <a:ext cx="261938" cy="300303"/>
            </a:xfrm>
            <a:custGeom>
              <a:avLst/>
              <a:gdLst>
                <a:gd name="T0" fmla="*/ 215163 w 84"/>
                <a:gd name="T1" fmla="*/ 0 h 96"/>
                <a:gd name="T2" fmla="*/ 165270 w 84"/>
                <a:gd name="T3" fmla="*/ 25025 h 96"/>
                <a:gd name="T4" fmla="*/ 162152 w 84"/>
                <a:gd name="T5" fmla="*/ 71948 h 96"/>
                <a:gd name="T6" fmla="*/ 109141 w 84"/>
                <a:gd name="T7" fmla="*/ 93845 h 96"/>
                <a:gd name="T8" fmla="*/ 37420 w 84"/>
                <a:gd name="T9" fmla="*/ 125126 h 96"/>
                <a:gd name="T10" fmla="*/ 0 w 84"/>
                <a:gd name="T11" fmla="*/ 218971 h 96"/>
                <a:gd name="T12" fmla="*/ 59248 w 84"/>
                <a:gd name="T13" fmla="*/ 300303 h 96"/>
                <a:gd name="T14" fmla="*/ 62366 w 84"/>
                <a:gd name="T15" fmla="*/ 297175 h 96"/>
                <a:gd name="T16" fmla="*/ 99786 w 84"/>
                <a:gd name="T17" fmla="*/ 250253 h 96"/>
                <a:gd name="T18" fmla="*/ 81076 w 84"/>
                <a:gd name="T19" fmla="*/ 193946 h 96"/>
                <a:gd name="T20" fmla="*/ 93549 w 84"/>
                <a:gd name="T21" fmla="*/ 125126 h 96"/>
                <a:gd name="T22" fmla="*/ 168389 w 84"/>
                <a:gd name="T23" fmla="*/ 100101 h 96"/>
                <a:gd name="T24" fmla="*/ 249465 w 84"/>
                <a:gd name="T25" fmla="*/ 65691 h 96"/>
                <a:gd name="T26" fmla="*/ 215163 w 84"/>
                <a:gd name="T27" fmla="*/ 0 h 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4" h="96">
                  <a:moveTo>
                    <a:pt x="69" y="0"/>
                  </a:moveTo>
                  <a:cubicBezTo>
                    <a:pt x="64" y="3"/>
                    <a:pt x="58" y="6"/>
                    <a:pt x="53" y="8"/>
                  </a:cubicBezTo>
                  <a:cubicBezTo>
                    <a:pt x="57" y="11"/>
                    <a:pt x="55" y="19"/>
                    <a:pt x="52" y="23"/>
                  </a:cubicBezTo>
                  <a:cubicBezTo>
                    <a:pt x="47" y="28"/>
                    <a:pt x="41" y="29"/>
                    <a:pt x="35" y="30"/>
                  </a:cubicBezTo>
                  <a:cubicBezTo>
                    <a:pt x="27" y="31"/>
                    <a:pt x="17" y="35"/>
                    <a:pt x="12" y="40"/>
                  </a:cubicBezTo>
                  <a:cubicBezTo>
                    <a:pt x="8" y="44"/>
                    <a:pt x="1" y="56"/>
                    <a:pt x="0" y="70"/>
                  </a:cubicBezTo>
                  <a:cubicBezTo>
                    <a:pt x="0" y="88"/>
                    <a:pt x="8" y="96"/>
                    <a:pt x="19" y="96"/>
                  </a:cubicBezTo>
                  <a:cubicBezTo>
                    <a:pt x="19" y="96"/>
                    <a:pt x="20" y="95"/>
                    <a:pt x="20" y="95"/>
                  </a:cubicBezTo>
                  <a:cubicBezTo>
                    <a:pt x="24" y="90"/>
                    <a:pt x="28" y="85"/>
                    <a:pt x="32" y="80"/>
                  </a:cubicBezTo>
                  <a:cubicBezTo>
                    <a:pt x="28" y="78"/>
                    <a:pt x="27" y="72"/>
                    <a:pt x="26" y="62"/>
                  </a:cubicBezTo>
                  <a:cubicBezTo>
                    <a:pt x="25" y="52"/>
                    <a:pt x="27" y="45"/>
                    <a:pt x="30" y="40"/>
                  </a:cubicBezTo>
                  <a:cubicBezTo>
                    <a:pt x="34" y="35"/>
                    <a:pt x="43" y="34"/>
                    <a:pt x="54" y="32"/>
                  </a:cubicBezTo>
                  <a:cubicBezTo>
                    <a:pt x="66" y="30"/>
                    <a:pt x="76" y="28"/>
                    <a:pt x="80" y="21"/>
                  </a:cubicBezTo>
                  <a:cubicBezTo>
                    <a:pt x="84" y="12"/>
                    <a:pt x="79" y="4"/>
                    <a:pt x="6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69" name="未知">
              <a:extLst>
                <a:ext uri="{FF2B5EF4-FFF2-40B4-BE49-F238E27FC236}">
                  <a16:creationId xmlns:a16="http://schemas.microsoft.com/office/drawing/2014/main" id="{68E94C43-43AA-46AA-AFCB-CC74AEAC5085}"/>
                </a:ext>
              </a:extLst>
            </p:cNvPr>
            <p:cNvSpPr>
              <a:spLocks/>
            </p:cNvSpPr>
            <p:nvPr/>
          </p:nvSpPr>
          <p:spPr bwMode="auto">
            <a:xfrm>
              <a:off x="4913453" y="3835497"/>
              <a:ext cx="265907" cy="183885"/>
            </a:xfrm>
            <a:custGeom>
              <a:avLst/>
              <a:gdLst>
                <a:gd name="T0" fmla="*/ 262779 w 85"/>
                <a:gd name="T1" fmla="*/ 6233 h 59"/>
                <a:gd name="T2" fmla="*/ 240880 w 85"/>
                <a:gd name="T3" fmla="*/ 15583 h 59"/>
                <a:gd name="T4" fmla="*/ 156416 w 85"/>
                <a:gd name="T5" fmla="*/ 87267 h 59"/>
                <a:gd name="T6" fmla="*/ 90721 w 85"/>
                <a:gd name="T7" fmla="*/ 130901 h 59"/>
                <a:gd name="T8" fmla="*/ 46925 w 85"/>
                <a:gd name="T9" fmla="*/ 143368 h 59"/>
                <a:gd name="T10" fmla="*/ 37540 w 85"/>
                <a:gd name="T11" fmla="*/ 137135 h 59"/>
                <a:gd name="T12" fmla="*/ 0 w 85"/>
                <a:gd name="T13" fmla="*/ 183885 h 59"/>
                <a:gd name="T14" fmla="*/ 143903 w 85"/>
                <a:gd name="T15" fmla="*/ 118434 h 59"/>
                <a:gd name="T16" fmla="*/ 244009 w 85"/>
                <a:gd name="T17" fmla="*/ 31167 h 59"/>
                <a:gd name="T18" fmla="*/ 262779 w 85"/>
                <a:gd name="T19" fmla="*/ 6233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59">
                  <a:moveTo>
                    <a:pt x="84" y="2"/>
                  </a:moveTo>
                  <a:cubicBezTo>
                    <a:pt x="82" y="0"/>
                    <a:pt x="77" y="5"/>
                    <a:pt x="77" y="5"/>
                  </a:cubicBezTo>
                  <a:cubicBezTo>
                    <a:pt x="70" y="11"/>
                    <a:pt x="62" y="18"/>
                    <a:pt x="50" y="28"/>
                  </a:cubicBezTo>
                  <a:cubicBezTo>
                    <a:pt x="42" y="35"/>
                    <a:pt x="34" y="39"/>
                    <a:pt x="29" y="42"/>
                  </a:cubicBezTo>
                  <a:cubicBezTo>
                    <a:pt x="23" y="45"/>
                    <a:pt x="19" y="47"/>
                    <a:pt x="15" y="46"/>
                  </a:cubicBezTo>
                  <a:cubicBezTo>
                    <a:pt x="14" y="46"/>
                    <a:pt x="13" y="45"/>
                    <a:pt x="12" y="44"/>
                  </a:cubicBezTo>
                  <a:cubicBezTo>
                    <a:pt x="8" y="49"/>
                    <a:pt x="4" y="54"/>
                    <a:pt x="0" y="59"/>
                  </a:cubicBezTo>
                  <a:cubicBezTo>
                    <a:pt x="17" y="59"/>
                    <a:pt x="36" y="46"/>
                    <a:pt x="46" y="38"/>
                  </a:cubicBezTo>
                  <a:cubicBezTo>
                    <a:pt x="59" y="28"/>
                    <a:pt x="71" y="17"/>
                    <a:pt x="78" y="10"/>
                  </a:cubicBezTo>
                  <a:cubicBezTo>
                    <a:pt x="80" y="9"/>
                    <a:pt x="85" y="4"/>
                    <a:pt x="84"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70" name="未知">
              <a:extLst>
                <a:ext uri="{FF2B5EF4-FFF2-40B4-BE49-F238E27FC236}">
                  <a16:creationId xmlns:a16="http://schemas.microsoft.com/office/drawing/2014/main" id="{7260C7DC-B3EC-4009-8CB1-58D6D07EA865}"/>
                </a:ext>
              </a:extLst>
            </p:cNvPr>
            <p:cNvSpPr>
              <a:spLocks/>
            </p:cNvSpPr>
            <p:nvPr/>
          </p:nvSpPr>
          <p:spPr bwMode="auto">
            <a:xfrm>
              <a:off x="6490370" y="3900320"/>
              <a:ext cx="191823" cy="115094"/>
            </a:xfrm>
            <a:custGeom>
              <a:avLst/>
              <a:gdLst>
                <a:gd name="T0" fmla="*/ 185534 w 61"/>
                <a:gd name="T1" fmla="*/ 3111 h 37"/>
                <a:gd name="T2" fmla="*/ 157232 w 61"/>
                <a:gd name="T3" fmla="*/ 21775 h 37"/>
                <a:gd name="T4" fmla="*/ 103773 w 61"/>
                <a:gd name="T5" fmla="*/ 65324 h 37"/>
                <a:gd name="T6" fmla="*/ 44025 w 61"/>
                <a:gd name="T7" fmla="*/ 96430 h 37"/>
                <a:gd name="T8" fmla="*/ 12579 w 61"/>
                <a:gd name="T9" fmla="*/ 96430 h 37"/>
                <a:gd name="T10" fmla="*/ 0 w 61"/>
                <a:gd name="T11" fmla="*/ 108873 h 37"/>
                <a:gd name="T12" fmla="*/ 44025 w 61"/>
                <a:gd name="T13" fmla="*/ 108873 h 37"/>
                <a:gd name="T14" fmla="*/ 110062 w 61"/>
                <a:gd name="T15" fmla="*/ 80877 h 37"/>
                <a:gd name="T16" fmla="*/ 163521 w 61"/>
                <a:gd name="T17" fmla="*/ 34217 h 37"/>
                <a:gd name="T18" fmla="*/ 185534 w 61"/>
                <a:gd name="T19" fmla="*/ 3111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37">
                  <a:moveTo>
                    <a:pt x="59" y="1"/>
                  </a:moveTo>
                  <a:cubicBezTo>
                    <a:pt x="58" y="0"/>
                    <a:pt x="55" y="3"/>
                    <a:pt x="50" y="7"/>
                  </a:cubicBezTo>
                  <a:cubicBezTo>
                    <a:pt x="44" y="12"/>
                    <a:pt x="40" y="16"/>
                    <a:pt x="33" y="21"/>
                  </a:cubicBezTo>
                  <a:cubicBezTo>
                    <a:pt x="25" y="27"/>
                    <a:pt x="19" y="29"/>
                    <a:pt x="14" y="31"/>
                  </a:cubicBezTo>
                  <a:cubicBezTo>
                    <a:pt x="12" y="31"/>
                    <a:pt x="6" y="32"/>
                    <a:pt x="4" y="31"/>
                  </a:cubicBezTo>
                  <a:cubicBezTo>
                    <a:pt x="2" y="32"/>
                    <a:pt x="1" y="33"/>
                    <a:pt x="0" y="35"/>
                  </a:cubicBezTo>
                  <a:cubicBezTo>
                    <a:pt x="4" y="37"/>
                    <a:pt x="10" y="36"/>
                    <a:pt x="14" y="35"/>
                  </a:cubicBezTo>
                  <a:cubicBezTo>
                    <a:pt x="19" y="34"/>
                    <a:pt x="26" y="32"/>
                    <a:pt x="35" y="26"/>
                  </a:cubicBezTo>
                  <a:cubicBezTo>
                    <a:pt x="42" y="21"/>
                    <a:pt x="47" y="16"/>
                    <a:pt x="52" y="11"/>
                  </a:cubicBezTo>
                  <a:cubicBezTo>
                    <a:pt x="58" y="6"/>
                    <a:pt x="61" y="3"/>
                    <a:pt x="59"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71" name="未知">
              <a:extLst>
                <a:ext uri="{FF2B5EF4-FFF2-40B4-BE49-F238E27FC236}">
                  <a16:creationId xmlns:a16="http://schemas.microsoft.com/office/drawing/2014/main" id="{9E8C45F2-C11A-457C-8D3B-6ED75A1DA217}"/>
                </a:ext>
              </a:extLst>
            </p:cNvPr>
            <p:cNvSpPr>
              <a:spLocks/>
            </p:cNvSpPr>
            <p:nvPr/>
          </p:nvSpPr>
          <p:spPr bwMode="auto">
            <a:xfrm>
              <a:off x="3706953" y="3900320"/>
              <a:ext cx="296333" cy="187854"/>
            </a:xfrm>
            <a:custGeom>
              <a:avLst/>
              <a:gdLst>
                <a:gd name="T0" fmla="*/ 293214 w 95"/>
                <a:gd name="T1" fmla="*/ 3131 h 60"/>
                <a:gd name="T2" fmla="*/ 268259 w 95"/>
                <a:gd name="T3" fmla="*/ 15655 h 60"/>
                <a:gd name="T4" fmla="*/ 187158 w 95"/>
                <a:gd name="T5" fmla="*/ 87665 h 60"/>
                <a:gd name="T6" fmla="*/ 109175 w 95"/>
                <a:gd name="T7" fmla="*/ 140891 h 60"/>
                <a:gd name="T8" fmla="*/ 71744 w 95"/>
                <a:gd name="T9" fmla="*/ 147152 h 60"/>
                <a:gd name="T10" fmla="*/ 65505 w 95"/>
                <a:gd name="T11" fmla="*/ 137760 h 60"/>
                <a:gd name="T12" fmla="*/ 0 w 95"/>
                <a:gd name="T13" fmla="*/ 181592 h 60"/>
                <a:gd name="T14" fmla="*/ 28074 w 95"/>
                <a:gd name="T15" fmla="*/ 187854 h 60"/>
                <a:gd name="T16" fmla="*/ 174681 w 95"/>
                <a:gd name="T17" fmla="*/ 118974 h 60"/>
                <a:gd name="T18" fmla="*/ 271379 w 95"/>
                <a:gd name="T19" fmla="*/ 34440 h 60"/>
                <a:gd name="T20" fmla="*/ 293214 w 95"/>
                <a:gd name="T21" fmla="*/ 3131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5" h="60">
                  <a:moveTo>
                    <a:pt x="94" y="1"/>
                  </a:moveTo>
                  <a:cubicBezTo>
                    <a:pt x="92" y="0"/>
                    <a:pt x="89" y="3"/>
                    <a:pt x="86" y="5"/>
                  </a:cubicBezTo>
                  <a:cubicBezTo>
                    <a:pt x="80" y="11"/>
                    <a:pt x="71" y="18"/>
                    <a:pt x="60" y="28"/>
                  </a:cubicBezTo>
                  <a:cubicBezTo>
                    <a:pt x="51" y="35"/>
                    <a:pt x="41" y="42"/>
                    <a:pt x="35" y="45"/>
                  </a:cubicBezTo>
                  <a:cubicBezTo>
                    <a:pt x="31" y="47"/>
                    <a:pt x="25" y="49"/>
                    <a:pt x="23" y="47"/>
                  </a:cubicBezTo>
                  <a:cubicBezTo>
                    <a:pt x="22" y="46"/>
                    <a:pt x="21" y="45"/>
                    <a:pt x="21" y="44"/>
                  </a:cubicBezTo>
                  <a:cubicBezTo>
                    <a:pt x="14" y="48"/>
                    <a:pt x="7" y="53"/>
                    <a:pt x="0" y="58"/>
                  </a:cubicBezTo>
                  <a:cubicBezTo>
                    <a:pt x="2" y="59"/>
                    <a:pt x="5" y="60"/>
                    <a:pt x="9" y="60"/>
                  </a:cubicBezTo>
                  <a:cubicBezTo>
                    <a:pt x="27" y="60"/>
                    <a:pt x="45" y="46"/>
                    <a:pt x="56" y="38"/>
                  </a:cubicBezTo>
                  <a:cubicBezTo>
                    <a:pt x="66" y="29"/>
                    <a:pt x="80" y="18"/>
                    <a:pt x="87" y="11"/>
                  </a:cubicBezTo>
                  <a:cubicBezTo>
                    <a:pt x="93" y="6"/>
                    <a:pt x="95" y="3"/>
                    <a:pt x="9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72" name="未知">
              <a:extLst>
                <a:ext uri="{FF2B5EF4-FFF2-40B4-BE49-F238E27FC236}">
                  <a16:creationId xmlns:a16="http://schemas.microsoft.com/office/drawing/2014/main" id="{11F2706F-FB07-4FCE-BE91-1BF9642A61FC}"/>
                </a:ext>
              </a:extLst>
            </p:cNvPr>
            <p:cNvSpPr>
              <a:spLocks/>
            </p:cNvSpPr>
            <p:nvPr/>
          </p:nvSpPr>
          <p:spPr bwMode="auto">
            <a:xfrm>
              <a:off x="3684464" y="3781257"/>
              <a:ext cx="272521" cy="300303"/>
            </a:xfrm>
            <a:custGeom>
              <a:avLst/>
              <a:gdLst>
                <a:gd name="T0" fmla="*/ 231799 w 87"/>
                <a:gd name="T1" fmla="*/ 3128 h 96"/>
                <a:gd name="T2" fmla="*/ 140959 w 87"/>
                <a:gd name="T3" fmla="*/ 59435 h 96"/>
                <a:gd name="T4" fmla="*/ 25059 w 87"/>
                <a:gd name="T5" fmla="*/ 206458 h 96"/>
                <a:gd name="T6" fmla="*/ 25059 w 87"/>
                <a:gd name="T7" fmla="*/ 206458 h 96"/>
                <a:gd name="T8" fmla="*/ 0 w 87"/>
                <a:gd name="T9" fmla="*/ 269021 h 96"/>
                <a:gd name="T10" fmla="*/ 21927 w 87"/>
                <a:gd name="T11" fmla="*/ 300303 h 96"/>
                <a:gd name="T12" fmla="*/ 87708 w 87"/>
                <a:gd name="T13" fmla="*/ 256509 h 96"/>
                <a:gd name="T14" fmla="*/ 97105 w 87"/>
                <a:gd name="T15" fmla="*/ 225227 h 96"/>
                <a:gd name="T16" fmla="*/ 156621 w 87"/>
                <a:gd name="T17" fmla="*/ 143895 h 96"/>
                <a:gd name="T18" fmla="*/ 253726 w 87"/>
                <a:gd name="T19" fmla="*/ 28153 h 96"/>
                <a:gd name="T20" fmla="*/ 231799 w 87"/>
                <a:gd name="T21" fmla="*/ 3128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 h="96">
                  <a:moveTo>
                    <a:pt x="74" y="1"/>
                  </a:moveTo>
                  <a:cubicBezTo>
                    <a:pt x="66" y="1"/>
                    <a:pt x="57" y="7"/>
                    <a:pt x="45" y="19"/>
                  </a:cubicBezTo>
                  <a:cubicBezTo>
                    <a:pt x="35" y="37"/>
                    <a:pt x="23" y="53"/>
                    <a:pt x="8" y="66"/>
                  </a:cubicBezTo>
                  <a:cubicBezTo>
                    <a:pt x="8" y="66"/>
                    <a:pt x="8" y="66"/>
                    <a:pt x="8" y="66"/>
                  </a:cubicBezTo>
                  <a:cubicBezTo>
                    <a:pt x="3" y="72"/>
                    <a:pt x="0" y="80"/>
                    <a:pt x="0" y="86"/>
                  </a:cubicBezTo>
                  <a:cubicBezTo>
                    <a:pt x="0" y="90"/>
                    <a:pt x="3" y="94"/>
                    <a:pt x="7" y="96"/>
                  </a:cubicBezTo>
                  <a:cubicBezTo>
                    <a:pt x="14" y="91"/>
                    <a:pt x="21" y="86"/>
                    <a:pt x="28" y="82"/>
                  </a:cubicBezTo>
                  <a:cubicBezTo>
                    <a:pt x="28" y="80"/>
                    <a:pt x="29" y="76"/>
                    <a:pt x="31" y="72"/>
                  </a:cubicBezTo>
                  <a:cubicBezTo>
                    <a:pt x="36" y="64"/>
                    <a:pt x="43" y="54"/>
                    <a:pt x="50" y="46"/>
                  </a:cubicBezTo>
                  <a:cubicBezTo>
                    <a:pt x="62" y="31"/>
                    <a:pt x="74" y="18"/>
                    <a:pt x="81" y="9"/>
                  </a:cubicBezTo>
                  <a:cubicBezTo>
                    <a:pt x="87" y="3"/>
                    <a:pt x="85" y="0"/>
                    <a:pt x="7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73" name="未知">
              <a:extLst>
                <a:ext uri="{FF2B5EF4-FFF2-40B4-BE49-F238E27FC236}">
                  <a16:creationId xmlns:a16="http://schemas.microsoft.com/office/drawing/2014/main" id="{750594D9-FB7C-473B-B57F-E8CE7D328C88}"/>
                </a:ext>
              </a:extLst>
            </p:cNvPr>
            <p:cNvSpPr>
              <a:spLocks/>
            </p:cNvSpPr>
            <p:nvPr/>
          </p:nvSpPr>
          <p:spPr bwMode="auto">
            <a:xfrm>
              <a:off x="4590661" y="3054976"/>
              <a:ext cx="927365" cy="834760"/>
            </a:xfrm>
            <a:custGeom>
              <a:avLst/>
              <a:gdLst>
                <a:gd name="T0" fmla="*/ 871161 w 297"/>
                <a:gd name="T1" fmla="*/ 0 h 267"/>
                <a:gd name="T2" fmla="*/ 864916 w 297"/>
                <a:gd name="T3" fmla="*/ 21885 h 267"/>
                <a:gd name="T4" fmla="*/ 864916 w 297"/>
                <a:gd name="T5" fmla="*/ 21885 h 267"/>
                <a:gd name="T6" fmla="*/ 880528 w 297"/>
                <a:gd name="T7" fmla="*/ 50023 h 267"/>
                <a:gd name="T8" fmla="*/ 555795 w 297"/>
                <a:gd name="T9" fmla="*/ 406437 h 267"/>
                <a:gd name="T10" fmla="*/ 249795 w 297"/>
                <a:gd name="T11" fmla="*/ 659679 h 267"/>
                <a:gd name="T12" fmla="*/ 259163 w 297"/>
                <a:gd name="T13" fmla="*/ 644047 h 267"/>
                <a:gd name="T14" fmla="*/ 252918 w 297"/>
                <a:gd name="T15" fmla="*/ 656553 h 267"/>
                <a:gd name="T16" fmla="*/ 112408 w 297"/>
                <a:gd name="T17" fmla="*/ 725335 h 267"/>
                <a:gd name="T18" fmla="*/ 121775 w 297"/>
                <a:gd name="T19" fmla="*/ 719082 h 267"/>
                <a:gd name="T20" fmla="*/ 9367 w 297"/>
                <a:gd name="T21" fmla="*/ 816001 h 267"/>
                <a:gd name="T22" fmla="*/ 0 w 297"/>
                <a:gd name="T23" fmla="*/ 831634 h 267"/>
                <a:gd name="T24" fmla="*/ 18735 w 297"/>
                <a:gd name="T25" fmla="*/ 825381 h 267"/>
                <a:gd name="T26" fmla="*/ 84306 w 297"/>
                <a:gd name="T27" fmla="*/ 769105 h 267"/>
                <a:gd name="T28" fmla="*/ 84306 w 297"/>
                <a:gd name="T29" fmla="*/ 769105 h 267"/>
                <a:gd name="T30" fmla="*/ 81183 w 297"/>
                <a:gd name="T31" fmla="*/ 772231 h 267"/>
                <a:gd name="T32" fmla="*/ 234183 w 297"/>
                <a:gd name="T33" fmla="*/ 694070 h 267"/>
                <a:gd name="T34" fmla="*/ 571407 w 297"/>
                <a:gd name="T35" fmla="*/ 425196 h 267"/>
                <a:gd name="T36" fmla="*/ 921120 w 297"/>
                <a:gd name="T37" fmla="*/ 62529 h 267"/>
                <a:gd name="T38" fmla="*/ 871161 w 297"/>
                <a:gd name="T39" fmla="*/ 0 h 2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97" h="267">
                  <a:moveTo>
                    <a:pt x="279" y="0"/>
                  </a:moveTo>
                  <a:cubicBezTo>
                    <a:pt x="277" y="7"/>
                    <a:pt x="277" y="7"/>
                    <a:pt x="277" y="7"/>
                  </a:cubicBezTo>
                  <a:cubicBezTo>
                    <a:pt x="277" y="7"/>
                    <a:pt x="277" y="7"/>
                    <a:pt x="277" y="7"/>
                  </a:cubicBezTo>
                  <a:cubicBezTo>
                    <a:pt x="280" y="8"/>
                    <a:pt x="282" y="11"/>
                    <a:pt x="282" y="16"/>
                  </a:cubicBezTo>
                  <a:cubicBezTo>
                    <a:pt x="279" y="40"/>
                    <a:pt x="231" y="84"/>
                    <a:pt x="178" y="130"/>
                  </a:cubicBezTo>
                  <a:cubicBezTo>
                    <a:pt x="153" y="151"/>
                    <a:pt x="132" y="165"/>
                    <a:pt x="80" y="211"/>
                  </a:cubicBezTo>
                  <a:cubicBezTo>
                    <a:pt x="81" y="209"/>
                    <a:pt x="82" y="208"/>
                    <a:pt x="83" y="206"/>
                  </a:cubicBezTo>
                  <a:cubicBezTo>
                    <a:pt x="82" y="208"/>
                    <a:pt x="81" y="209"/>
                    <a:pt x="81" y="210"/>
                  </a:cubicBezTo>
                  <a:cubicBezTo>
                    <a:pt x="79" y="210"/>
                    <a:pt x="54" y="220"/>
                    <a:pt x="36" y="232"/>
                  </a:cubicBezTo>
                  <a:cubicBezTo>
                    <a:pt x="37" y="232"/>
                    <a:pt x="38" y="231"/>
                    <a:pt x="39" y="230"/>
                  </a:cubicBezTo>
                  <a:cubicBezTo>
                    <a:pt x="26" y="241"/>
                    <a:pt x="5" y="259"/>
                    <a:pt x="3" y="261"/>
                  </a:cubicBezTo>
                  <a:cubicBezTo>
                    <a:pt x="1" y="263"/>
                    <a:pt x="0" y="264"/>
                    <a:pt x="0" y="266"/>
                  </a:cubicBezTo>
                  <a:cubicBezTo>
                    <a:pt x="1" y="267"/>
                    <a:pt x="3" y="267"/>
                    <a:pt x="6" y="264"/>
                  </a:cubicBezTo>
                  <a:cubicBezTo>
                    <a:pt x="12" y="259"/>
                    <a:pt x="19" y="253"/>
                    <a:pt x="27" y="246"/>
                  </a:cubicBezTo>
                  <a:cubicBezTo>
                    <a:pt x="27" y="246"/>
                    <a:pt x="27" y="246"/>
                    <a:pt x="27" y="246"/>
                  </a:cubicBezTo>
                  <a:cubicBezTo>
                    <a:pt x="27" y="246"/>
                    <a:pt x="27" y="247"/>
                    <a:pt x="26" y="247"/>
                  </a:cubicBezTo>
                  <a:cubicBezTo>
                    <a:pt x="34" y="241"/>
                    <a:pt x="54" y="225"/>
                    <a:pt x="75" y="222"/>
                  </a:cubicBezTo>
                  <a:cubicBezTo>
                    <a:pt x="114" y="188"/>
                    <a:pt x="151" y="162"/>
                    <a:pt x="183" y="136"/>
                  </a:cubicBezTo>
                  <a:cubicBezTo>
                    <a:pt x="238" y="90"/>
                    <a:pt x="291" y="46"/>
                    <a:pt x="295" y="20"/>
                  </a:cubicBezTo>
                  <a:cubicBezTo>
                    <a:pt x="297" y="10"/>
                    <a:pt x="293" y="0"/>
                    <a:pt x="27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74" name="未知">
              <a:extLst>
                <a:ext uri="{FF2B5EF4-FFF2-40B4-BE49-F238E27FC236}">
                  <a16:creationId xmlns:a16="http://schemas.microsoft.com/office/drawing/2014/main" id="{25FD9255-8043-4981-9EF3-4A55A3E6220A}"/>
                </a:ext>
              </a:extLst>
            </p:cNvPr>
            <p:cNvSpPr>
              <a:spLocks/>
            </p:cNvSpPr>
            <p:nvPr/>
          </p:nvSpPr>
          <p:spPr bwMode="auto">
            <a:xfrm>
              <a:off x="4720307" y="3054977"/>
              <a:ext cx="759354" cy="724958"/>
            </a:xfrm>
            <a:custGeom>
              <a:avLst/>
              <a:gdLst>
                <a:gd name="T0" fmla="*/ 0 w 243"/>
                <a:gd name="T1" fmla="*/ 724958 h 232"/>
                <a:gd name="T2" fmla="*/ 140621 w 243"/>
                <a:gd name="T3" fmla="*/ 656212 h 232"/>
                <a:gd name="T4" fmla="*/ 399989 w 243"/>
                <a:gd name="T5" fmla="*/ 331231 h 232"/>
                <a:gd name="T6" fmla="*/ 628108 w 243"/>
                <a:gd name="T7" fmla="*/ 87495 h 232"/>
                <a:gd name="T8" fmla="*/ 737480 w 243"/>
                <a:gd name="T9" fmla="*/ 18749 h 232"/>
                <a:gd name="T10" fmla="*/ 753104 w 243"/>
                <a:gd name="T11" fmla="*/ 21874 h 232"/>
                <a:gd name="T12" fmla="*/ 759354 w 243"/>
                <a:gd name="T13" fmla="*/ 0 h 232"/>
                <a:gd name="T14" fmla="*/ 756229 w 243"/>
                <a:gd name="T15" fmla="*/ 0 h 232"/>
                <a:gd name="T16" fmla="*/ 612483 w 243"/>
                <a:gd name="T17" fmla="*/ 68746 h 232"/>
                <a:gd name="T18" fmla="*/ 215619 w 243"/>
                <a:gd name="T19" fmla="*/ 462473 h 232"/>
                <a:gd name="T20" fmla="*/ 9375 w 243"/>
                <a:gd name="T21" fmla="*/ 718708 h 232"/>
                <a:gd name="T22" fmla="*/ 0 w 243"/>
                <a:gd name="T23" fmla="*/ 724958 h 2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3" h="232">
                  <a:moveTo>
                    <a:pt x="0" y="232"/>
                  </a:moveTo>
                  <a:cubicBezTo>
                    <a:pt x="18" y="220"/>
                    <a:pt x="43" y="210"/>
                    <a:pt x="45" y="210"/>
                  </a:cubicBezTo>
                  <a:cubicBezTo>
                    <a:pt x="74" y="171"/>
                    <a:pt x="88" y="153"/>
                    <a:pt x="128" y="106"/>
                  </a:cubicBezTo>
                  <a:cubicBezTo>
                    <a:pt x="156" y="72"/>
                    <a:pt x="183" y="46"/>
                    <a:pt x="201" y="28"/>
                  </a:cubicBezTo>
                  <a:cubicBezTo>
                    <a:pt x="212" y="17"/>
                    <a:pt x="227" y="6"/>
                    <a:pt x="236" y="6"/>
                  </a:cubicBezTo>
                  <a:cubicBezTo>
                    <a:pt x="238" y="6"/>
                    <a:pt x="239" y="6"/>
                    <a:pt x="241" y="7"/>
                  </a:cubicBezTo>
                  <a:cubicBezTo>
                    <a:pt x="243" y="0"/>
                    <a:pt x="243" y="0"/>
                    <a:pt x="243" y="0"/>
                  </a:cubicBezTo>
                  <a:cubicBezTo>
                    <a:pt x="243" y="0"/>
                    <a:pt x="242" y="0"/>
                    <a:pt x="242" y="0"/>
                  </a:cubicBezTo>
                  <a:cubicBezTo>
                    <a:pt x="226" y="0"/>
                    <a:pt x="211" y="11"/>
                    <a:pt x="196" y="22"/>
                  </a:cubicBezTo>
                  <a:cubicBezTo>
                    <a:pt x="167" y="41"/>
                    <a:pt x="101" y="111"/>
                    <a:pt x="69" y="148"/>
                  </a:cubicBezTo>
                  <a:cubicBezTo>
                    <a:pt x="44" y="176"/>
                    <a:pt x="21" y="206"/>
                    <a:pt x="3" y="230"/>
                  </a:cubicBezTo>
                  <a:cubicBezTo>
                    <a:pt x="2" y="231"/>
                    <a:pt x="1" y="232"/>
                    <a:pt x="0" y="2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75" name="未知">
              <a:extLst>
                <a:ext uri="{FF2B5EF4-FFF2-40B4-BE49-F238E27FC236}">
                  <a16:creationId xmlns:a16="http://schemas.microsoft.com/office/drawing/2014/main" id="{5A956EC4-C1D5-42D6-AF0F-698E49BCE075}"/>
                </a:ext>
              </a:extLst>
            </p:cNvPr>
            <p:cNvSpPr>
              <a:spLocks/>
            </p:cNvSpPr>
            <p:nvPr/>
          </p:nvSpPr>
          <p:spPr bwMode="auto">
            <a:xfrm>
              <a:off x="4230828" y="3774643"/>
              <a:ext cx="272521" cy="300302"/>
            </a:xfrm>
            <a:custGeom>
              <a:avLst/>
              <a:gdLst>
                <a:gd name="T0" fmla="*/ 231799 w 87"/>
                <a:gd name="T1" fmla="*/ 3128 h 96"/>
                <a:gd name="T2" fmla="*/ 140959 w 87"/>
                <a:gd name="T3" fmla="*/ 59435 h 96"/>
                <a:gd name="T4" fmla="*/ 25059 w 87"/>
                <a:gd name="T5" fmla="*/ 206458 h 96"/>
                <a:gd name="T6" fmla="*/ 25059 w 87"/>
                <a:gd name="T7" fmla="*/ 206458 h 96"/>
                <a:gd name="T8" fmla="*/ 0 w 87"/>
                <a:gd name="T9" fmla="*/ 269021 h 96"/>
                <a:gd name="T10" fmla="*/ 21927 w 87"/>
                <a:gd name="T11" fmla="*/ 300302 h 96"/>
                <a:gd name="T12" fmla="*/ 87708 w 87"/>
                <a:gd name="T13" fmla="*/ 256508 h 96"/>
                <a:gd name="T14" fmla="*/ 97105 w 87"/>
                <a:gd name="T15" fmla="*/ 225227 h 96"/>
                <a:gd name="T16" fmla="*/ 156621 w 87"/>
                <a:gd name="T17" fmla="*/ 143895 h 96"/>
                <a:gd name="T18" fmla="*/ 253726 w 87"/>
                <a:gd name="T19" fmla="*/ 28153 h 96"/>
                <a:gd name="T20" fmla="*/ 231799 w 87"/>
                <a:gd name="T21" fmla="*/ 3128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 h="96">
                  <a:moveTo>
                    <a:pt x="74" y="1"/>
                  </a:moveTo>
                  <a:cubicBezTo>
                    <a:pt x="66" y="1"/>
                    <a:pt x="57" y="7"/>
                    <a:pt x="45" y="19"/>
                  </a:cubicBezTo>
                  <a:cubicBezTo>
                    <a:pt x="35" y="37"/>
                    <a:pt x="23" y="53"/>
                    <a:pt x="8" y="66"/>
                  </a:cubicBezTo>
                  <a:cubicBezTo>
                    <a:pt x="8" y="66"/>
                    <a:pt x="8" y="66"/>
                    <a:pt x="8" y="66"/>
                  </a:cubicBezTo>
                  <a:cubicBezTo>
                    <a:pt x="3" y="72"/>
                    <a:pt x="0" y="80"/>
                    <a:pt x="0" y="86"/>
                  </a:cubicBezTo>
                  <a:cubicBezTo>
                    <a:pt x="0" y="90"/>
                    <a:pt x="3" y="94"/>
                    <a:pt x="7" y="96"/>
                  </a:cubicBezTo>
                  <a:cubicBezTo>
                    <a:pt x="14" y="91"/>
                    <a:pt x="21" y="86"/>
                    <a:pt x="28" y="82"/>
                  </a:cubicBezTo>
                  <a:cubicBezTo>
                    <a:pt x="28" y="80"/>
                    <a:pt x="29" y="76"/>
                    <a:pt x="31" y="72"/>
                  </a:cubicBezTo>
                  <a:cubicBezTo>
                    <a:pt x="36" y="64"/>
                    <a:pt x="43" y="54"/>
                    <a:pt x="50" y="46"/>
                  </a:cubicBezTo>
                  <a:cubicBezTo>
                    <a:pt x="62" y="31"/>
                    <a:pt x="74" y="18"/>
                    <a:pt x="81" y="9"/>
                  </a:cubicBezTo>
                  <a:cubicBezTo>
                    <a:pt x="87" y="3"/>
                    <a:pt x="85" y="0"/>
                    <a:pt x="7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76" name="未知">
              <a:extLst>
                <a:ext uri="{FF2B5EF4-FFF2-40B4-BE49-F238E27FC236}">
                  <a16:creationId xmlns:a16="http://schemas.microsoft.com/office/drawing/2014/main" id="{7519CF34-6009-4F1E-BF06-7B554BF22339}"/>
                </a:ext>
              </a:extLst>
            </p:cNvPr>
            <p:cNvSpPr>
              <a:spLocks/>
            </p:cNvSpPr>
            <p:nvPr/>
          </p:nvSpPr>
          <p:spPr bwMode="auto">
            <a:xfrm>
              <a:off x="4234797" y="3835497"/>
              <a:ext cx="415396" cy="247385"/>
            </a:xfrm>
            <a:custGeom>
              <a:avLst/>
              <a:gdLst>
                <a:gd name="T0" fmla="*/ 411023 w 95"/>
                <a:gd name="T1" fmla="*/ 4123 h 60"/>
                <a:gd name="T2" fmla="*/ 376043 w 95"/>
                <a:gd name="T3" fmla="*/ 20615 h 60"/>
                <a:gd name="T4" fmla="*/ 262355 w 95"/>
                <a:gd name="T5" fmla="*/ 115446 h 60"/>
                <a:gd name="T6" fmla="*/ 153041 w 95"/>
                <a:gd name="T7" fmla="*/ 185539 h 60"/>
                <a:gd name="T8" fmla="*/ 100570 w 95"/>
                <a:gd name="T9" fmla="*/ 193785 h 60"/>
                <a:gd name="T10" fmla="*/ 91824 w 95"/>
                <a:gd name="T11" fmla="*/ 181416 h 60"/>
                <a:gd name="T12" fmla="*/ 0 w 95"/>
                <a:gd name="T13" fmla="*/ 239139 h 60"/>
                <a:gd name="T14" fmla="*/ 39353 w 95"/>
                <a:gd name="T15" fmla="*/ 247385 h 60"/>
                <a:gd name="T16" fmla="*/ 244865 w 95"/>
                <a:gd name="T17" fmla="*/ 156677 h 60"/>
                <a:gd name="T18" fmla="*/ 380415 w 95"/>
                <a:gd name="T19" fmla="*/ 45354 h 60"/>
                <a:gd name="T20" fmla="*/ 411023 w 95"/>
                <a:gd name="T21" fmla="*/ 4123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5" h="60">
                  <a:moveTo>
                    <a:pt x="94" y="1"/>
                  </a:moveTo>
                  <a:cubicBezTo>
                    <a:pt x="92" y="0"/>
                    <a:pt x="89" y="3"/>
                    <a:pt x="86" y="5"/>
                  </a:cubicBezTo>
                  <a:cubicBezTo>
                    <a:pt x="80" y="11"/>
                    <a:pt x="71" y="18"/>
                    <a:pt x="60" y="28"/>
                  </a:cubicBezTo>
                  <a:cubicBezTo>
                    <a:pt x="51" y="35"/>
                    <a:pt x="41" y="42"/>
                    <a:pt x="35" y="45"/>
                  </a:cubicBezTo>
                  <a:cubicBezTo>
                    <a:pt x="31" y="47"/>
                    <a:pt x="25" y="49"/>
                    <a:pt x="23" y="47"/>
                  </a:cubicBezTo>
                  <a:cubicBezTo>
                    <a:pt x="22" y="46"/>
                    <a:pt x="21" y="45"/>
                    <a:pt x="21" y="44"/>
                  </a:cubicBezTo>
                  <a:cubicBezTo>
                    <a:pt x="14" y="48"/>
                    <a:pt x="7" y="53"/>
                    <a:pt x="0" y="58"/>
                  </a:cubicBezTo>
                  <a:cubicBezTo>
                    <a:pt x="2" y="59"/>
                    <a:pt x="5" y="60"/>
                    <a:pt x="9" y="60"/>
                  </a:cubicBezTo>
                  <a:cubicBezTo>
                    <a:pt x="27" y="60"/>
                    <a:pt x="45" y="46"/>
                    <a:pt x="56" y="38"/>
                  </a:cubicBezTo>
                  <a:cubicBezTo>
                    <a:pt x="66" y="29"/>
                    <a:pt x="80" y="18"/>
                    <a:pt x="87" y="11"/>
                  </a:cubicBezTo>
                  <a:cubicBezTo>
                    <a:pt x="93" y="6"/>
                    <a:pt x="95" y="3"/>
                    <a:pt x="9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693A15A8-A25F-4382-AC9F-CA471855B388}"/>
              </a:ext>
            </a:extLst>
          </p:cNvPr>
          <p:cNvSpPr>
            <a:spLocks noGrp="1" noChangeArrowheads="1"/>
          </p:cNvSpPr>
          <p:nvPr>
            <p:ph type="ctrTitle"/>
          </p:nvPr>
        </p:nvSpPr>
        <p:spPr>
          <a:xfrm>
            <a:off x="827088" y="2133600"/>
            <a:ext cx="7705725" cy="2209800"/>
          </a:xfrm>
        </p:spPr>
        <p:txBody>
          <a:bodyPr/>
          <a:lstStyle/>
          <a:p>
            <a:pPr algn="ctr" eaLnBrk="1" hangingPunct="1">
              <a:defRPr/>
            </a:pPr>
            <a:r>
              <a:rPr lang="zh-CN" altLang="en-US" sz="7500" dirty="0"/>
              <a:t>聚类分析</a:t>
            </a:r>
            <a:br>
              <a:rPr lang="en-US" altLang="zh-CN" sz="7500" dirty="0"/>
            </a:br>
            <a:r>
              <a:rPr lang="en-US" altLang="zh-CN" sz="3600" b="1" dirty="0">
                <a:solidFill>
                  <a:schemeClr val="tx1"/>
                </a:solidFill>
                <a:latin typeface="Times New Roman" pitchFamily="18" charset="0"/>
                <a:cs typeface="Times New Roman" pitchFamily="18" charset="0"/>
              </a:rPr>
              <a:t>Cluster Analysis</a:t>
            </a:r>
            <a:r>
              <a:rPr lang="en-US" altLang="zh-CN" sz="3600" dirty="0">
                <a:solidFill>
                  <a:schemeClr val="tx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cs typeface="Times New Roman" pitchFamily="18" charset="0"/>
              </a:rPr>
              <a:t> </a:t>
            </a:r>
            <a:br>
              <a:rPr lang="en-US" altLang="zh-CN" sz="3600" dirty="0">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cs typeface="Times New Roman" pitchFamily="18" charset="0"/>
              </a:rPr>
            </a:br>
            <a:endParaRPr lang="zh-CN" altLang="en-US" sz="3600"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9955" name="Rectangle 1027">
            <a:extLst>
              <a:ext uri="{FF2B5EF4-FFF2-40B4-BE49-F238E27FC236}">
                <a16:creationId xmlns:a16="http://schemas.microsoft.com/office/drawing/2014/main" id="{E85082D9-31DD-450B-87A0-245234AFB896}"/>
              </a:ext>
            </a:extLst>
          </p:cNvPr>
          <p:cNvSpPr>
            <a:spLocks noGrp="1" noChangeArrowheads="1"/>
          </p:cNvSpPr>
          <p:nvPr>
            <p:ph type="body" idx="1"/>
          </p:nvPr>
        </p:nvSpPr>
        <p:spPr>
          <a:xfrm>
            <a:off x="681038" y="1906588"/>
            <a:ext cx="7635875" cy="3530600"/>
          </a:xfrm>
        </p:spPr>
        <p:txBody>
          <a:bodyPr/>
          <a:lstStyle/>
          <a:p>
            <a:pPr eaLnBrk="1" hangingPunct="1">
              <a:lnSpc>
                <a:spcPct val="150000"/>
              </a:lnSpc>
            </a:pPr>
            <a:r>
              <a:rPr lang="zh-CN" altLang="en-US" sz="2800" dirty="0"/>
              <a:t>聚类分析是研究</a:t>
            </a:r>
            <a:r>
              <a:rPr lang="zh-CN" altLang="en-US" sz="2800" b="1" dirty="0">
                <a:solidFill>
                  <a:srgbClr val="FF0000"/>
                </a:solidFill>
              </a:rPr>
              <a:t>分类</a:t>
            </a:r>
            <a:r>
              <a:rPr lang="zh-CN" altLang="en-US" sz="2800" dirty="0"/>
              <a:t>问题的一种多元统计方法。所谓类，就是指相似元素的集合</a:t>
            </a:r>
          </a:p>
          <a:p>
            <a:pPr eaLnBrk="1" hangingPunct="1">
              <a:lnSpc>
                <a:spcPct val="150000"/>
              </a:lnSpc>
            </a:pPr>
            <a:r>
              <a:rPr lang="zh-CN" altLang="en-US" sz="3200" dirty="0"/>
              <a:t>聚类分析的研究目的</a:t>
            </a:r>
          </a:p>
        </p:txBody>
      </p:sp>
      <p:sp>
        <p:nvSpPr>
          <p:cNvPr id="509956" name="Rectangle 1028">
            <a:extLst>
              <a:ext uri="{FF2B5EF4-FFF2-40B4-BE49-F238E27FC236}">
                <a16:creationId xmlns:a16="http://schemas.microsoft.com/office/drawing/2014/main" id="{4B5175AD-83AB-48A3-954C-CAE7D75D020E}"/>
              </a:ext>
            </a:extLst>
          </p:cNvPr>
          <p:cNvSpPr>
            <a:spLocks noChangeArrowheads="1"/>
          </p:cNvSpPr>
          <p:nvPr/>
        </p:nvSpPr>
        <p:spPr bwMode="auto">
          <a:xfrm>
            <a:off x="762000" y="3962400"/>
            <a:ext cx="7626350" cy="122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150000"/>
              </a:lnSpc>
              <a:buClrTx/>
              <a:buSzTx/>
              <a:buFontTx/>
              <a:buNone/>
            </a:pPr>
            <a:r>
              <a:rPr kumimoji="1" lang="en-US" altLang="zh-CN" sz="2400" dirty="0">
                <a:latin typeface="Times New Roman" panose="02020603050405020304" pitchFamily="18" charset="0"/>
              </a:rPr>
              <a:t>       </a:t>
            </a:r>
            <a:r>
              <a:rPr lang="zh-CN" altLang="en-US" dirty="0">
                <a:ea typeface="华文中宋" panose="02010600040101010101" pitchFamily="2" charset="-122"/>
              </a:rPr>
              <a:t>把相似的东西归成</a:t>
            </a:r>
            <a:r>
              <a:rPr lang="zh-CN" altLang="en-US" dirty="0">
                <a:solidFill>
                  <a:srgbClr val="FF0000"/>
                </a:solidFill>
                <a:ea typeface="华文中宋" panose="02010600040101010101" pitchFamily="2" charset="-122"/>
              </a:rPr>
              <a:t>类</a:t>
            </a:r>
            <a:r>
              <a:rPr lang="zh-CN" altLang="en-US" dirty="0">
                <a:ea typeface="华文中宋" panose="02010600040101010101" pitchFamily="2" charset="-122"/>
              </a:rPr>
              <a:t>，根据相似的程度将研究目标进行分类。</a:t>
            </a:r>
          </a:p>
        </p:txBody>
      </p:sp>
      <p:sp>
        <p:nvSpPr>
          <p:cNvPr id="18436" name="Rectangle 1030">
            <a:extLst>
              <a:ext uri="{FF2B5EF4-FFF2-40B4-BE49-F238E27FC236}">
                <a16:creationId xmlns:a16="http://schemas.microsoft.com/office/drawing/2014/main" id="{178E95EF-6270-43DF-9306-02A1F0EDC1C0}"/>
              </a:ext>
            </a:extLst>
          </p:cNvPr>
          <p:cNvSpPr>
            <a:spLocks noGrp="1" noChangeArrowheads="1"/>
          </p:cNvSpPr>
          <p:nvPr>
            <p:ph type="title"/>
          </p:nvPr>
        </p:nvSpPr>
        <p:spPr>
          <a:xfrm>
            <a:off x="179388" y="620713"/>
            <a:ext cx="8229600" cy="774700"/>
          </a:xfrm>
          <a:noFill/>
        </p:spPr>
        <p:txBody>
          <a:bodyPr/>
          <a:lstStyle/>
          <a:p>
            <a:pPr algn="ctr" eaLnBrk="1" hangingPunct="1">
              <a:lnSpc>
                <a:spcPct val="90000"/>
              </a:lnSpc>
              <a:spcBef>
                <a:spcPct val="20000"/>
              </a:spcBef>
              <a:buSzPct val="90000"/>
            </a:pPr>
            <a:r>
              <a:rPr kumimoji="1" lang="en-US" altLang="zh-CN" b="1"/>
              <a:t>§1      </a:t>
            </a:r>
            <a:r>
              <a:rPr kumimoji="1" lang="zh-CN" altLang="en-US" b="1"/>
              <a:t>什么是聚类分析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99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99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9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5" grpId="0" build="p" autoUpdateAnimBg="0"/>
      <p:bldP spid="50995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7">
            <a:extLst>
              <a:ext uri="{FF2B5EF4-FFF2-40B4-BE49-F238E27FC236}">
                <a16:creationId xmlns:a16="http://schemas.microsoft.com/office/drawing/2014/main" id="{D018F71A-C1D9-4888-A99F-0A9C09F9A0AC}"/>
              </a:ext>
            </a:extLst>
          </p:cNvPr>
          <p:cNvSpPr>
            <a:spLocks noGrp="1" noChangeArrowheads="1"/>
          </p:cNvSpPr>
          <p:nvPr>
            <p:ph type="body" idx="1"/>
          </p:nvPr>
        </p:nvSpPr>
        <p:spPr>
          <a:xfrm>
            <a:off x="457200" y="928688"/>
            <a:ext cx="8229600" cy="5202237"/>
          </a:xfrm>
        </p:spPr>
        <p:txBody>
          <a:bodyPr/>
          <a:lstStyle/>
          <a:p>
            <a:pPr eaLnBrk="1" hangingPunct="1"/>
            <a:r>
              <a:rPr kumimoji="1" lang="zh-CN" altLang="en-US" dirty="0"/>
              <a:t>聚类分析的研究对象</a:t>
            </a:r>
          </a:p>
          <a:p>
            <a:pPr lvl="2" eaLnBrk="1" hangingPunct="1"/>
            <a:r>
              <a:rPr kumimoji="1" lang="en-US" altLang="zh-CN" sz="2800" u="sng" dirty="0"/>
              <a:t>R</a:t>
            </a:r>
            <a:r>
              <a:rPr kumimoji="1" lang="zh-CN" altLang="en-US" sz="2800" u="sng" dirty="0"/>
              <a:t>型</a:t>
            </a:r>
            <a:r>
              <a:rPr kumimoji="1" lang="zh-CN" altLang="en-US" sz="2800" dirty="0"/>
              <a:t>分析</a:t>
            </a:r>
            <a:r>
              <a:rPr kumimoji="1" lang="en-US" altLang="zh-CN" sz="2800" dirty="0"/>
              <a:t>----</a:t>
            </a:r>
            <a:r>
              <a:rPr kumimoji="1" lang="zh-CN" altLang="en-US" sz="2800" dirty="0"/>
              <a:t>对</a:t>
            </a:r>
            <a:r>
              <a:rPr kumimoji="1" lang="zh-CN" altLang="en-US" sz="2800" dirty="0">
                <a:solidFill>
                  <a:srgbClr val="FF0066"/>
                </a:solidFill>
              </a:rPr>
              <a:t>变量</a:t>
            </a:r>
            <a:r>
              <a:rPr kumimoji="1" lang="zh-CN" altLang="en-US" sz="2800" dirty="0"/>
              <a:t>进行分类</a:t>
            </a:r>
          </a:p>
          <a:p>
            <a:pPr lvl="2" eaLnBrk="1" hangingPunct="1"/>
            <a:r>
              <a:rPr kumimoji="1" lang="en-US" altLang="zh-CN" sz="2800" u="sng" dirty="0"/>
              <a:t>Q</a:t>
            </a:r>
            <a:r>
              <a:rPr kumimoji="1" lang="zh-CN" altLang="en-US" sz="2800" u="sng" dirty="0"/>
              <a:t>型</a:t>
            </a:r>
            <a:r>
              <a:rPr kumimoji="1" lang="zh-CN" altLang="en-US" sz="2800" dirty="0"/>
              <a:t>分析</a:t>
            </a:r>
            <a:r>
              <a:rPr kumimoji="1" lang="en-US" altLang="zh-CN" sz="2800" dirty="0"/>
              <a:t>----</a:t>
            </a:r>
            <a:r>
              <a:rPr kumimoji="1" lang="zh-CN" altLang="en-US" sz="2800" dirty="0"/>
              <a:t>对</a:t>
            </a:r>
            <a:r>
              <a:rPr kumimoji="1" lang="zh-CN" altLang="en-US" sz="2800" dirty="0">
                <a:solidFill>
                  <a:srgbClr val="FF0066"/>
                </a:solidFill>
              </a:rPr>
              <a:t>样品</a:t>
            </a:r>
            <a:r>
              <a:rPr kumimoji="1" lang="zh-CN" altLang="en-US" sz="2800" dirty="0"/>
              <a:t>进行分类</a:t>
            </a:r>
          </a:p>
          <a:p>
            <a:pPr eaLnBrk="1" hangingPunct="1">
              <a:spcBef>
                <a:spcPct val="100000"/>
              </a:spcBef>
            </a:pPr>
            <a:r>
              <a:rPr kumimoji="1" lang="zh-CN" altLang="en-US" dirty="0"/>
              <a:t>聚类分析研究的主要内容</a:t>
            </a:r>
          </a:p>
          <a:p>
            <a:pPr lvl="1" eaLnBrk="1" hangingPunct="1">
              <a:buClr>
                <a:schemeClr val="accent1"/>
              </a:buClr>
              <a:buFont typeface="Wingdings" panose="05000000000000000000" pitchFamily="2" charset="2"/>
              <a:buChar char="n"/>
            </a:pPr>
            <a:r>
              <a:rPr lang="zh-CN" altLang="en-US" sz="2800" dirty="0">
                <a:latin typeface="华文楷体" panose="02010600040101010101" pitchFamily="2" charset="-122"/>
                <a:ea typeface="华文楷体" panose="02010600040101010101" pitchFamily="2" charset="-122"/>
              </a:rPr>
              <a:t>如何度量事物之间的</a:t>
            </a:r>
            <a:r>
              <a:rPr lang="zh-CN" altLang="en-US" sz="2800" dirty="0">
                <a:latin typeface="华文中宋" panose="02010600040101010101" pitchFamily="2" charset="-122"/>
                <a:ea typeface="华文中宋" panose="02010600040101010101" pitchFamily="2" charset="-122"/>
              </a:rPr>
              <a:t>相似性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lvl="1" eaLnBrk="1" hangingPunct="1">
              <a:buClr>
                <a:schemeClr val="accent1"/>
              </a:buClr>
              <a:buFont typeface="Wingdings" panose="05000000000000000000" pitchFamily="2" charset="2"/>
              <a:buChar char="n"/>
            </a:pPr>
            <a:r>
              <a:rPr lang="zh-CN" altLang="en-US" sz="2800" dirty="0">
                <a:latin typeface="华文楷体" panose="02010600040101010101" pitchFamily="2" charset="-122"/>
                <a:ea typeface="华文楷体" panose="02010600040101010101" pitchFamily="2" charset="-122"/>
              </a:rPr>
              <a:t>怎样构造聚类的具体方法以达到分类的目的</a:t>
            </a:r>
            <a:r>
              <a:rPr lang="en-US" altLang="zh-CN" sz="2800" dirty="0">
                <a:latin typeface="华文楷体" panose="02010600040101010101" pitchFamily="2" charset="-122"/>
                <a:ea typeface="华文楷体" panose="02010600040101010101" pitchFamily="2" charset="-122"/>
              </a:rPr>
              <a:t>?</a:t>
            </a:r>
            <a:endParaRPr kumimoji="1" lang="en-US" altLang="zh-CN" sz="2800" dirty="0"/>
          </a:p>
          <a:p>
            <a:pPr eaLnBrk="1" hangingPunct="1"/>
            <a:endParaRPr kumimoji="1"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FC949488-0FD0-4298-81F0-17100D824A92}"/>
              </a:ext>
            </a:extLst>
          </p:cNvPr>
          <p:cNvSpPr>
            <a:spLocks noGrp="1" noChangeArrowheads="1"/>
          </p:cNvSpPr>
          <p:nvPr>
            <p:ph type="body" idx="1"/>
          </p:nvPr>
        </p:nvSpPr>
        <p:spPr>
          <a:xfrm>
            <a:off x="107504" y="737614"/>
            <a:ext cx="3960440" cy="4021904"/>
          </a:xfrm>
        </p:spPr>
        <p:txBody>
          <a:bodyPr/>
          <a:lstStyle/>
          <a:p>
            <a:pPr eaLnBrk="1" hangingPunct="1">
              <a:lnSpc>
                <a:spcPct val="125000"/>
              </a:lnSpc>
              <a:buNone/>
            </a:pPr>
            <a:r>
              <a:rPr lang="en-US" altLang="zh-CN" b="1" dirty="0"/>
              <a:t>     </a:t>
            </a:r>
            <a:r>
              <a:rPr lang="zh-CN" altLang="en-US" b="1" dirty="0">
                <a:solidFill>
                  <a:srgbClr val="006600"/>
                </a:solidFill>
              </a:rPr>
              <a:t>例</a:t>
            </a:r>
            <a:r>
              <a:rPr lang="zh-CN" altLang="en-US" sz="2600" dirty="0"/>
              <a:t>  对</a:t>
            </a:r>
            <a:r>
              <a:rPr lang="en-US" altLang="zh-CN" sz="2600" dirty="0"/>
              <a:t>10</a:t>
            </a:r>
            <a:r>
              <a:rPr lang="zh-CN" altLang="en-US" sz="2600" dirty="0"/>
              <a:t>位应聘者做智能检验。</a:t>
            </a:r>
            <a:r>
              <a:rPr lang="en-US" altLang="zh-CN" sz="2600" dirty="0"/>
              <a:t>3</a:t>
            </a:r>
            <a:r>
              <a:rPr lang="zh-CN" altLang="en-US" sz="2600" dirty="0"/>
              <a:t>项指标</a:t>
            </a:r>
            <a:r>
              <a:rPr lang="en-US" altLang="zh-CN" sz="2600" dirty="0"/>
              <a:t>X</a:t>
            </a:r>
            <a:r>
              <a:rPr lang="zh-CN" altLang="en-US" sz="2600" dirty="0"/>
              <a:t>、</a:t>
            </a:r>
            <a:r>
              <a:rPr lang="en-US" altLang="zh-CN" sz="2600" dirty="0"/>
              <a:t>Y</a:t>
            </a:r>
            <a:r>
              <a:rPr lang="zh-CN" altLang="en-US" sz="2600" dirty="0"/>
              <a:t>和</a:t>
            </a:r>
            <a:r>
              <a:rPr lang="en-US" altLang="zh-CN" sz="2600" dirty="0"/>
              <a:t>Z</a:t>
            </a:r>
            <a:r>
              <a:rPr lang="zh-CN" altLang="en-US" sz="2600" dirty="0"/>
              <a:t>分别表示数学推理能力、语言理解能力和空间想象能力。其得分如下，选择合适的统计方法对应聘者进行分类。</a:t>
            </a:r>
          </a:p>
        </p:txBody>
      </p:sp>
      <p:sp>
        <p:nvSpPr>
          <p:cNvPr id="256001" name="Rectangle 1">
            <a:extLst>
              <a:ext uri="{FF2B5EF4-FFF2-40B4-BE49-F238E27FC236}">
                <a16:creationId xmlns:a16="http://schemas.microsoft.com/office/drawing/2014/main" id="{CC6E44C3-4A7C-4784-9DAF-267D79938D99}"/>
              </a:ext>
            </a:extLst>
          </p:cNvPr>
          <p:cNvSpPr>
            <a:spLocks noChangeArrowheads="1"/>
          </p:cNvSpPr>
          <p:nvPr/>
        </p:nvSpPr>
        <p:spPr bwMode="auto">
          <a:xfrm>
            <a:off x="468313" y="4868863"/>
            <a:ext cx="8137525"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800" dirty="0"/>
              <a:t>我们的问题是如何来选择样品间相似性的测度指标，如何将相似的类连接起来？</a:t>
            </a:r>
          </a:p>
        </p:txBody>
      </p:sp>
      <p:graphicFrame>
        <p:nvGraphicFramePr>
          <p:cNvPr id="3" name="表格 2">
            <a:extLst>
              <a:ext uri="{FF2B5EF4-FFF2-40B4-BE49-F238E27FC236}">
                <a16:creationId xmlns:a16="http://schemas.microsoft.com/office/drawing/2014/main" id="{EB2AE2EC-C050-492F-8DD0-2902ED60284B}"/>
              </a:ext>
            </a:extLst>
          </p:cNvPr>
          <p:cNvGraphicFramePr>
            <a:graphicFrameLocks noGrp="1"/>
          </p:cNvGraphicFramePr>
          <p:nvPr>
            <p:extLst>
              <p:ext uri="{D42A27DB-BD31-4B8C-83A1-F6EECF244321}">
                <p14:modId xmlns:p14="http://schemas.microsoft.com/office/powerpoint/2010/main" val="3719599360"/>
              </p:ext>
            </p:extLst>
          </p:nvPr>
        </p:nvGraphicFramePr>
        <p:xfrm>
          <a:off x="4572000" y="511331"/>
          <a:ext cx="3783879" cy="4138842"/>
        </p:xfrm>
        <a:graphic>
          <a:graphicData uri="http://schemas.openxmlformats.org/drawingml/2006/table">
            <a:tbl>
              <a:tblPr/>
              <a:tblGrid>
                <a:gridCol w="1227944">
                  <a:extLst>
                    <a:ext uri="{9D8B030D-6E8A-4147-A177-3AD203B41FA5}">
                      <a16:colId xmlns:a16="http://schemas.microsoft.com/office/drawing/2014/main" val="2284825165"/>
                    </a:ext>
                  </a:extLst>
                </a:gridCol>
                <a:gridCol w="904801">
                  <a:extLst>
                    <a:ext uri="{9D8B030D-6E8A-4147-A177-3AD203B41FA5}">
                      <a16:colId xmlns:a16="http://schemas.microsoft.com/office/drawing/2014/main" val="541564716"/>
                    </a:ext>
                  </a:extLst>
                </a:gridCol>
                <a:gridCol w="705164">
                  <a:extLst>
                    <a:ext uri="{9D8B030D-6E8A-4147-A177-3AD203B41FA5}">
                      <a16:colId xmlns:a16="http://schemas.microsoft.com/office/drawing/2014/main" val="1578899596"/>
                    </a:ext>
                  </a:extLst>
                </a:gridCol>
                <a:gridCol w="945970">
                  <a:extLst>
                    <a:ext uri="{9D8B030D-6E8A-4147-A177-3AD203B41FA5}">
                      <a16:colId xmlns:a16="http://schemas.microsoft.com/office/drawing/2014/main" val="160804292"/>
                    </a:ext>
                  </a:extLst>
                </a:gridCol>
              </a:tblGrid>
              <a:tr h="648072">
                <a:tc>
                  <a:txBody>
                    <a:bodyPr/>
                    <a:lstStyle/>
                    <a:p>
                      <a:pPr algn="ctr" rtl="0" fontAlgn="ctr"/>
                      <a:r>
                        <a:rPr lang="zh-CN" altLang="en-US" sz="18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应聘者</a:t>
                      </a:r>
                    </a:p>
                  </a:txBody>
                  <a:tcPr marL="7272" marR="7272" marT="7272"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X</a:t>
                      </a:r>
                    </a:p>
                  </a:txBody>
                  <a:tcPr marL="7272" marR="7272" marT="7272"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Y</a:t>
                      </a:r>
                    </a:p>
                  </a:txBody>
                  <a:tcPr marL="7272" marR="7272" marT="7272"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Z</a:t>
                      </a:r>
                    </a:p>
                  </a:txBody>
                  <a:tcPr marL="7272" marR="7272" marT="7272"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7673461"/>
                  </a:ext>
                </a:extLst>
              </a:tr>
              <a:tr h="349077">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28</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29</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28</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335545"/>
                  </a:ext>
                </a:extLst>
              </a:tr>
              <a:tr h="349077">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18</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18</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966091"/>
                  </a:ext>
                </a:extLst>
              </a:tr>
              <a:tr h="349077">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11</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22</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16</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7761310"/>
                  </a:ext>
                </a:extLst>
              </a:tr>
              <a:tr h="349077">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21</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22</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9846462"/>
                  </a:ext>
                </a:extLst>
              </a:tr>
              <a:tr h="349077">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26</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29</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26</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8552289"/>
                  </a:ext>
                </a:extLst>
              </a:tr>
              <a:tr h="349077">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20</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22</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3407916"/>
                  </a:ext>
                </a:extLst>
              </a:tr>
              <a:tr h="349077">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16</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22</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22</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8938051"/>
                  </a:ext>
                </a:extLst>
              </a:tr>
              <a:tr h="349077">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8</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14</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24</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9213870"/>
                  </a:ext>
                </a:extLst>
              </a:tr>
              <a:tr h="349077">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9</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24</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29</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24</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5997681"/>
                  </a:ext>
                </a:extLst>
              </a:tr>
              <a:tr h="349077">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10</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22</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27</a:t>
                      </a:r>
                    </a:p>
                  </a:txBody>
                  <a:tcPr marL="7272" marR="7272" marT="727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24</a:t>
                      </a:r>
                    </a:p>
                  </a:txBody>
                  <a:tcPr marL="7272" marR="7272" marT="7272"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0288250"/>
                  </a:ext>
                </a:extLst>
              </a:tr>
            </a:tbl>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0658" name="Object 2">
            <a:extLst>
              <a:ext uri="{FF2B5EF4-FFF2-40B4-BE49-F238E27FC236}">
                <a16:creationId xmlns:a16="http://schemas.microsoft.com/office/drawing/2014/main" id="{9BB01D2F-077C-4EC3-9CD8-4E53D84A4516}"/>
              </a:ext>
            </a:extLst>
          </p:cNvPr>
          <p:cNvGraphicFramePr>
            <a:graphicFrameLocks noChangeAspect="1"/>
          </p:cNvGraphicFramePr>
          <p:nvPr>
            <p:extLst>
              <p:ext uri="{D42A27DB-BD31-4B8C-83A1-F6EECF244321}">
                <p14:modId xmlns:p14="http://schemas.microsoft.com/office/powerpoint/2010/main" val="3511037702"/>
              </p:ext>
            </p:extLst>
          </p:nvPr>
        </p:nvGraphicFramePr>
        <p:xfrm>
          <a:off x="457200" y="169183"/>
          <a:ext cx="8395037" cy="6384925"/>
        </p:xfrm>
        <a:graphic>
          <a:graphicData uri="http://schemas.openxmlformats.org/presentationml/2006/ole">
            <mc:AlternateContent xmlns:mc="http://schemas.openxmlformats.org/markup-compatibility/2006">
              <mc:Choice xmlns:v="urn:schemas-microsoft-com:vml" Requires="v">
                <p:oleObj spid="_x0000_s1079" name="位图图像" r:id="rId3" imgW="7561905" imgH="5590476" progId="Paint.Picture">
                  <p:embed/>
                </p:oleObj>
              </mc:Choice>
              <mc:Fallback>
                <p:oleObj name="位图图像" r:id="rId3" imgW="7561905" imgH="5590476" progId="Paint.Picture">
                  <p:embed/>
                  <p:pic>
                    <p:nvPicPr>
                      <p:cNvPr id="0" name="Object 2"/>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457200" y="169183"/>
                        <a:ext cx="8395037" cy="6384925"/>
                      </a:xfrm>
                      <a:prstGeom prst="rect">
                        <a:avLst/>
                      </a:prstGeom>
                      <a:noFill/>
                      <a:ln>
                        <a:noFill/>
                      </a:ln>
                      <a:effectLst/>
                    </p:spPr>
                  </p:pic>
                </p:oleObj>
              </mc:Fallback>
            </mc:AlternateContent>
          </a:graphicData>
        </a:graphic>
      </p:graphicFrame>
      <p:sp>
        <p:nvSpPr>
          <p:cNvPr id="508931" name="Line 3">
            <a:extLst>
              <a:ext uri="{FF2B5EF4-FFF2-40B4-BE49-F238E27FC236}">
                <a16:creationId xmlns:a16="http://schemas.microsoft.com/office/drawing/2014/main" id="{7B3E83F2-D744-471F-8331-00EFD1EEE7A4}"/>
              </a:ext>
            </a:extLst>
          </p:cNvPr>
          <p:cNvSpPr>
            <a:spLocks noChangeShapeType="1"/>
          </p:cNvSpPr>
          <p:nvPr/>
        </p:nvSpPr>
        <p:spPr bwMode="auto">
          <a:xfrm>
            <a:off x="3203575" y="333375"/>
            <a:ext cx="0" cy="5638800"/>
          </a:xfrm>
          <a:prstGeom prst="line">
            <a:avLst/>
          </a:prstGeom>
          <a:noFill/>
          <a:ln w="28575">
            <a:solidFill>
              <a:srgbClr val="FF0066"/>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 name="组合 2">
            <a:extLst>
              <a:ext uri="{FF2B5EF4-FFF2-40B4-BE49-F238E27FC236}">
                <a16:creationId xmlns:a16="http://schemas.microsoft.com/office/drawing/2014/main" id="{9D5C60D7-DE3F-49C1-AE9C-849AB30C54A7}"/>
              </a:ext>
            </a:extLst>
          </p:cNvPr>
          <p:cNvGrpSpPr/>
          <p:nvPr/>
        </p:nvGrpSpPr>
        <p:grpSpPr>
          <a:xfrm>
            <a:off x="2073526" y="548680"/>
            <a:ext cx="482251" cy="5342973"/>
            <a:chOff x="2073526" y="548680"/>
            <a:chExt cx="482251" cy="5342973"/>
          </a:xfrm>
        </p:grpSpPr>
        <p:sp>
          <p:nvSpPr>
            <p:cNvPr id="4" name="矩形 3">
              <a:extLst>
                <a:ext uri="{FF2B5EF4-FFF2-40B4-BE49-F238E27FC236}">
                  <a16:creationId xmlns:a16="http://schemas.microsoft.com/office/drawing/2014/main" id="{D1D080C0-BD1A-4FC1-8D74-4B417CD8869D}"/>
                </a:ext>
              </a:extLst>
            </p:cNvPr>
            <p:cNvSpPr/>
            <p:nvPr/>
          </p:nvSpPr>
          <p:spPr>
            <a:xfrm>
              <a:off x="2073527" y="548680"/>
              <a:ext cx="482250" cy="1944216"/>
            </a:xfrm>
            <a:prstGeom prst="rect">
              <a:avLst/>
            </a:prstGeom>
            <a:noFill/>
            <a:ln w="19050">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矩形 5">
              <a:extLst>
                <a:ext uri="{FF2B5EF4-FFF2-40B4-BE49-F238E27FC236}">
                  <a16:creationId xmlns:a16="http://schemas.microsoft.com/office/drawing/2014/main" id="{F66AE31C-E223-46EA-8D45-EEA0CB7C63ED}"/>
                </a:ext>
              </a:extLst>
            </p:cNvPr>
            <p:cNvSpPr/>
            <p:nvPr/>
          </p:nvSpPr>
          <p:spPr>
            <a:xfrm>
              <a:off x="2075949" y="5429190"/>
              <a:ext cx="479827" cy="462463"/>
            </a:xfrm>
            <a:prstGeom prst="rect">
              <a:avLst/>
            </a:prstGeom>
            <a:noFill/>
            <a:ln w="19050">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矩形 6">
              <a:extLst>
                <a:ext uri="{FF2B5EF4-FFF2-40B4-BE49-F238E27FC236}">
                  <a16:creationId xmlns:a16="http://schemas.microsoft.com/office/drawing/2014/main" id="{427F49A6-C1F8-469D-AC4A-A65B7E3C4C42}"/>
                </a:ext>
              </a:extLst>
            </p:cNvPr>
            <p:cNvSpPr/>
            <p:nvPr/>
          </p:nvSpPr>
          <p:spPr>
            <a:xfrm>
              <a:off x="2073526" y="2780927"/>
              <a:ext cx="482250" cy="2448273"/>
            </a:xfrm>
            <a:prstGeom prst="rect">
              <a:avLst/>
            </a:prstGeom>
            <a:noFill/>
            <a:ln w="19050">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0658"/>
                                        </p:tgtEl>
                                        <p:attrNameLst>
                                          <p:attrName>style.visibility</p:attrName>
                                        </p:attrNameLst>
                                      </p:cBhvr>
                                      <p:to>
                                        <p:strVal val="visible"/>
                                      </p:to>
                                    </p:set>
                                    <p:animEffect transition="in" filter="blinds(horizontal)">
                                      <p:cBhvr>
                                        <p:cTn id="7" dur="500"/>
                                        <p:tgtEl>
                                          <p:spTgt spid="710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08931"/>
                                        </p:tgtEl>
                                        <p:attrNameLst>
                                          <p:attrName>style.visibility</p:attrName>
                                        </p:attrNameLst>
                                      </p:cBhvr>
                                      <p:to>
                                        <p:strVal val="visible"/>
                                      </p:to>
                                    </p:set>
                                    <p:animEffect transition="in" filter="slide(fromBottom)">
                                      <p:cBhvr>
                                        <p:cTn id="12" dur="500"/>
                                        <p:tgtEl>
                                          <p:spTgt spid="50893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7864C04B-492A-4893-A8EF-6416D7A15F48}"/>
              </a:ext>
            </a:extLst>
          </p:cNvPr>
          <p:cNvSpPr>
            <a:spLocks noGrp="1" noChangeArrowheads="1"/>
          </p:cNvSpPr>
          <p:nvPr>
            <p:ph type="title"/>
          </p:nvPr>
        </p:nvSpPr>
        <p:spPr>
          <a:xfrm>
            <a:off x="285750" y="1571625"/>
            <a:ext cx="8229600" cy="820738"/>
          </a:xfrm>
        </p:spPr>
        <p:txBody>
          <a:bodyPr/>
          <a:lstStyle/>
          <a:p>
            <a:pPr eaLnBrk="1" hangingPunct="1"/>
            <a:r>
              <a:rPr lang="zh-CN" altLang="en-US" sz="3600" b="1">
                <a:latin typeface="Arial" panose="020B0604020202020204" pitchFamily="34" charset="0"/>
              </a:rPr>
              <a:t>一、相似性的测度</a:t>
            </a:r>
            <a:br>
              <a:rPr lang="zh-CN" altLang="en-US" sz="3900" b="1">
                <a:latin typeface="Times New Roman" panose="02020603050405020304" pitchFamily="18" charset="0"/>
                <a:cs typeface="Times New Roman" panose="02020603050405020304" pitchFamily="18" charset="0"/>
              </a:rPr>
            </a:br>
            <a:endParaRPr lang="zh-CN" altLang="en-US" sz="3900" b="1">
              <a:latin typeface="Times New Roman" panose="02020603050405020304" pitchFamily="18" charset="0"/>
              <a:cs typeface="Times New Roman" panose="02020603050405020304" pitchFamily="18" charset="0"/>
            </a:endParaRPr>
          </a:p>
        </p:txBody>
      </p:sp>
      <p:sp>
        <p:nvSpPr>
          <p:cNvPr id="333827" name="Rectangle 3">
            <a:extLst>
              <a:ext uri="{FF2B5EF4-FFF2-40B4-BE49-F238E27FC236}">
                <a16:creationId xmlns:a16="http://schemas.microsoft.com/office/drawing/2014/main" id="{70D0BD87-BA53-48DF-841B-988B10D02E9D}"/>
              </a:ext>
            </a:extLst>
          </p:cNvPr>
          <p:cNvSpPr>
            <a:spLocks noGrp="1" noChangeArrowheads="1"/>
          </p:cNvSpPr>
          <p:nvPr>
            <p:ph type="body" idx="1"/>
          </p:nvPr>
        </p:nvSpPr>
        <p:spPr>
          <a:xfrm>
            <a:off x="457200" y="2644775"/>
            <a:ext cx="8686800" cy="4213225"/>
          </a:xfrm>
        </p:spPr>
        <p:txBody>
          <a:bodyPr/>
          <a:lstStyle/>
          <a:p>
            <a:pPr eaLnBrk="1" hangingPunct="1">
              <a:lnSpc>
                <a:spcPct val="115000"/>
              </a:lnSpc>
              <a:spcBef>
                <a:spcPct val="50000"/>
              </a:spcBef>
            </a:pPr>
            <a:r>
              <a:rPr lang="zh-CN" altLang="en-US" b="1">
                <a:solidFill>
                  <a:schemeClr val="hlink"/>
                </a:solidFill>
              </a:rPr>
              <a:t>距离</a:t>
            </a:r>
            <a:r>
              <a:rPr lang="zh-CN" altLang="en-US"/>
              <a:t>：测度样品之间的亲疏程度。将每一个样品看作</a:t>
            </a:r>
            <a:r>
              <a:rPr lang="en-US" altLang="zh-CN">
                <a:latin typeface="Times New Roman" panose="02020603050405020304" pitchFamily="18" charset="0"/>
              </a:rPr>
              <a:t>p </a:t>
            </a:r>
            <a:r>
              <a:rPr lang="zh-CN" altLang="en-US"/>
              <a:t>维空间的一个点，并用某种度量测量点与点之间的距离，距离较近的归为一类，距离较远的点应属于不同的类。</a:t>
            </a:r>
          </a:p>
          <a:p>
            <a:pPr eaLnBrk="1" hangingPunct="1">
              <a:lnSpc>
                <a:spcPct val="115000"/>
              </a:lnSpc>
              <a:spcBef>
                <a:spcPct val="50000"/>
              </a:spcBef>
            </a:pPr>
            <a:r>
              <a:rPr lang="zh-CN" altLang="en-US" b="1">
                <a:solidFill>
                  <a:schemeClr val="hlink"/>
                </a:solidFill>
              </a:rPr>
              <a:t>相似系数</a:t>
            </a:r>
            <a:r>
              <a:rPr lang="zh-CN" altLang="en-US"/>
              <a:t>：测度变量之间的亲疏程度</a:t>
            </a:r>
          </a:p>
          <a:p>
            <a:pPr algn="just" eaLnBrk="1" hangingPunct="1">
              <a:buFont typeface="Wingdings" panose="05000000000000000000" pitchFamily="2" charset="2"/>
              <a:buNone/>
            </a:pPr>
            <a:endParaRPr lang="en-US" altLang="zh-CN"/>
          </a:p>
        </p:txBody>
      </p:sp>
      <p:sp>
        <p:nvSpPr>
          <p:cNvPr id="5" name="Rectangle 2">
            <a:extLst>
              <a:ext uri="{FF2B5EF4-FFF2-40B4-BE49-F238E27FC236}">
                <a16:creationId xmlns:a16="http://schemas.microsoft.com/office/drawing/2014/main" id="{E7852D3B-439D-4123-BE04-507A7460F287}"/>
              </a:ext>
            </a:extLst>
          </p:cNvPr>
          <p:cNvSpPr txBox="1">
            <a:spLocks noChangeArrowheads="1"/>
          </p:cNvSpPr>
          <p:nvPr/>
        </p:nvSpPr>
        <p:spPr bwMode="auto">
          <a:xfrm>
            <a:off x="428625" y="428625"/>
            <a:ext cx="8229600" cy="1139825"/>
          </a:xfrm>
          <a:prstGeom prst="rect">
            <a:avLst/>
          </a:prstGeom>
          <a:noFill/>
          <a:ln w="9525">
            <a:noFill/>
            <a:miter lim="800000"/>
            <a:headEnd/>
            <a:tailEnd/>
          </a:ln>
          <a:effectLst/>
        </p:spPr>
        <p:txBody>
          <a:bodyPr/>
          <a:lstStyle/>
          <a:p>
            <a:pPr algn="ctr" eaLnBrk="1" hangingPunct="1">
              <a:defRPr/>
            </a:pPr>
            <a:r>
              <a:rPr kumimoji="1" lang="en-US" altLang="zh-CN" sz="4200" b="1" kern="0" dirty="0">
                <a:solidFill>
                  <a:schemeClr val="tx2"/>
                </a:solidFill>
                <a:latin typeface="+mj-lt"/>
                <a:ea typeface="+mj-ea"/>
                <a:cs typeface="+mj-cs"/>
              </a:rPr>
              <a:t>§2    </a:t>
            </a:r>
            <a:r>
              <a:rPr kumimoji="1" lang="zh-CN" altLang="en-US" sz="4200" b="1" kern="0" dirty="0">
                <a:solidFill>
                  <a:schemeClr val="tx2"/>
                </a:solidFill>
                <a:latin typeface="+mj-lt"/>
                <a:ea typeface="+mj-ea"/>
                <a:cs typeface="+mj-cs"/>
              </a:rPr>
              <a:t>距离和相似系数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3826"/>
                                        </p:tgtEl>
                                        <p:attrNameLst>
                                          <p:attrName>style.visibility</p:attrName>
                                        </p:attrNameLst>
                                      </p:cBhvr>
                                      <p:to>
                                        <p:strVal val="visible"/>
                                      </p:to>
                                    </p:set>
                                    <p:anim calcmode="lin" valueType="num">
                                      <p:cBhvr additive="base">
                                        <p:cTn id="7" dur="500" fill="hold"/>
                                        <p:tgtEl>
                                          <p:spTgt spid="333826"/>
                                        </p:tgtEl>
                                        <p:attrNameLst>
                                          <p:attrName>ppt_x</p:attrName>
                                        </p:attrNameLst>
                                      </p:cBhvr>
                                      <p:tavLst>
                                        <p:tav tm="0">
                                          <p:val>
                                            <p:strVal val="0-#ppt_w/2"/>
                                          </p:val>
                                        </p:tav>
                                        <p:tav tm="100000">
                                          <p:val>
                                            <p:strVal val="#ppt_x"/>
                                          </p:val>
                                        </p:tav>
                                      </p:tavLst>
                                    </p:anim>
                                    <p:anim calcmode="lin" valueType="num">
                                      <p:cBhvr additive="base">
                                        <p:cTn id="8" dur="500" fill="hold"/>
                                        <p:tgtEl>
                                          <p:spTgt spid="3338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3827">
                                            <p:txEl>
                                              <p:pRg st="0" end="0"/>
                                            </p:txEl>
                                          </p:spTgt>
                                        </p:tgtEl>
                                        <p:attrNameLst>
                                          <p:attrName>style.visibility</p:attrName>
                                        </p:attrNameLst>
                                      </p:cBhvr>
                                      <p:to>
                                        <p:strVal val="visible"/>
                                      </p:to>
                                    </p:set>
                                    <p:anim calcmode="lin" valueType="num">
                                      <p:cBhvr additive="base">
                                        <p:cTn id="13" dur="500" fill="hold"/>
                                        <p:tgtEl>
                                          <p:spTgt spid="33382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338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33827">
                                            <p:txEl>
                                              <p:pRg st="1" end="1"/>
                                            </p:txEl>
                                          </p:spTgt>
                                        </p:tgtEl>
                                        <p:attrNameLst>
                                          <p:attrName>style.visibility</p:attrName>
                                        </p:attrNameLst>
                                      </p:cBhvr>
                                      <p:to>
                                        <p:strVal val="visible"/>
                                      </p:to>
                                    </p:set>
                                    <p:anim calcmode="lin" valueType="num">
                                      <p:cBhvr additive="base">
                                        <p:cTn id="19" dur="500" fill="hold"/>
                                        <p:tgtEl>
                                          <p:spTgt spid="33382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3382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6" grpId="0" autoUpdateAnimBg="0"/>
      <p:bldP spid="33382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D1E7F309-BFCE-4015-9A1C-077B3DD69203}"/>
              </a:ext>
            </a:extLst>
          </p:cNvPr>
          <p:cNvSpPr>
            <a:spLocks noGrp="1" noChangeArrowheads="1"/>
          </p:cNvSpPr>
          <p:nvPr>
            <p:ph type="ctrTitle"/>
          </p:nvPr>
        </p:nvSpPr>
        <p:spPr>
          <a:xfrm>
            <a:off x="935129" y="488522"/>
            <a:ext cx="7705725" cy="2209800"/>
          </a:xfrm>
        </p:spPr>
        <p:txBody>
          <a:bodyPr/>
          <a:lstStyle/>
          <a:p>
            <a:pPr algn="ctr" eaLnBrk="1" hangingPunct="1">
              <a:defRPr/>
            </a:pPr>
            <a:r>
              <a:rPr lang="zh-CN" altLang="en-US" sz="5400" b="1" dirty="0">
                <a:latin typeface="微软雅黑" panose="020B0503020204020204" pitchFamily="34" charset="-122"/>
                <a:ea typeface="微软雅黑" panose="020B0503020204020204" pitchFamily="34" charset="-122"/>
              </a:rPr>
              <a:t>聚 类 分 析</a:t>
            </a:r>
            <a:br>
              <a:rPr lang="en-US" altLang="zh-CN" sz="5400" b="1" dirty="0">
                <a:latin typeface="微软雅黑" panose="020B0503020204020204" pitchFamily="34" charset="-122"/>
                <a:ea typeface="微软雅黑" panose="020B0503020204020204" pitchFamily="34" charset="-122"/>
              </a:rPr>
            </a:br>
            <a:r>
              <a:rPr lang="en-US" altLang="zh-CN" sz="5400" b="1" dirty="0">
                <a:latin typeface="微软雅黑" panose="020B0503020204020204" pitchFamily="34" charset="-122"/>
                <a:ea typeface="微软雅黑" panose="020B0503020204020204" pitchFamily="34" charset="-122"/>
              </a:rPr>
              <a:t> </a:t>
            </a:r>
            <a:endParaRPr lang="zh-CN" altLang="en-US" sz="3600" dirty="0"/>
          </a:p>
        </p:txBody>
      </p:sp>
      <p:sp>
        <p:nvSpPr>
          <p:cNvPr id="3" name="矩形 1">
            <a:extLst>
              <a:ext uri="{FF2B5EF4-FFF2-40B4-BE49-F238E27FC236}">
                <a16:creationId xmlns:a16="http://schemas.microsoft.com/office/drawing/2014/main" id="{77738584-190B-455F-88B7-05DDA173C0FB}"/>
              </a:ext>
            </a:extLst>
          </p:cNvPr>
          <p:cNvSpPr>
            <a:spLocks noChangeArrowheads="1"/>
          </p:cNvSpPr>
          <p:nvPr/>
        </p:nvSpPr>
        <p:spPr bwMode="auto">
          <a:xfrm>
            <a:off x="3236285" y="3607485"/>
            <a:ext cx="288732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000" b="1" i="0" u="none" strike="noStrike" kern="0" cap="none" spc="0" normalizeH="0" baseline="0" noProof="0" dirty="0">
                <a:ln>
                  <a:noFill/>
                </a:ln>
                <a:solidFill>
                  <a:srgbClr val="1F497D"/>
                </a:solidFill>
                <a:effectLst/>
                <a:uLnTx/>
                <a:uFillTx/>
                <a:latin typeface="Times New Roman" pitchFamily="18" charset="0"/>
                <a:ea typeface="宋体" panose="02010600030101010101" pitchFamily="2" charset="-122"/>
                <a:cs typeface="Times New Roman" pitchFamily="18" charset="0"/>
              </a:rPr>
              <a:t>Cluster Analysis</a:t>
            </a:r>
            <a:endParaRPr kumimoji="0" lang="zh-CN" altLang="en-US" sz="3000" b="1" i="0" u="none" strike="noStrike" kern="0" cap="none" spc="0" normalizeH="0" baseline="0" noProof="0" dirty="0">
              <a:ln>
                <a:noFill/>
              </a:ln>
              <a:solidFill>
                <a:srgbClr val="1F497D"/>
              </a:solidFill>
              <a:effectLst/>
              <a:uLnTx/>
              <a:uFillTx/>
              <a:latin typeface="Times New Roman" pitchFamily="18" charset="0"/>
              <a:ea typeface="宋体" panose="02010600030101010101" pitchFamily="2" charset="-122"/>
              <a:cs typeface="Times New Roman" pitchFamily="18" charset="0"/>
            </a:endParaRPr>
          </a:p>
        </p:txBody>
      </p:sp>
      <p:pic>
        <p:nvPicPr>
          <p:cNvPr id="4" name="图片 3" descr="图片包含 图表&#10;&#10;描述已自动生成">
            <a:extLst>
              <a:ext uri="{FF2B5EF4-FFF2-40B4-BE49-F238E27FC236}">
                <a16:creationId xmlns:a16="http://schemas.microsoft.com/office/drawing/2014/main" id="{189627FD-07DD-45A6-BDE5-B471C0381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060848"/>
            <a:ext cx="5760577" cy="4114698"/>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E1C5C86-DA15-4731-9D49-B12229C0406A}"/>
              </a:ext>
            </a:extLst>
          </p:cNvPr>
          <p:cNvSpPr>
            <a:spLocks noGrp="1" noChangeArrowheads="1"/>
          </p:cNvSpPr>
          <p:nvPr>
            <p:ph type="title"/>
          </p:nvPr>
        </p:nvSpPr>
        <p:spPr>
          <a:xfrm>
            <a:off x="468313" y="260350"/>
            <a:ext cx="5138737" cy="484188"/>
          </a:xfrm>
        </p:spPr>
        <p:txBody>
          <a:bodyPr/>
          <a:lstStyle/>
          <a:p>
            <a:pPr eaLnBrk="1" hangingPunct="1"/>
            <a:r>
              <a:rPr lang="zh-CN" altLang="en-US" sz="3500" b="1" dirty="0">
                <a:latin typeface="宋体" panose="02010600030101010101" pitchFamily="2" charset="-122"/>
              </a:rPr>
              <a:t>二、常用的距离</a:t>
            </a:r>
          </a:p>
        </p:txBody>
      </p:sp>
      <p:graphicFrame>
        <p:nvGraphicFramePr>
          <p:cNvPr id="19460" name="Object 4">
            <a:extLst>
              <a:ext uri="{FF2B5EF4-FFF2-40B4-BE49-F238E27FC236}">
                <a16:creationId xmlns:a16="http://schemas.microsoft.com/office/drawing/2014/main" id="{116DEB5B-B057-41C4-A99E-E608186451C2}"/>
              </a:ext>
            </a:extLst>
          </p:cNvPr>
          <p:cNvGraphicFramePr>
            <a:graphicFrameLocks noChangeAspect="1"/>
          </p:cNvGraphicFramePr>
          <p:nvPr/>
        </p:nvGraphicFramePr>
        <p:xfrm>
          <a:off x="2038350" y="4578350"/>
          <a:ext cx="3481388" cy="1373188"/>
        </p:xfrm>
        <a:graphic>
          <a:graphicData uri="http://schemas.openxmlformats.org/presentationml/2006/ole">
            <mc:AlternateContent xmlns:mc="http://schemas.openxmlformats.org/markup-compatibility/2006">
              <mc:Choice xmlns:v="urn:schemas-microsoft-com:vml" Requires="v">
                <p:oleObj spid="_x0000_s66577" name="公式" r:id="rId3" imgW="1204049" imgH="403869" progId="Equation.3">
                  <p:embed/>
                </p:oleObj>
              </mc:Choice>
              <mc:Fallback>
                <p:oleObj name="公式" r:id="rId3" imgW="1204049" imgH="403869" progId="Equation.3">
                  <p:embed/>
                  <p:pic>
                    <p:nvPicPr>
                      <p:cNvPr id="19460" name="Object 4">
                        <a:extLst>
                          <a:ext uri="{FF2B5EF4-FFF2-40B4-BE49-F238E27FC236}">
                            <a16:creationId xmlns:a16="http://schemas.microsoft.com/office/drawing/2014/main" id="{116DEB5B-B057-41C4-A99E-E608186451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8350" y="4578350"/>
                        <a:ext cx="34813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5" name="Rectangle 19">
            <a:extLst>
              <a:ext uri="{FF2B5EF4-FFF2-40B4-BE49-F238E27FC236}">
                <a16:creationId xmlns:a16="http://schemas.microsoft.com/office/drawing/2014/main" id="{4E9A6D3F-BB4B-4254-A963-B3AE235E0D3E}"/>
              </a:ext>
            </a:extLst>
          </p:cNvPr>
          <p:cNvSpPr>
            <a:spLocks noChangeArrowheads="1"/>
          </p:cNvSpPr>
          <p:nvPr/>
        </p:nvSpPr>
        <p:spPr bwMode="auto">
          <a:xfrm>
            <a:off x="425450" y="1143000"/>
            <a:ext cx="47676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800" b="1" dirty="0">
                <a:solidFill>
                  <a:schemeClr val="hlink"/>
                </a:solidFill>
                <a:latin typeface="楷体_GB2312" panose="02010609030101010101" pitchFamily="49" charset="-122"/>
                <a:ea typeface="楷体_GB2312" panose="02010609030101010101" pitchFamily="49" charset="-122"/>
              </a:rPr>
              <a:t>1</a:t>
            </a:r>
            <a:r>
              <a:rPr lang="zh-CN" altLang="en-US" sz="2800" b="1" dirty="0">
                <a:solidFill>
                  <a:schemeClr val="hlink"/>
                </a:solidFill>
                <a:latin typeface="楷体_GB2312" panose="02010609030101010101" pitchFamily="49" charset="-122"/>
                <a:ea typeface="楷体_GB2312" panose="02010609030101010101" pitchFamily="49" charset="-122"/>
              </a:rPr>
              <a:t>、明氏</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err="1">
                <a:latin typeface="Times New Roman" panose="02020603050405020304" pitchFamily="18" charset="0"/>
                <a:ea typeface="黑体" panose="02010609060101010101" pitchFamily="49" charset="-122"/>
                <a:cs typeface="Times New Roman" panose="02020603050405020304" pitchFamily="18" charset="0"/>
              </a:rPr>
              <a:t>Minkowski</a:t>
            </a:r>
            <a:r>
              <a:rPr lang="en-US" altLang="zh-CN" sz="20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ea typeface="黑体" panose="02010609060101010101" pitchFamily="49" charset="-122"/>
              </a:rPr>
              <a:t>）</a:t>
            </a:r>
            <a:r>
              <a:rPr lang="zh-CN" altLang="en-US" sz="2800" b="1" dirty="0">
                <a:solidFill>
                  <a:schemeClr val="hlink"/>
                </a:solidFill>
                <a:latin typeface="楷体_GB2312" panose="02010609030101010101" pitchFamily="49" charset="-122"/>
                <a:ea typeface="楷体_GB2312" panose="02010609030101010101" pitchFamily="49" charset="-122"/>
              </a:rPr>
              <a:t>距离</a:t>
            </a:r>
          </a:p>
        </p:txBody>
      </p:sp>
      <p:grpSp>
        <p:nvGrpSpPr>
          <p:cNvPr id="2" name="Group 16">
            <a:extLst>
              <a:ext uri="{FF2B5EF4-FFF2-40B4-BE49-F238E27FC236}">
                <a16:creationId xmlns:a16="http://schemas.microsoft.com/office/drawing/2014/main" id="{8FF3EE3E-82A1-4EE7-B5B7-AD905BA48360}"/>
              </a:ext>
            </a:extLst>
          </p:cNvPr>
          <p:cNvGrpSpPr>
            <a:grpSpLocks/>
          </p:cNvGrpSpPr>
          <p:nvPr/>
        </p:nvGrpSpPr>
        <p:grpSpPr bwMode="auto">
          <a:xfrm>
            <a:off x="992188" y="4021138"/>
            <a:ext cx="5227637" cy="720725"/>
            <a:chOff x="649" y="2115"/>
            <a:chExt cx="3293" cy="454"/>
          </a:xfrm>
        </p:grpSpPr>
        <p:graphicFrame>
          <p:nvGraphicFramePr>
            <p:cNvPr id="23561" name="Object 3">
              <a:extLst>
                <a:ext uri="{FF2B5EF4-FFF2-40B4-BE49-F238E27FC236}">
                  <a16:creationId xmlns:a16="http://schemas.microsoft.com/office/drawing/2014/main" id="{4EC64685-9ACD-41BA-A3AD-B3671596228A}"/>
                </a:ext>
              </a:extLst>
            </p:cNvPr>
            <p:cNvGraphicFramePr>
              <a:graphicFrameLocks noChangeAspect="1"/>
            </p:cNvGraphicFramePr>
            <p:nvPr/>
          </p:nvGraphicFramePr>
          <p:xfrm>
            <a:off x="2245" y="2115"/>
            <a:ext cx="291" cy="437"/>
          </p:xfrm>
          <a:graphic>
            <a:graphicData uri="http://schemas.openxmlformats.org/presentationml/2006/ole">
              <mc:AlternateContent xmlns:mc="http://schemas.openxmlformats.org/markup-compatibility/2006">
                <mc:Choice xmlns:v="urn:schemas-microsoft-com:vml" Requires="v">
                  <p:oleObj spid="_x0000_s66578" name="公式" r:id="rId5" imgW="152334" imgH="228501" progId="Equation.3">
                    <p:embed/>
                  </p:oleObj>
                </mc:Choice>
                <mc:Fallback>
                  <p:oleObj name="公式" r:id="rId5" imgW="152334" imgH="228501" progId="Equation.3">
                    <p:embed/>
                    <p:pic>
                      <p:nvPicPr>
                        <p:cNvPr id="23561" name="Object 3">
                          <a:extLst>
                            <a:ext uri="{FF2B5EF4-FFF2-40B4-BE49-F238E27FC236}">
                              <a16:creationId xmlns:a16="http://schemas.microsoft.com/office/drawing/2014/main" id="{4EC64685-9ACD-41BA-A3AD-B367159622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5" y="2115"/>
                          <a:ext cx="29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2" name="Object 6">
              <a:extLst>
                <a:ext uri="{FF2B5EF4-FFF2-40B4-BE49-F238E27FC236}">
                  <a16:creationId xmlns:a16="http://schemas.microsoft.com/office/drawing/2014/main" id="{5DB53275-C00D-4DAC-B6A0-8D2DC0E922A1}"/>
                </a:ext>
              </a:extLst>
            </p:cNvPr>
            <p:cNvGraphicFramePr>
              <a:graphicFrameLocks noChangeAspect="1"/>
            </p:cNvGraphicFramePr>
            <p:nvPr/>
          </p:nvGraphicFramePr>
          <p:xfrm>
            <a:off x="2880" y="2115"/>
            <a:ext cx="345" cy="454"/>
          </p:xfrm>
          <a:graphic>
            <a:graphicData uri="http://schemas.openxmlformats.org/presentationml/2006/ole">
              <mc:AlternateContent xmlns:mc="http://schemas.openxmlformats.org/markup-compatibility/2006">
                <mc:Choice xmlns:v="urn:schemas-microsoft-com:vml" Requires="v">
                  <p:oleObj spid="_x0000_s66579" name="公式" r:id="rId7" imgW="177646" imgH="241091" progId="Equation.3">
                    <p:embed/>
                  </p:oleObj>
                </mc:Choice>
                <mc:Fallback>
                  <p:oleObj name="公式" r:id="rId7" imgW="177646" imgH="241091" progId="Equation.3">
                    <p:embed/>
                    <p:pic>
                      <p:nvPicPr>
                        <p:cNvPr id="23562" name="Object 6">
                          <a:extLst>
                            <a:ext uri="{FF2B5EF4-FFF2-40B4-BE49-F238E27FC236}">
                              <a16:creationId xmlns:a16="http://schemas.microsoft.com/office/drawing/2014/main" id="{5DB53275-C00D-4DAC-B6A0-8D2DC0E922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 y="2115"/>
                          <a:ext cx="345"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563" name="Group 15">
              <a:extLst>
                <a:ext uri="{FF2B5EF4-FFF2-40B4-BE49-F238E27FC236}">
                  <a16:creationId xmlns:a16="http://schemas.microsoft.com/office/drawing/2014/main" id="{35D53C19-6583-4A77-AE77-34C59ECC7601}"/>
                </a:ext>
              </a:extLst>
            </p:cNvPr>
            <p:cNvGrpSpPr>
              <a:grpSpLocks/>
            </p:cNvGrpSpPr>
            <p:nvPr/>
          </p:nvGrpSpPr>
          <p:grpSpPr bwMode="auto">
            <a:xfrm>
              <a:off x="649" y="2160"/>
              <a:ext cx="3293" cy="408"/>
              <a:chOff x="649" y="2024"/>
              <a:chExt cx="3293" cy="408"/>
            </a:xfrm>
          </p:grpSpPr>
          <p:graphicFrame>
            <p:nvGraphicFramePr>
              <p:cNvPr id="23564" name="Object 5">
                <a:extLst>
                  <a:ext uri="{FF2B5EF4-FFF2-40B4-BE49-F238E27FC236}">
                    <a16:creationId xmlns:a16="http://schemas.microsoft.com/office/drawing/2014/main" id="{8A1DC1AD-39D1-4BF1-8A1C-D05160912571}"/>
                  </a:ext>
                </a:extLst>
              </p:cNvPr>
              <p:cNvGraphicFramePr>
                <a:graphicFrameLocks noChangeAspect="1"/>
              </p:cNvGraphicFramePr>
              <p:nvPr/>
            </p:nvGraphicFramePr>
            <p:xfrm>
              <a:off x="1066" y="2024"/>
              <a:ext cx="326" cy="408"/>
            </p:xfrm>
            <a:graphic>
              <a:graphicData uri="http://schemas.openxmlformats.org/presentationml/2006/ole">
                <mc:AlternateContent xmlns:mc="http://schemas.openxmlformats.org/markup-compatibility/2006">
                  <mc:Choice xmlns:v="urn:schemas-microsoft-com:vml" Requires="v">
                    <p:oleObj spid="_x0000_s66580" name="公式" r:id="rId9" imgW="190417" imgH="241195" progId="Equation.3">
                      <p:embed/>
                    </p:oleObj>
                  </mc:Choice>
                  <mc:Fallback>
                    <p:oleObj name="公式" r:id="rId9" imgW="190417" imgH="241195" progId="Equation.3">
                      <p:embed/>
                      <p:pic>
                        <p:nvPicPr>
                          <p:cNvPr id="23564" name="Object 5">
                            <a:extLst>
                              <a:ext uri="{FF2B5EF4-FFF2-40B4-BE49-F238E27FC236}">
                                <a16:creationId xmlns:a16="http://schemas.microsoft.com/office/drawing/2014/main" id="{8A1DC1AD-39D1-4BF1-8A1C-D051609125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 y="2024"/>
                            <a:ext cx="3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565" name="Group 14">
                <a:extLst>
                  <a:ext uri="{FF2B5EF4-FFF2-40B4-BE49-F238E27FC236}">
                    <a16:creationId xmlns:a16="http://schemas.microsoft.com/office/drawing/2014/main" id="{104AF907-4F74-4025-A3BD-488A48B59142}"/>
                  </a:ext>
                </a:extLst>
              </p:cNvPr>
              <p:cNvGrpSpPr>
                <a:grpSpLocks/>
              </p:cNvGrpSpPr>
              <p:nvPr/>
            </p:nvGrpSpPr>
            <p:grpSpPr bwMode="auto">
              <a:xfrm>
                <a:off x="649" y="2069"/>
                <a:ext cx="3293" cy="288"/>
                <a:chOff x="1738" y="2160"/>
                <a:chExt cx="3293" cy="288"/>
              </a:xfrm>
            </p:grpSpPr>
            <p:sp>
              <p:nvSpPr>
                <p:cNvPr id="23566" name="Rectangle 7">
                  <a:extLst>
                    <a:ext uri="{FF2B5EF4-FFF2-40B4-BE49-F238E27FC236}">
                      <a16:creationId xmlns:a16="http://schemas.microsoft.com/office/drawing/2014/main" id="{90DC1A94-916A-4F3B-BF77-EE1BADD2E540}"/>
                    </a:ext>
                  </a:extLst>
                </p:cNvPr>
                <p:cNvSpPr>
                  <a:spLocks noChangeArrowheads="1"/>
                </p:cNvSpPr>
                <p:nvPr/>
              </p:nvSpPr>
              <p:spPr bwMode="auto">
                <a:xfrm>
                  <a:off x="1738" y="216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令</a:t>
                  </a:r>
                  <a:endParaRPr kumimoji="1" lang="zh-CN" altLang="en-US" sz="2400">
                    <a:latin typeface="Times New Roman" panose="02020603050405020304" pitchFamily="18" charset="0"/>
                  </a:endParaRPr>
                </a:p>
              </p:txBody>
            </p:sp>
            <p:sp>
              <p:nvSpPr>
                <p:cNvPr id="23567" name="Rectangle 8">
                  <a:extLst>
                    <a:ext uri="{FF2B5EF4-FFF2-40B4-BE49-F238E27FC236}">
                      <a16:creationId xmlns:a16="http://schemas.microsoft.com/office/drawing/2014/main" id="{464FA224-0870-4E35-910F-48CC33CE4C33}"/>
                    </a:ext>
                  </a:extLst>
                </p:cNvPr>
                <p:cNvSpPr>
                  <a:spLocks noChangeArrowheads="1"/>
                </p:cNvSpPr>
                <p:nvPr/>
              </p:nvSpPr>
              <p:spPr bwMode="auto">
                <a:xfrm>
                  <a:off x="2472" y="2160"/>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表示样品</a:t>
                  </a:r>
                  <a:endParaRPr kumimoji="1" lang="zh-CN" altLang="en-US" sz="2400">
                    <a:latin typeface="Times New Roman" panose="02020603050405020304" pitchFamily="18" charset="0"/>
                  </a:endParaRPr>
                </a:p>
              </p:txBody>
            </p:sp>
            <p:sp>
              <p:nvSpPr>
                <p:cNvPr id="23568" name="Rectangle 9">
                  <a:extLst>
                    <a:ext uri="{FF2B5EF4-FFF2-40B4-BE49-F238E27FC236}">
                      <a16:creationId xmlns:a16="http://schemas.microsoft.com/office/drawing/2014/main" id="{F4406281-7886-412E-8DE4-D583F4E5ECFA}"/>
                    </a:ext>
                  </a:extLst>
                </p:cNvPr>
                <p:cNvSpPr>
                  <a:spLocks noChangeArrowheads="1"/>
                </p:cNvSpPr>
                <p:nvPr/>
              </p:nvSpPr>
              <p:spPr bwMode="auto">
                <a:xfrm>
                  <a:off x="3651" y="216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与</a:t>
                  </a:r>
                  <a:endParaRPr kumimoji="1" lang="zh-CN" altLang="en-US" sz="2400">
                    <a:latin typeface="Times New Roman" panose="02020603050405020304" pitchFamily="18" charset="0"/>
                  </a:endParaRPr>
                </a:p>
              </p:txBody>
            </p:sp>
            <p:sp>
              <p:nvSpPr>
                <p:cNvPr id="23569" name="Rectangle 10">
                  <a:extLst>
                    <a:ext uri="{FF2B5EF4-FFF2-40B4-BE49-F238E27FC236}">
                      <a16:creationId xmlns:a16="http://schemas.microsoft.com/office/drawing/2014/main" id="{2CE1E7BF-E082-4070-A6D0-076870346C07}"/>
                    </a:ext>
                  </a:extLst>
                </p:cNvPr>
                <p:cNvSpPr>
                  <a:spLocks noChangeArrowheads="1"/>
                </p:cNvSpPr>
                <p:nvPr/>
              </p:nvSpPr>
              <p:spPr bwMode="auto">
                <a:xfrm>
                  <a:off x="4286" y="2160"/>
                  <a:ext cx="7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的距离</a:t>
                  </a:r>
                  <a:r>
                    <a:rPr kumimoji="1" lang="zh-CN" altLang="en-US" sz="2400"/>
                    <a:t> </a:t>
                  </a:r>
                  <a:endParaRPr kumimoji="1" lang="zh-CN" altLang="en-US" sz="2400">
                    <a:latin typeface="Times New Roman" panose="02020603050405020304" pitchFamily="18" charset="0"/>
                  </a:endParaRPr>
                </a:p>
              </p:txBody>
            </p:sp>
          </p:grpSp>
        </p:grpSp>
      </p:grpSp>
      <p:grpSp>
        <p:nvGrpSpPr>
          <p:cNvPr id="5" name="Group 13">
            <a:extLst>
              <a:ext uri="{FF2B5EF4-FFF2-40B4-BE49-F238E27FC236}">
                <a16:creationId xmlns:a16="http://schemas.microsoft.com/office/drawing/2014/main" id="{7C8A39AB-773F-462B-A2EE-78A38484FF09}"/>
              </a:ext>
            </a:extLst>
          </p:cNvPr>
          <p:cNvGrpSpPr>
            <a:grpSpLocks/>
          </p:cNvGrpSpPr>
          <p:nvPr/>
        </p:nvGrpSpPr>
        <p:grpSpPr bwMode="auto">
          <a:xfrm>
            <a:off x="992188" y="1843088"/>
            <a:ext cx="4940300" cy="1935162"/>
            <a:chOff x="394" y="824"/>
            <a:chExt cx="3113" cy="1219"/>
          </a:xfrm>
        </p:grpSpPr>
        <p:graphicFrame>
          <p:nvGraphicFramePr>
            <p:cNvPr id="23559" name="Object 2">
              <a:extLst>
                <a:ext uri="{FF2B5EF4-FFF2-40B4-BE49-F238E27FC236}">
                  <a16:creationId xmlns:a16="http://schemas.microsoft.com/office/drawing/2014/main" id="{D913DB1F-6FBC-4AB6-A7E8-4999D81C1756}"/>
                </a:ext>
              </a:extLst>
            </p:cNvPr>
            <p:cNvGraphicFramePr>
              <a:graphicFrameLocks noChangeAspect="1"/>
            </p:cNvGraphicFramePr>
            <p:nvPr/>
          </p:nvGraphicFramePr>
          <p:xfrm>
            <a:off x="1817" y="824"/>
            <a:ext cx="1690" cy="1219"/>
          </p:xfrm>
          <a:graphic>
            <a:graphicData uri="http://schemas.openxmlformats.org/presentationml/2006/ole">
              <mc:AlternateContent xmlns:mc="http://schemas.openxmlformats.org/markup-compatibility/2006">
                <mc:Choice xmlns:v="urn:schemas-microsoft-com:vml" Requires="v">
                  <p:oleObj spid="_x0000_s66581" name="公式" r:id="rId11" imgW="1308100" imgH="939800" progId="Equation.3">
                    <p:embed/>
                  </p:oleObj>
                </mc:Choice>
                <mc:Fallback>
                  <p:oleObj name="公式" r:id="rId11" imgW="1308100" imgH="939800" progId="Equation.3">
                    <p:embed/>
                    <p:pic>
                      <p:nvPicPr>
                        <p:cNvPr id="23559" name="Object 2">
                          <a:extLst>
                            <a:ext uri="{FF2B5EF4-FFF2-40B4-BE49-F238E27FC236}">
                              <a16:creationId xmlns:a16="http://schemas.microsoft.com/office/drawing/2014/main" id="{D913DB1F-6FBC-4AB6-A7E8-4999D81C17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7" y="824"/>
                          <a:ext cx="1690"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0" name="Rectangle 11">
              <a:extLst>
                <a:ext uri="{FF2B5EF4-FFF2-40B4-BE49-F238E27FC236}">
                  <a16:creationId xmlns:a16="http://schemas.microsoft.com/office/drawing/2014/main" id="{AA2FD4CC-714E-4DE3-9071-E01F777B1BEB}"/>
                </a:ext>
              </a:extLst>
            </p:cNvPr>
            <p:cNvSpPr>
              <a:spLocks noChangeArrowheads="1"/>
            </p:cNvSpPr>
            <p:nvPr/>
          </p:nvSpPr>
          <p:spPr bwMode="auto">
            <a:xfrm>
              <a:off x="394" y="1162"/>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设原始数据为</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75"/>
                                        </p:tgtEl>
                                        <p:attrNameLst>
                                          <p:attrName>style.visibility</p:attrName>
                                        </p:attrNameLst>
                                      </p:cBhvr>
                                      <p:to>
                                        <p:strVal val="visible"/>
                                      </p:to>
                                    </p:set>
                                    <p:animEffect transition="in" filter="blinds(horizontal)">
                                      <p:cBhvr>
                                        <p:cTn id="7" dur="500"/>
                                        <p:tgtEl>
                                          <p:spTgt spid="194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3" presetClass="entr" presetSubtype="10" fill="hold" nodeType="withEffect">
                                  <p:stCondLst>
                                    <p:cond delay="0"/>
                                  </p:stCondLst>
                                  <p:childTnLst>
                                    <p:set>
                                      <p:cBhvr>
                                        <p:cTn id="17" dur="1" fill="hold">
                                          <p:stCondLst>
                                            <p:cond delay="0"/>
                                          </p:stCondLst>
                                        </p:cTn>
                                        <p:tgtEl>
                                          <p:spTgt spid="19460"/>
                                        </p:tgtEl>
                                        <p:attrNameLst>
                                          <p:attrName>style.visibility</p:attrName>
                                        </p:attrNameLst>
                                      </p:cBhvr>
                                      <p:to>
                                        <p:strVal val="visible"/>
                                      </p:to>
                                    </p:set>
                                    <p:animEffect transition="in" filter="blinds(horizontal)">
                                      <p:cBhvr>
                                        <p:cTn id="18"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9" name="Object 4">
            <a:extLst>
              <a:ext uri="{FF2B5EF4-FFF2-40B4-BE49-F238E27FC236}">
                <a16:creationId xmlns:a16="http://schemas.microsoft.com/office/drawing/2014/main" id="{474FBDEE-4F0B-4FD9-BCDC-B6F2349EC000}"/>
              </a:ext>
            </a:extLst>
          </p:cNvPr>
          <p:cNvGraphicFramePr>
            <a:graphicFrameLocks noChangeAspect="1"/>
          </p:cNvGraphicFramePr>
          <p:nvPr/>
        </p:nvGraphicFramePr>
        <p:xfrm>
          <a:off x="1835696" y="702827"/>
          <a:ext cx="3481387" cy="1374775"/>
        </p:xfrm>
        <a:graphic>
          <a:graphicData uri="http://schemas.openxmlformats.org/presentationml/2006/ole">
            <mc:AlternateContent xmlns:mc="http://schemas.openxmlformats.org/markup-compatibility/2006">
              <mc:Choice xmlns:v="urn:schemas-microsoft-com:vml" Requires="v">
                <p:oleObj spid="_x0000_s67592" name="公式" r:id="rId3" imgW="1204049" imgH="403869" progId="Equation.3">
                  <p:embed/>
                </p:oleObj>
              </mc:Choice>
              <mc:Fallback>
                <p:oleObj name="公式" r:id="rId3" imgW="1204049" imgH="403869" progId="Equation.3">
                  <p:embed/>
                  <p:pic>
                    <p:nvPicPr>
                      <p:cNvPr id="24579" name="Object 4">
                        <a:extLst>
                          <a:ext uri="{FF2B5EF4-FFF2-40B4-BE49-F238E27FC236}">
                            <a16:creationId xmlns:a16="http://schemas.microsoft.com/office/drawing/2014/main" id="{474FBDEE-4F0B-4FD9-BCDC-B6F2349EC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702827"/>
                        <a:ext cx="3481387"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2" name="Object 6">
            <a:extLst>
              <a:ext uri="{FF2B5EF4-FFF2-40B4-BE49-F238E27FC236}">
                <a16:creationId xmlns:a16="http://schemas.microsoft.com/office/drawing/2014/main" id="{0763C6DF-EC5C-49AE-8548-7C07EB5EE6E8}"/>
              </a:ext>
            </a:extLst>
          </p:cNvPr>
          <p:cNvGraphicFramePr>
            <a:graphicFrameLocks noChangeAspect="1"/>
          </p:cNvGraphicFramePr>
          <p:nvPr/>
        </p:nvGraphicFramePr>
        <p:xfrm>
          <a:off x="1635071" y="3263441"/>
          <a:ext cx="2365375" cy="1022350"/>
        </p:xfrm>
        <a:graphic>
          <a:graphicData uri="http://schemas.openxmlformats.org/presentationml/2006/ole">
            <mc:AlternateContent xmlns:mc="http://schemas.openxmlformats.org/markup-compatibility/2006">
              <mc:Choice xmlns:v="urn:schemas-microsoft-com:vml" Requires="v">
                <p:oleObj spid="_x0000_s67593" name="公式" r:id="rId5" imgW="906706" imgH="327757" progId="Equation.3">
                  <p:embed/>
                </p:oleObj>
              </mc:Choice>
              <mc:Fallback>
                <p:oleObj name="公式" r:id="rId5" imgW="906706" imgH="327757" progId="Equation.3">
                  <p:embed/>
                  <p:pic>
                    <p:nvPicPr>
                      <p:cNvPr id="19462" name="Object 6">
                        <a:extLst>
                          <a:ext uri="{FF2B5EF4-FFF2-40B4-BE49-F238E27FC236}">
                            <a16:creationId xmlns:a16="http://schemas.microsoft.com/office/drawing/2014/main" id="{0763C6DF-EC5C-49AE-8548-7C07EB5EE6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5071" y="3263441"/>
                        <a:ext cx="236537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2" name="Rectangle 16">
            <a:extLst>
              <a:ext uri="{FF2B5EF4-FFF2-40B4-BE49-F238E27FC236}">
                <a16:creationId xmlns:a16="http://schemas.microsoft.com/office/drawing/2014/main" id="{B4ED9EDF-368D-4CD8-AF4F-3AF1F0E8770D}"/>
              </a:ext>
            </a:extLst>
          </p:cNvPr>
          <p:cNvSpPr>
            <a:spLocks noChangeArrowheads="1"/>
          </p:cNvSpPr>
          <p:nvPr/>
        </p:nvSpPr>
        <p:spPr bwMode="auto">
          <a:xfrm>
            <a:off x="-180528" y="2494632"/>
            <a:ext cx="6248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a:latin typeface="Times New Roman" panose="02020603050405020304" pitchFamily="18" charset="0"/>
              </a:rPr>
              <a:t>特别地，当</a:t>
            </a:r>
            <a:r>
              <a:rPr kumimoji="1" lang="en-US" altLang="zh-CN" sz="2400">
                <a:latin typeface="Times New Roman" panose="02020603050405020304" pitchFamily="18" charset="0"/>
              </a:rPr>
              <a:t>k</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时，即为</a:t>
            </a:r>
            <a:r>
              <a:rPr kumimoji="1" lang="zh-CN" altLang="en-US" sz="2400" b="1">
                <a:latin typeface="Times New Roman" panose="02020603050405020304" pitchFamily="18" charset="0"/>
              </a:rPr>
              <a:t>绝对值距离</a:t>
            </a:r>
          </a:p>
        </p:txBody>
      </p:sp>
      <p:sp>
        <p:nvSpPr>
          <p:cNvPr id="24582" name="Rectangle 19">
            <a:extLst>
              <a:ext uri="{FF2B5EF4-FFF2-40B4-BE49-F238E27FC236}">
                <a16:creationId xmlns:a16="http://schemas.microsoft.com/office/drawing/2014/main" id="{0DA1FE51-50B0-46F8-AFD3-FEA55D6A897D}"/>
              </a:ext>
            </a:extLst>
          </p:cNvPr>
          <p:cNvSpPr>
            <a:spLocks noChangeArrowheads="1"/>
          </p:cNvSpPr>
          <p:nvPr/>
        </p:nvSpPr>
        <p:spPr bwMode="auto">
          <a:xfrm>
            <a:off x="433933" y="386432"/>
            <a:ext cx="47676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800" b="1" dirty="0">
                <a:solidFill>
                  <a:schemeClr val="hlink"/>
                </a:solidFill>
                <a:latin typeface="楷体_GB2312" panose="02010609030101010101" pitchFamily="49" charset="-122"/>
                <a:ea typeface="楷体_GB2312" panose="02010609030101010101" pitchFamily="49" charset="-122"/>
              </a:rPr>
              <a:t>1</a:t>
            </a:r>
            <a:r>
              <a:rPr lang="zh-CN" altLang="en-US" sz="2800" b="1" dirty="0">
                <a:solidFill>
                  <a:schemeClr val="hlink"/>
                </a:solidFill>
                <a:latin typeface="楷体_GB2312" panose="02010609030101010101" pitchFamily="49" charset="-122"/>
                <a:ea typeface="楷体_GB2312" panose="02010609030101010101" pitchFamily="49" charset="-122"/>
              </a:rPr>
              <a:t>、明氏</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err="1">
                <a:latin typeface="Times New Roman" panose="02020603050405020304" pitchFamily="18" charset="0"/>
                <a:ea typeface="黑体" panose="02010609060101010101" pitchFamily="49" charset="-122"/>
                <a:cs typeface="Times New Roman" panose="02020603050405020304" pitchFamily="18" charset="0"/>
              </a:rPr>
              <a:t>Minkowski</a:t>
            </a:r>
            <a:r>
              <a:rPr lang="en-US" altLang="zh-CN" sz="20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ea typeface="黑体" panose="02010609060101010101" pitchFamily="49" charset="-122"/>
              </a:rPr>
              <a:t>）</a:t>
            </a:r>
            <a:r>
              <a:rPr lang="zh-CN" altLang="en-US" sz="2800" b="1" dirty="0">
                <a:solidFill>
                  <a:schemeClr val="hlink"/>
                </a:solidFill>
                <a:latin typeface="楷体_GB2312" panose="02010609030101010101" pitchFamily="49" charset="-122"/>
                <a:ea typeface="楷体_GB2312" panose="02010609030101010101" pitchFamily="49" charset="-122"/>
              </a:rPr>
              <a:t>距离</a:t>
            </a:r>
          </a:p>
        </p:txBody>
      </p:sp>
      <p:sp>
        <p:nvSpPr>
          <p:cNvPr id="9227" name="矩形 2">
            <a:extLst>
              <a:ext uri="{FF2B5EF4-FFF2-40B4-BE49-F238E27FC236}">
                <a16:creationId xmlns:a16="http://schemas.microsoft.com/office/drawing/2014/main" id="{AF7DF3FF-A5FD-4F6E-9ED6-5A3F66F519DF}"/>
              </a:ext>
            </a:extLst>
          </p:cNvPr>
          <p:cNvSpPr>
            <a:spLocks noChangeArrowheads="1"/>
          </p:cNvSpPr>
          <p:nvPr/>
        </p:nvSpPr>
        <p:spPr bwMode="auto">
          <a:xfrm>
            <a:off x="1187624" y="4581128"/>
            <a:ext cx="29575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dirty="0" err="1">
                <a:latin typeface="Times New Roman" panose="02020603050405020304" pitchFamily="18" charset="0"/>
                <a:cs typeface="Times New Roman" panose="02020603050405020304" pitchFamily="18" charset="0"/>
              </a:rPr>
              <a:t>CityBlock</a:t>
            </a:r>
            <a:r>
              <a:rPr lang="en-US" altLang="zh-CN" sz="1800" b="1" dirty="0">
                <a:latin typeface="Times New Roman" panose="02020603050405020304" pitchFamily="18" charset="0"/>
                <a:cs typeface="Times New Roman" panose="02020603050405020304" pitchFamily="18" charset="0"/>
              </a:rPr>
              <a:t> Distance</a:t>
            </a:r>
          </a:p>
          <a:p>
            <a:pPr eaLnBrk="1" hangingPunct="1">
              <a:spcBef>
                <a:spcPct val="0"/>
              </a:spcBef>
              <a:buClrTx/>
              <a:buSzTx/>
              <a:buFontTx/>
              <a:buNone/>
            </a:pPr>
            <a:r>
              <a:rPr lang="zh-CN" altLang="en-US" sz="1800" b="1" dirty="0">
                <a:latin typeface="Times New Roman" panose="02020603050405020304" pitchFamily="18" charset="0"/>
                <a:cs typeface="Times New Roman" panose="02020603050405020304" pitchFamily="18" charset="0"/>
              </a:rPr>
              <a:t>曼哈顿距离</a:t>
            </a:r>
            <a:endParaRPr lang="zh-CN" altLang="en-US" sz="1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67C8044-740D-4D51-B873-DDC84B19DB9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62865" y="3374762"/>
            <a:ext cx="363855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72"/>
                                        </p:tgtEl>
                                        <p:attrNameLst>
                                          <p:attrName>style.visibility</p:attrName>
                                        </p:attrNameLst>
                                      </p:cBhvr>
                                      <p:to>
                                        <p:strVal val="visible"/>
                                      </p:to>
                                    </p:set>
                                    <p:animEffect transition="in" filter="blinds(horizontal)">
                                      <p:cBhvr>
                                        <p:cTn id="7" dur="500"/>
                                        <p:tgtEl>
                                          <p:spTgt spid="19472"/>
                                        </p:tgtEl>
                                      </p:cBhvr>
                                    </p:animEffect>
                                  </p:childTnLst>
                                </p:cTn>
                              </p:par>
                              <p:par>
                                <p:cTn id="8" presetID="3" presetClass="entr" presetSubtype="10" fill="hold" nodeType="withEffect">
                                  <p:stCondLst>
                                    <p:cond delay="0"/>
                                  </p:stCondLst>
                                  <p:childTnLst>
                                    <p:set>
                                      <p:cBhvr>
                                        <p:cTn id="9" dur="1" fill="hold">
                                          <p:stCondLst>
                                            <p:cond delay="0"/>
                                          </p:stCondLst>
                                        </p:cTn>
                                        <p:tgtEl>
                                          <p:spTgt spid="19462"/>
                                        </p:tgtEl>
                                        <p:attrNameLst>
                                          <p:attrName>style.visibility</p:attrName>
                                        </p:attrNameLst>
                                      </p:cBhvr>
                                      <p:to>
                                        <p:strVal val="visible"/>
                                      </p:to>
                                    </p:set>
                                    <p:animEffect transition="in" filter="blinds(horizontal)">
                                      <p:cBhvr>
                                        <p:cTn id="10" dur="500"/>
                                        <p:tgtEl>
                                          <p:spTgt spid="1946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2" grpId="0"/>
      <p:bldP spid="92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3">
            <a:extLst>
              <a:ext uri="{FF2B5EF4-FFF2-40B4-BE49-F238E27FC236}">
                <a16:creationId xmlns:a16="http://schemas.microsoft.com/office/drawing/2014/main" id="{7758DFDA-0D70-4C5B-AF27-92B81ED3A242}"/>
              </a:ext>
            </a:extLst>
          </p:cNvPr>
          <p:cNvGraphicFramePr>
            <a:graphicFrameLocks noChangeAspect="1"/>
          </p:cNvGraphicFramePr>
          <p:nvPr/>
        </p:nvGraphicFramePr>
        <p:xfrm>
          <a:off x="2700338" y="404813"/>
          <a:ext cx="3481387" cy="1373187"/>
        </p:xfrm>
        <a:graphic>
          <a:graphicData uri="http://schemas.openxmlformats.org/presentationml/2006/ole">
            <mc:AlternateContent xmlns:mc="http://schemas.openxmlformats.org/markup-compatibility/2006">
              <mc:Choice xmlns:v="urn:schemas-microsoft-com:vml" Requires="v">
                <p:oleObj spid="_x0000_s4257" name="公式" r:id="rId3" imgW="1204049" imgH="403869" progId="Equation.3">
                  <p:embed/>
                </p:oleObj>
              </mc:Choice>
              <mc:Fallback>
                <p:oleObj name="公式" r:id="rId3" imgW="1204049" imgH="40386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04813"/>
                        <a:ext cx="3481387"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2772" name="Object 4">
            <a:extLst>
              <a:ext uri="{FF2B5EF4-FFF2-40B4-BE49-F238E27FC236}">
                <a16:creationId xmlns:a16="http://schemas.microsoft.com/office/drawing/2014/main" id="{562FCA63-774E-455C-A99B-596512370831}"/>
              </a:ext>
            </a:extLst>
          </p:cNvPr>
          <p:cNvGraphicFramePr>
            <a:graphicFrameLocks noChangeAspect="1"/>
          </p:cNvGraphicFramePr>
          <p:nvPr/>
        </p:nvGraphicFramePr>
        <p:xfrm>
          <a:off x="1543050" y="2606675"/>
          <a:ext cx="2919413" cy="1109663"/>
        </p:xfrm>
        <a:graphic>
          <a:graphicData uri="http://schemas.openxmlformats.org/presentationml/2006/ole">
            <mc:AlternateContent xmlns:mc="http://schemas.openxmlformats.org/markup-compatibility/2006">
              <mc:Choice xmlns:v="urn:schemas-microsoft-com:vml" Requires="v">
                <p:oleObj spid="_x0000_s4258" name="公式" r:id="rId5" imgW="1150546" imgH="365813" progId="Equation.3">
                  <p:embed/>
                </p:oleObj>
              </mc:Choice>
              <mc:Fallback>
                <p:oleObj name="公式" r:id="rId5" imgW="1150546" imgH="36581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050" y="2606675"/>
                        <a:ext cx="2919413"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4" name="Rectangle 5">
            <a:extLst>
              <a:ext uri="{FF2B5EF4-FFF2-40B4-BE49-F238E27FC236}">
                <a16:creationId xmlns:a16="http://schemas.microsoft.com/office/drawing/2014/main" id="{FCA4CD3E-F73E-401B-BA8C-3290F25EF241}"/>
              </a:ext>
            </a:extLst>
          </p:cNvPr>
          <p:cNvSpPr>
            <a:spLocks noChangeArrowheads="1"/>
          </p:cNvSpPr>
          <p:nvPr/>
        </p:nvSpPr>
        <p:spPr bwMode="auto">
          <a:xfrm>
            <a:off x="400050" y="404813"/>
            <a:ext cx="228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b="1">
                <a:solidFill>
                  <a:schemeClr val="hlink"/>
                </a:solidFill>
                <a:latin typeface="楷体_GB2312" panose="02010609030101010101" pitchFamily="49" charset="-122"/>
                <a:ea typeface="楷体_GB2312" panose="02010609030101010101" pitchFamily="49" charset="-122"/>
              </a:rPr>
              <a:t>明氏距离</a:t>
            </a:r>
          </a:p>
        </p:txBody>
      </p:sp>
      <p:sp>
        <p:nvSpPr>
          <p:cNvPr id="672774" name="Rectangle 6">
            <a:extLst>
              <a:ext uri="{FF2B5EF4-FFF2-40B4-BE49-F238E27FC236}">
                <a16:creationId xmlns:a16="http://schemas.microsoft.com/office/drawing/2014/main" id="{3134A3DA-392E-49A9-B9CE-3EE3291EEEA2}"/>
              </a:ext>
            </a:extLst>
          </p:cNvPr>
          <p:cNvSpPr>
            <a:spLocks noChangeArrowheads="1"/>
          </p:cNvSpPr>
          <p:nvPr/>
        </p:nvSpPr>
        <p:spPr bwMode="auto">
          <a:xfrm>
            <a:off x="468313" y="1989138"/>
            <a:ext cx="6248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当</a:t>
            </a:r>
            <a:r>
              <a:rPr kumimoji="1" lang="en-US" altLang="zh-CN" sz="2400">
                <a:latin typeface="Times New Roman" panose="02020603050405020304" pitchFamily="18" charset="0"/>
              </a:rPr>
              <a:t>k</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2</a:t>
            </a:r>
            <a:r>
              <a:rPr kumimoji="1" lang="zh-CN" altLang="en-US" sz="2400">
                <a:latin typeface="Times New Roman" panose="02020603050405020304" pitchFamily="18" charset="0"/>
              </a:rPr>
              <a:t>时，即为</a:t>
            </a:r>
            <a:r>
              <a:rPr kumimoji="1" lang="zh-CN" altLang="en-US" sz="2400" b="1">
                <a:latin typeface="Times New Roman" panose="02020603050405020304" pitchFamily="18" charset="0"/>
              </a:rPr>
              <a:t>欧氏</a:t>
            </a:r>
            <a:r>
              <a:rPr kumimoji="1" lang="en-US" altLang="zh-CN" sz="2400">
                <a:latin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Euclidian)</a:t>
            </a:r>
            <a:r>
              <a:rPr kumimoji="1" lang="zh-CN" altLang="en-US" sz="2400" b="1">
                <a:latin typeface="Times New Roman" panose="02020603050405020304" pitchFamily="18" charset="0"/>
              </a:rPr>
              <a:t>距离</a:t>
            </a:r>
          </a:p>
        </p:txBody>
      </p:sp>
      <p:sp>
        <p:nvSpPr>
          <p:cNvPr id="672791" name="Rectangle 23">
            <a:extLst>
              <a:ext uri="{FF2B5EF4-FFF2-40B4-BE49-F238E27FC236}">
                <a16:creationId xmlns:a16="http://schemas.microsoft.com/office/drawing/2014/main" id="{D6C0C0F7-26D2-4CA2-9003-B18DF37B015E}"/>
              </a:ext>
            </a:extLst>
          </p:cNvPr>
          <p:cNvSpPr>
            <a:spLocks noChangeArrowheads="1"/>
          </p:cNvSpPr>
          <p:nvPr/>
        </p:nvSpPr>
        <p:spPr bwMode="auto">
          <a:xfrm>
            <a:off x="378854" y="4849813"/>
            <a:ext cx="6248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dirty="0">
                <a:latin typeface="Times New Roman" panose="02020603050405020304" pitchFamily="18" charset="0"/>
              </a:rPr>
              <a:t>当</a:t>
            </a:r>
            <a:r>
              <a:rPr kumimoji="1" lang="en-US" altLang="zh-CN" sz="2400" dirty="0">
                <a:latin typeface="Times New Roman" panose="02020603050405020304" pitchFamily="18" charset="0"/>
              </a:rPr>
              <a:t>k</a:t>
            </a:r>
            <a:r>
              <a:rPr kumimoji="1" lang="zh-CN" altLang="en-US" sz="2400" dirty="0">
                <a:latin typeface="Times New Roman" panose="02020603050405020304" pitchFamily="18" charset="0"/>
              </a:rPr>
              <a:t>＝</a:t>
            </a:r>
            <a:r>
              <a:rPr kumimoji="1" lang="en-US" altLang="en-US" sz="2400" dirty="0"/>
              <a:t>∞</a:t>
            </a:r>
            <a:r>
              <a:rPr kumimoji="1" lang="zh-CN" altLang="en-US" sz="2400" dirty="0">
                <a:latin typeface="Times New Roman" panose="02020603050405020304" pitchFamily="18" charset="0"/>
              </a:rPr>
              <a:t>时，即为</a:t>
            </a:r>
            <a:r>
              <a:rPr kumimoji="1" lang="zh-CN" altLang="en-US" sz="2400" b="1" dirty="0">
                <a:latin typeface="Times New Roman" panose="02020603050405020304" pitchFamily="18" charset="0"/>
              </a:rPr>
              <a:t>切比雪夫距离</a:t>
            </a:r>
          </a:p>
        </p:txBody>
      </p:sp>
      <p:graphicFrame>
        <p:nvGraphicFramePr>
          <p:cNvPr id="672794" name="Object 26">
            <a:extLst>
              <a:ext uri="{FF2B5EF4-FFF2-40B4-BE49-F238E27FC236}">
                <a16:creationId xmlns:a16="http://schemas.microsoft.com/office/drawing/2014/main" id="{B58E5E41-2243-4D24-BAC1-110A57BDF6CB}"/>
              </a:ext>
            </a:extLst>
          </p:cNvPr>
          <p:cNvGraphicFramePr>
            <a:graphicFrameLocks noGrp="1" noChangeAspect="1"/>
          </p:cNvGraphicFramePr>
          <p:nvPr>
            <p:ph/>
            <p:extLst>
              <p:ext uri="{D42A27DB-BD31-4B8C-83A1-F6EECF244321}">
                <p14:modId xmlns:p14="http://schemas.microsoft.com/office/powerpoint/2010/main" val="1036159310"/>
              </p:ext>
            </p:extLst>
          </p:nvPr>
        </p:nvGraphicFramePr>
        <p:xfrm>
          <a:off x="2878138" y="5359108"/>
          <a:ext cx="3168650" cy="909637"/>
        </p:xfrm>
        <a:graphic>
          <a:graphicData uri="http://schemas.openxmlformats.org/presentationml/2006/ole">
            <mc:AlternateContent xmlns:mc="http://schemas.openxmlformats.org/markup-compatibility/2006">
              <mc:Choice xmlns:v="urn:schemas-microsoft-com:vml" Requires="v">
                <p:oleObj spid="_x0000_s4259" name="公式" r:id="rId7" imgW="982936" imgH="190280" progId="Equation.3">
                  <p:embed/>
                </p:oleObj>
              </mc:Choice>
              <mc:Fallback>
                <p:oleObj name="公式" r:id="rId7" imgW="982936" imgH="190280" progId="Equation.3">
                  <p:embed/>
                  <p:pic>
                    <p:nvPicPr>
                      <p:cNvPr id="0" name="Object 26"/>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8138" y="5359108"/>
                        <a:ext cx="3168650"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Picture 4">
            <a:extLst>
              <a:ext uri="{FF2B5EF4-FFF2-40B4-BE49-F238E27FC236}">
                <a16:creationId xmlns:a16="http://schemas.microsoft.com/office/drawing/2014/main" id="{94B35CD1-ABBA-4A7C-B67D-26DC75CA7F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9154" t="17131" r="26271" b="16046"/>
          <a:stretch>
            <a:fillRect/>
          </a:stretch>
        </p:blipFill>
        <p:spPr bwMode="auto">
          <a:xfrm>
            <a:off x="5472113" y="1903413"/>
            <a:ext cx="3636962" cy="282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6">
            <a:extLst>
              <a:ext uri="{FF2B5EF4-FFF2-40B4-BE49-F238E27FC236}">
                <a16:creationId xmlns:a16="http://schemas.microsoft.com/office/drawing/2014/main" id="{BBBE37CE-9C87-4D43-B6D7-FA5CA87FAD24}"/>
              </a:ext>
            </a:extLst>
          </p:cNvPr>
          <p:cNvSpPr>
            <a:spLocks noChangeArrowheads="1"/>
          </p:cNvSpPr>
          <p:nvPr/>
        </p:nvSpPr>
        <p:spPr bwMode="auto">
          <a:xfrm>
            <a:off x="401638" y="3835400"/>
            <a:ext cx="4468812" cy="6524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rPr>
              <a:t>欧氏距离有明确的空间距离概念</a:t>
            </a:r>
          </a:p>
        </p:txBody>
      </p:sp>
      <p:cxnSp>
        <p:nvCxnSpPr>
          <p:cNvPr id="3" name="直接连接符 2">
            <a:extLst>
              <a:ext uri="{FF2B5EF4-FFF2-40B4-BE49-F238E27FC236}">
                <a16:creationId xmlns:a16="http://schemas.microsoft.com/office/drawing/2014/main" id="{DFAC7AE8-5A6E-47E2-907B-9804250C6270}"/>
              </a:ext>
            </a:extLst>
          </p:cNvPr>
          <p:cNvCxnSpPr/>
          <p:nvPr/>
        </p:nvCxnSpPr>
        <p:spPr>
          <a:xfrm>
            <a:off x="6429375" y="3816350"/>
            <a:ext cx="19208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EC3BED6-C8A9-4A40-AC74-21E24288FDF4}"/>
              </a:ext>
            </a:extLst>
          </p:cNvPr>
          <p:cNvCxnSpPr>
            <a:cxnSpLocks/>
          </p:cNvCxnSpPr>
          <p:nvPr/>
        </p:nvCxnSpPr>
        <p:spPr>
          <a:xfrm>
            <a:off x="6429375" y="2674938"/>
            <a:ext cx="1920875" cy="11414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2774"/>
                                        </p:tgtEl>
                                        <p:attrNameLst>
                                          <p:attrName>style.visibility</p:attrName>
                                        </p:attrNameLst>
                                      </p:cBhvr>
                                      <p:to>
                                        <p:strVal val="visible"/>
                                      </p:to>
                                    </p:set>
                                    <p:animEffect transition="in" filter="blinds(horizontal)">
                                      <p:cBhvr>
                                        <p:cTn id="7" dur="500"/>
                                        <p:tgtEl>
                                          <p:spTgt spid="672774"/>
                                        </p:tgtEl>
                                      </p:cBhvr>
                                    </p:animEffect>
                                  </p:childTnLst>
                                </p:cTn>
                              </p:par>
                              <p:par>
                                <p:cTn id="8" presetID="3" presetClass="entr" presetSubtype="10" fill="hold" nodeType="withEffect">
                                  <p:stCondLst>
                                    <p:cond delay="0"/>
                                  </p:stCondLst>
                                  <p:childTnLst>
                                    <p:set>
                                      <p:cBhvr>
                                        <p:cTn id="9" dur="1" fill="hold">
                                          <p:stCondLst>
                                            <p:cond delay="0"/>
                                          </p:stCondLst>
                                        </p:cTn>
                                        <p:tgtEl>
                                          <p:spTgt spid="672772"/>
                                        </p:tgtEl>
                                        <p:attrNameLst>
                                          <p:attrName>style.visibility</p:attrName>
                                        </p:attrNameLst>
                                      </p:cBhvr>
                                      <p:to>
                                        <p:strVal val="visible"/>
                                      </p:to>
                                    </p:set>
                                    <p:animEffect transition="in" filter="blinds(horizontal)">
                                      <p:cBhvr>
                                        <p:cTn id="10" dur="500"/>
                                        <p:tgtEl>
                                          <p:spTgt spid="6727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72791"/>
                                        </p:tgtEl>
                                        <p:attrNameLst>
                                          <p:attrName>style.visibility</p:attrName>
                                        </p:attrNameLst>
                                      </p:cBhvr>
                                      <p:to>
                                        <p:strVal val="visible"/>
                                      </p:to>
                                    </p:set>
                                    <p:animEffect transition="in" filter="blinds(horizontal)">
                                      <p:cBhvr>
                                        <p:cTn id="29" dur="500"/>
                                        <p:tgtEl>
                                          <p:spTgt spid="672791"/>
                                        </p:tgtEl>
                                      </p:cBhvr>
                                    </p:animEffect>
                                  </p:childTnLst>
                                </p:cTn>
                              </p:par>
                              <p:par>
                                <p:cTn id="30" presetID="3" presetClass="entr" presetSubtype="10" fill="hold" nodeType="withEffect">
                                  <p:stCondLst>
                                    <p:cond delay="0"/>
                                  </p:stCondLst>
                                  <p:childTnLst>
                                    <p:set>
                                      <p:cBhvr>
                                        <p:cTn id="31" dur="1" fill="hold">
                                          <p:stCondLst>
                                            <p:cond delay="0"/>
                                          </p:stCondLst>
                                        </p:cTn>
                                        <p:tgtEl>
                                          <p:spTgt spid="672794"/>
                                        </p:tgtEl>
                                        <p:attrNameLst>
                                          <p:attrName>style.visibility</p:attrName>
                                        </p:attrNameLst>
                                      </p:cBhvr>
                                      <p:to>
                                        <p:strVal val="visible"/>
                                      </p:to>
                                    </p:set>
                                    <p:animEffect transition="in" filter="blinds(horizontal)">
                                      <p:cBhvr>
                                        <p:cTn id="32" dur="500"/>
                                        <p:tgtEl>
                                          <p:spTgt spid="67279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xit" presetSubtype="0" fill="hold" nodeType="click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4" grpId="0"/>
      <p:bldP spid="672791"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E6ECA2-359B-4333-B10C-0B2FEF260E88}"/>
              </a:ext>
            </a:extLst>
          </p:cNvPr>
          <p:cNvSpPr txBox="1"/>
          <p:nvPr/>
        </p:nvSpPr>
        <p:spPr>
          <a:xfrm>
            <a:off x="7164288" y="1196752"/>
            <a:ext cx="1440160" cy="2340897"/>
          </a:xfrm>
          <a:prstGeom prst="rect">
            <a:avLst/>
          </a:prstGeom>
          <a:noFill/>
        </p:spPr>
        <p:txBody>
          <a:bodyPr wrap="square" rtlCol="0">
            <a:spAutoFit/>
          </a:bodyPr>
          <a:lstStyle/>
          <a:p>
            <a:pPr>
              <a:lnSpc>
                <a:spcPct val="150000"/>
              </a:lnSpc>
            </a:pPr>
            <a:r>
              <a:rPr lang="zh-CN" altLang="en-US" sz="2000" dirty="0"/>
              <a:t>到原点的</a:t>
            </a:r>
            <a:r>
              <a:rPr lang="zh-CN" altLang="en-US" sz="2000" b="1" dirty="0">
                <a:solidFill>
                  <a:schemeClr val="hlink"/>
                </a:solidFill>
                <a:latin typeface="楷体_GB2312" panose="02010609030101010101" pitchFamily="49" charset="-122"/>
                <a:ea typeface="楷体_GB2312" panose="02010609030101010101" pitchFamily="49" charset="-122"/>
              </a:rPr>
              <a:t>明氏距离</a:t>
            </a:r>
            <a:r>
              <a:rPr lang="zh-CN" altLang="en-US" sz="2000" dirty="0"/>
              <a:t>为 </a:t>
            </a:r>
            <a:r>
              <a:rPr lang="en-US" altLang="zh-CN" sz="2000" b="1" dirty="0">
                <a:solidFill>
                  <a:srgbClr val="C00000"/>
                </a:solidFill>
                <a:latin typeface="Times New Roman" panose="02020603050405020304" pitchFamily="18" charset="0"/>
                <a:cs typeface="Times New Roman" panose="02020603050405020304" pitchFamily="18" charset="0"/>
              </a:rPr>
              <a:t>1</a:t>
            </a:r>
            <a:r>
              <a:rPr lang="en-US" altLang="zh-CN" sz="2000" b="1" dirty="0">
                <a:solidFill>
                  <a:srgbClr val="FF0000"/>
                </a:solidFill>
                <a:latin typeface="Times New Roman" panose="02020603050405020304" pitchFamily="18" charset="0"/>
                <a:cs typeface="Times New Roman" panose="02020603050405020304" pitchFamily="18" charset="0"/>
              </a:rPr>
              <a:t> </a:t>
            </a:r>
            <a:r>
              <a:rPr lang="zh-CN" altLang="en-US" sz="2000" dirty="0"/>
              <a:t>的点组成的集合</a:t>
            </a:r>
          </a:p>
        </p:txBody>
      </p:sp>
      <p:grpSp>
        <p:nvGrpSpPr>
          <p:cNvPr id="18" name="组合 17">
            <a:extLst>
              <a:ext uri="{FF2B5EF4-FFF2-40B4-BE49-F238E27FC236}">
                <a16:creationId xmlns:a16="http://schemas.microsoft.com/office/drawing/2014/main" id="{5C2FB354-1BB7-D4D9-3C43-718D7CF5C8E6}"/>
              </a:ext>
            </a:extLst>
          </p:cNvPr>
          <p:cNvGrpSpPr/>
          <p:nvPr/>
        </p:nvGrpSpPr>
        <p:grpSpPr>
          <a:xfrm>
            <a:off x="-756592" y="-1395536"/>
            <a:ext cx="9217024" cy="9258252"/>
            <a:chOff x="-828600" y="-1076724"/>
            <a:chExt cx="9217024" cy="9258252"/>
          </a:xfrm>
        </p:grpSpPr>
        <p:grpSp>
          <p:nvGrpSpPr>
            <p:cNvPr id="7" name="组合 6">
              <a:extLst>
                <a:ext uri="{FF2B5EF4-FFF2-40B4-BE49-F238E27FC236}">
                  <a16:creationId xmlns:a16="http://schemas.microsoft.com/office/drawing/2014/main" id="{350F39A8-CC7B-4753-A88C-5BB93CBA3034}"/>
                </a:ext>
              </a:extLst>
            </p:cNvPr>
            <p:cNvGrpSpPr/>
            <p:nvPr/>
          </p:nvGrpSpPr>
          <p:grpSpPr>
            <a:xfrm>
              <a:off x="395536" y="548680"/>
              <a:ext cx="6408712" cy="6309320"/>
              <a:chOff x="107504" y="216024"/>
              <a:chExt cx="6641976" cy="6641976"/>
            </a:xfrm>
          </p:grpSpPr>
          <p:pic>
            <p:nvPicPr>
              <p:cNvPr id="3" name="图片 2" descr="图表, 图示, 饼图&#10;&#10;描述已自动生成">
                <a:extLst>
                  <a:ext uri="{FF2B5EF4-FFF2-40B4-BE49-F238E27FC236}">
                    <a16:creationId xmlns:a16="http://schemas.microsoft.com/office/drawing/2014/main" id="{3AEDD72C-846A-4535-822A-84930D605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16024"/>
                <a:ext cx="6641976" cy="6641976"/>
              </a:xfrm>
              <a:prstGeom prst="rect">
                <a:avLst/>
              </a:prstGeom>
            </p:spPr>
          </p:pic>
          <p:sp>
            <p:nvSpPr>
              <p:cNvPr id="6" name="文本框 5">
                <a:extLst>
                  <a:ext uri="{FF2B5EF4-FFF2-40B4-BE49-F238E27FC236}">
                    <a16:creationId xmlns:a16="http://schemas.microsoft.com/office/drawing/2014/main" id="{3311E5A4-CEDD-4E1F-B1C1-E8F5BC29F231}"/>
                  </a:ext>
                </a:extLst>
              </p:cNvPr>
              <p:cNvSpPr txBox="1"/>
              <p:nvPr/>
            </p:nvSpPr>
            <p:spPr>
              <a:xfrm>
                <a:off x="4316778" y="2163833"/>
                <a:ext cx="288032" cy="461665"/>
              </a:xfrm>
              <a:prstGeom prst="rect">
                <a:avLst/>
              </a:prstGeom>
              <a:solidFill>
                <a:schemeClr val="bg1"/>
              </a:solid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k</a:t>
                </a:r>
                <a:endParaRPr lang="zh-CN" altLang="en-US" sz="2400" dirty="0"/>
              </a:p>
            </p:txBody>
          </p:sp>
        </p:grpSp>
        <p:sp>
          <p:nvSpPr>
            <p:cNvPr id="11" name="弧形 10">
              <a:extLst>
                <a:ext uri="{FF2B5EF4-FFF2-40B4-BE49-F238E27FC236}">
                  <a16:creationId xmlns:a16="http://schemas.microsoft.com/office/drawing/2014/main" id="{9F14C78C-BE55-D801-8D70-CDB7FC10FEB9}"/>
                </a:ext>
              </a:extLst>
            </p:cNvPr>
            <p:cNvSpPr/>
            <p:nvPr/>
          </p:nvSpPr>
          <p:spPr bwMode="auto">
            <a:xfrm rot="10800000">
              <a:off x="3779912" y="-685731"/>
              <a:ext cx="4608512" cy="4213105"/>
            </a:xfrm>
            <a:prstGeom prst="arc">
              <a:avLst/>
            </a:prstGeom>
            <a:noFill/>
            <a:ln w="12700" cap="sq" cmpd="sng" algn="ctr">
              <a:solidFill>
                <a:srgbClr val="FF0066"/>
              </a:solidFill>
              <a:prstDash val="lgDash"/>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4" name="弧形 13">
              <a:extLst>
                <a:ext uri="{FF2B5EF4-FFF2-40B4-BE49-F238E27FC236}">
                  <a16:creationId xmlns:a16="http://schemas.microsoft.com/office/drawing/2014/main" id="{300D8489-1A3E-EE24-759F-8C61DCEC190D}"/>
                </a:ext>
              </a:extLst>
            </p:cNvPr>
            <p:cNvSpPr/>
            <p:nvPr/>
          </p:nvSpPr>
          <p:spPr bwMode="auto">
            <a:xfrm rot="16200000">
              <a:off x="3606307" y="3700978"/>
              <a:ext cx="4565039" cy="4217828"/>
            </a:xfrm>
            <a:prstGeom prst="arc">
              <a:avLst/>
            </a:prstGeom>
            <a:noFill/>
            <a:ln w="12700" cap="sq" cmpd="sng" algn="ctr">
              <a:solidFill>
                <a:srgbClr val="FF0066"/>
              </a:solidFill>
              <a:prstDash val="lgDash"/>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5" name="弧形 14">
              <a:extLst>
                <a:ext uri="{FF2B5EF4-FFF2-40B4-BE49-F238E27FC236}">
                  <a16:creationId xmlns:a16="http://schemas.microsoft.com/office/drawing/2014/main" id="{F2705289-1A0F-BC1A-32BC-0E08B7733A39}"/>
                </a:ext>
              </a:extLst>
            </p:cNvPr>
            <p:cNvSpPr/>
            <p:nvPr/>
          </p:nvSpPr>
          <p:spPr bwMode="auto">
            <a:xfrm rot="5400000">
              <a:off x="-833739" y="-1071585"/>
              <a:ext cx="4618790" cy="4608512"/>
            </a:xfrm>
            <a:prstGeom prst="arc">
              <a:avLst/>
            </a:prstGeom>
            <a:noFill/>
            <a:ln w="12700" cap="sq" cmpd="sng" algn="ctr">
              <a:solidFill>
                <a:srgbClr val="FF0066"/>
              </a:solidFill>
              <a:prstDash val="lgDash"/>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6" name="弧形 15">
              <a:extLst>
                <a:ext uri="{FF2B5EF4-FFF2-40B4-BE49-F238E27FC236}">
                  <a16:creationId xmlns:a16="http://schemas.microsoft.com/office/drawing/2014/main" id="{440CB449-0B1E-C0A4-D9A0-CD1D1DFE27EA}"/>
                </a:ext>
              </a:extLst>
            </p:cNvPr>
            <p:cNvSpPr/>
            <p:nvPr/>
          </p:nvSpPr>
          <p:spPr bwMode="auto">
            <a:xfrm>
              <a:off x="-437918" y="3573016"/>
              <a:ext cx="4217830" cy="4608512"/>
            </a:xfrm>
            <a:prstGeom prst="arc">
              <a:avLst/>
            </a:prstGeom>
            <a:noFill/>
            <a:ln w="12700" cap="sq" cmpd="sng" algn="ctr">
              <a:solidFill>
                <a:srgbClr val="FF0066"/>
              </a:solidFill>
              <a:prstDash val="lgDash"/>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 name="文本框 16">
              <a:extLst>
                <a:ext uri="{FF2B5EF4-FFF2-40B4-BE49-F238E27FC236}">
                  <a16:creationId xmlns:a16="http://schemas.microsoft.com/office/drawing/2014/main" id="{91AF81C3-FCA1-F565-1F96-6AAC212E58EE}"/>
                </a:ext>
              </a:extLst>
            </p:cNvPr>
            <p:cNvSpPr txBox="1"/>
            <p:nvPr/>
          </p:nvSpPr>
          <p:spPr>
            <a:xfrm>
              <a:off x="4067944" y="2961295"/>
              <a:ext cx="720080" cy="400110"/>
            </a:xfrm>
            <a:prstGeom prst="rect">
              <a:avLst/>
            </a:prstGeom>
            <a:noFill/>
          </p:spPr>
          <p:txBody>
            <a:bodyPr wrap="square" rtlCol="0">
              <a:spAutoFit/>
            </a:bodyPr>
            <a:lstStyle/>
            <a:p>
              <a:r>
                <a:rPr lang="en-US" altLang="zh-CN" sz="2000" dirty="0"/>
                <a:t>0.5</a:t>
              </a:r>
              <a:endParaRPr lang="zh-CN" altLang="en-US" sz="2000" dirty="0"/>
            </a:p>
          </p:txBody>
        </p:sp>
      </p:grpSp>
    </p:spTree>
    <p:extLst>
      <p:ext uri="{BB962C8B-B14F-4D97-AF65-F5344CB8AC3E}">
        <p14:creationId xmlns:p14="http://schemas.microsoft.com/office/powerpoint/2010/main" val="63558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91" name="Rectangle 23">
            <a:extLst>
              <a:ext uri="{FF2B5EF4-FFF2-40B4-BE49-F238E27FC236}">
                <a16:creationId xmlns:a16="http://schemas.microsoft.com/office/drawing/2014/main" id="{D6C0C0F7-26D2-4CA2-9003-B18DF37B015E}"/>
              </a:ext>
            </a:extLst>
          </p:cNvPr>
          <p:cNvSpPr>
            <a:spLocks noChangeArrowheads="1"/>
          </p:cNvSpPr>
          <p:nvPr/>
        </p:nvSpPr>
        <p:spPr bwMode="auto">
          <a:xfrm>
            <a:off x="430982" y="888889"/>
            <a:ext cx="6248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dirty="0">
                <a:latin typeface="Times New Roman" panose="02020603050405020304" pitchFamily="18" charset="0"/>
              </a:rPr>
              <a:t>切比雪夫距离</a:t>
            </a:r>
          </a:p>
        </p:txBody>
      </p:sp>
      <p:graphicFrame>
        <p:nvGraphicFramePr>
          <p:cNvPr id="672794" name="Object 26">
            <a:extLst>
              <a:ext uri="{FF2B5EF4-FFF2-40B4-BE49-F238E27FC236}">
                <a16:creationId xmlns:a16="http://schemas.microsoft.com/office/drawing/2014/main" id="{B58E5E41-2243-4D24-BAC1-110A57BDF6CB}"/>
              </a:ext>
            </a:extLst>
          </p:cNvPr>
          <p:cNvGraphicFramePr>
            <a:graphicFrameLocks noGrp="1" noChangeAspect="1"/>
          </p:cNvGraphicFramePr>
          <p:nvPr>
            <p:ph/>
          </p:nvPr>
        </p:nvGraphicFramePr>
        <p:xfrm>
          <a:off x="1264143" y="1500519"/>
          <a:ext cx="3168650" cy="909637"/>
        </p:xfrm>
        <a:graphic>
          <a:graphicData uri="http://schemas.openxmlformats.org/presentationml/2006/ole">
            <mc:AlternateContent xmlns:mc="http://schemas.openxmlformats.org/markup-compatibility/2006">
              <mc:Choice xmlns:v="urn:schemas-microsoft-com:vml" Requires="v">
                <p:oleObj spid="_x0000_s68613" name="公式" r:id="rId3" imgW="982936" imgH="190280" progId="Equation.3">
                  <p:embed/>
                </p:oleObj>
              </mc:Choice>
              <mc:Fallback>
                <p:oleObj name="公式" r:id="rId3" imgW="982936" imgH="190280" progId="Equation.3">
                  <p:embed/>
                  <p:pic>
                    <p:nvPicPr>
                      <p:cNvPr id="672794" name="Object 26">
                        <a:extLst>
                          <a:ext uri="{FF2B5EF4-FFF2-40B4-BE49-F238E27FC236}">
                            <a16:creationId xmlns:a16="http://schemas.microsoft.com/office/drawing/2014/main" id="{B58E5E41-2243-4D24-BAC1-110A57BDF6CB}"/>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143" y="1500519"/>
                        <a:ext cx="3168650"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Picture 4">
            <a:extLst>
              <a:ext uri="{FF2B5EF4-FFF2-40B4-BE49-F238E27FC236}">
                <a16:creationId xmlns:a16="http://schemas.microsoft.com/office/drawing/2014/main" id="{94B35CD1-ABBA-4A7C-B67D-26DC75CA7F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154" t="17131" r="26271" b="16046"/>
          <a:stretch>
            <a:fillRect/>
          </a:stretch>
        </p:blipFill>
        <p:spPr bwMode="auto">
          <a:xfrm>
            <a:off x="5076056" y="188640"/>
            <a:ext cx="3636962" cy="282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连接符 2">
            <a:extLst>
              <a:ext uri="{FF2B5EF4-FFF2-40B4-BE49-F238E27FC236}">
                <a16:creationId xmlns:a16="http://schemas.microsoft.com/office/drawing/2014/main" id="{DFAC7AE8-5A6E-47E2-907B-9804250C6270}"/>
              </a:ext>
            </a:extLst>
          </p:cNvPr>
          <p:cNvCxnSpPr/>
          <p:nvPr/>
        </p:nvCxnSpPr>
        <p:spPr>
          <a:xfrm>
            <a:off x="6033318" y="2101577"/>
            <a:ext cx="192087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EC3BED6-C8A9-4A40-AC74-21E24288FDF4}"/>
              </a:ext>
            </a:extLst>
          </p:cNvPr>
          <p:cNvCxnSpPr>
            <a:cxnSpLocks/>
          </p:cNvCxnSpPr>
          <p:nvPr/>
        </p:nvCxnSpPr>
        <p:spPr>
          <a:xfrm>
            <a:off x="6033318" y="960165"/>
            <a:ext cx="1920875" cy="11414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765F645-6E45-4563-AD42-8FDD72CFDF3E}"/>
              </a:ext>
            </a:extLst>
          </p:cNvPr>
          <p:cNvSpPr txBox="1"/>
          <p:nvPr/>
        </p:nvSpPr>
        <p:spPr>
          <a:xfrm>
            <a:off x="585537" y="2647023"/>
            <a:ext cx="7658871" cy="583108"/>
          </a:xfrm>
          <a:prstGeom prst="rect">
            <a:avLst/>
          </a:prstGeom>
          <a:noFill/>
        </p:spPr>
        <p:txBody>
          <a:bodyPr wrap="square">
            <a:spAutoFit/>
          </a:bodyPr>
          <a:lstStyle/>
          <a:p>
            <a:pPr>
              <a:lnSpc>
                <a:spcPct val="150000"/>
              </a:lnSpc>
            </a:pPr>
            <a:r>
              <a:rPr lang="zh-CN" altLang="en-US" sz="2400" dirty="0"/>
              <a:t>各变量数值差绝对值的最大值</a:t>
            </a:r>
            <a:endParaRPr lang="en-US" altLang="zh-CN" sz="2400" b="0" i="0" dirty="0">
              <a:effectLst/>
              <a:latin typeface="system-ui"/>
            </a:endParaRPr>
          </a:p>
        </p:txBody>
      </p:sp>
      <p:sp>
        <p:nvSpPr>
          <p:cNvPr id="9" name="文本框 8">
            <a:extLst>
              <a:ext uri="{FF2B5EF4-FFF2-40B4-BE49-F238E27FC236}">
                <a16:creationId xmlns:a16="http://schemas.microsoft.com/office/drawing/2014/main" id="{6534B1FB-3A29-41ED-9EFA-7326209BC3B9}"/>
              </a:ext>
            </a:extLst>
          </p:cNvPr>
          <p:cNvSpPr txBox="1"/>
          <p:nvPr/>
        </p:nvSpPr>
        <p:spPr>
          <a:xfrm>
            <a:off x="621178" y="4261272"/>
            <a:ext cx="7623230" cy="1128579"/>
          </a:xfrm>
          <a:prstGeom prst="rect">
            <a:avLst/>
          </a:prstGeom>
          <a:noFill/>
        </p:spPr>
        <p:txBody>
          <a:bodyPr wrap="square">
            <a:spAutoFit/>
          </a:bodyPr>
          <a:lstStyle/>
          <a:p>
            <a:pPr>
              <a:lnSpc>
                <a:spcPct val="150000"/>
              </a:lnSpc>
            </a:pPr>
            <a:r>
              <a:rPr lang="zh-CN" altLang="en-US" sz="2400" b="0" i="0" dirty="0">
                <a:effectLst/>
                <a:latin typeface="system-ui"/>
              </a:rPr>
              <a:t>适用情景</a:t>
            </a:r>
            <a:r>
              <a:rPr lang="zh-CN" altLang="en-US" sz="2400" dirty="0">
                <a:latin typeface="system-ui"/>
              </a:rPr>
              <a:t>：</a:t>
            </a:r>
            <a:r>
              <a:rPr lang="zh-CN" altLang="en-US" sz="2400" b="0" i="0" dirty="0">
                <a:effectLst/>
                <a:latin typeface="system-ui"/>
              </a:rPr>
              <a:t>经常用于</a:t>
            </a:r>
            <a:r>
              <a:rPr lang="zh-CN" altLang="en-US" sz="2400" b="1" i="0" dirty="0">
                <a:solidFill>
                  <a:srgbClr val="0000FF"/>
                </a:solidFill>
                <a:effectLst/>
                <a:latin typeface="system-ui"/>
              </a:rPr>
              <a:t>仓储物流</a:t>
            </a:r>
            <a:r>
              <a:rPr lang="zh-CN" altLang="en-US" sz="2400" b="0" i="0" dirty="0">
                <a:effectLst/>
                <a:latin typeface="system-ui"/>
              </a:rPr>
              <a:t>，它可以很好地描述桥式吊车移动物体所需的时间</a:t>
            </a:r>
            <a:endParaRPr lang="zh-CN" altLang="en-US" sz="2400" dirty="0"/>
          </a:p>
        </p:txBody>
      </p:sp>
    </p:spTree>
    <p:extLst>
      <p:ext uri="{BB962C8B-B14F-4D97-AF65-F5344CB8AC3E}">
        <p14:creationId xmlns:p14="http://schemas.microsoft.com/office/powerpoint/2010/main" val="197341352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游戏机, 电子, 键盘&#10;&#10;描述已自动生成">
            <a:extLst>
              <a:ext uri="{FF2B5EF4-FFF2-40B4-BE49-F238E27FC236}">
                <a16:creationId xmlns:a16="http://schemas.microsoft.com/office/drawing/2014/main" id="{1EAC253A-1318-4371-8738-5C7D20B66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36" y="1760076"/>
            <a:ext cx="3680779" cy="3703641"/>
          </a:xfrm>
          <a:prstGeom prst="rect">
            <a:avLst/>
          </a:prstGeom>
        </p:spPr>
      </p:pic>
      <p:sp>
        <p:nvSpPr>
          <p:cNvPr id="5" name="文本框 4">
            <a:extLst>
              <a:ext uri="{FF2B5EF4-FFF2-40B4-BE49-F238E27FC236}">
                <a16:creationId xmlns:a16="http://schemas.microsoft.com/office/drawing/2014/main" id="{454BE1D3-0F4A-4642-B423-D49C92A75ADE}"/>
              </a:ext>
            </a:extLst>
          </p:cNvPr>
          <p:cNvSpPr txBox="1"/>
          <p:nvPr/>
        </p:nvSpPr>
        <p:spPr>
          <a:xfrm>
            <a:off x="467544" y="2029450"/>
            <a:ext cx="3960440" cy="3353097"/>
          </a:xfrm>
          <a:prstGeom prst="rect">
            <a:avLst/>
          </a:prstGeom>
          <a:noFill/>
        </p:spPr>
        <p:txBody>
          <a:bodyPr wrap="square" rtlCol="0">
            <a:spAutoFit/>
          </a:bodyPr>
          <a:lstStyle/>
          <a:p>
            <a:pPr>
              <a:lnSpc>
                <a:spcPct val="150000"/>
              </a:lnSpc>
            </a:pPr>
            <a:r>
              <a:rPr lang="zh-CN" altLang="en-US" sz="2400" dirty="0">
                <a:latin typeface="system-ui"/>
              </a:rPr>
              <a:t>由于国王可以往斜前或斜后方向移动一格，因此可以较有效率地到达目标格子。</a:t>
            </a:r>
            <a:endParaRPr lang="en-US" altLang="zh-CN" sz="2400" dirty="0">
              <a:latin typeface="system-ui"/>
            </a:endParaRPr>
          </a:p>
          <a:p>
            <a:pPr>
              <a:lnSpc>
                <a:spcPct val="150000"/>
              </a:lnSpc>
            </a:pPr>
            <a:r>
              <a:rPr lang="zh-CN" altLang="en-US" sz="2400" dirty="0">
                <a:latin typeface="system-ui"/>
              </a:rPr>
              <a:t>方格中的数字，表示棋盘上所有位置距 </a:t>
            </a:r>
            <a:r>
              <a:rPr lang="en-US" altLang="zh-CN" sz="2400" b="1" dirty="0">
                <a:solidFill>
                  <a:srgbClr val="0000FF"/>
                </a:solidFill>
                <a:latin typeface="Times New Roman" panose="02020603050405020304" pitchFamily="18" charset="0"/>
                <a:cs typeface="Times New Roman" panose="02020603050405020304" pitchFamily="18" charset="0"/>
              </a:rPr>
              <a:t>f6 </a:t>
            </a:r>
            <a:r>
              <a:rPr lang="zh-CN" altLang="en-US" sz="2400" dirty="0">
                <a:latin typeface="system-ui"/>
              </a:rPr>
              <a:t>位置的切比雪夫距离。</a:t>
            </a:r>
          </a:p>
        </p:txBody>
      </p:sp>
      <p:sp>
        <p:nvSpPr>
          <p:cNvPr id="6" name="文本框 5">
            <a:extLst>
              <a:ext uri="{FF2B5EF4-FFF2-40B4-BE49-F238E27FC236}">
                <a16:creationId xmlns:a16="http://schemas.microsoft.com/office/drawing/2014/main" id="{DAB31727-2B91-4D22-94FC-51293B212A1D}"/>
              </a:ext>
            </a:extLst>
          </p:cNvPr>
          <p:cNvSpPr txBox="1"/>
          <p:nvPr/>
        </p:nvSpPr>
        <p:spPr>
          <a:xfrm>
            <a:off x="467544" y="620688"/>
            <a:ext cx="7623230" cy="1137106"/>
          </a:xfrm>
          <a:prstGeom prst="rect">
            <a:avLst/>
          </a:prstGeom>
          <a:noFill/>
        </p:spPr>
        <p:txBody>
          <a:bodyPr wrap="square">
            <a:spAutoFit/>
          </a:bodyPr>
          <a:lstStyle/>
          <a:p>
            <a:pPr>
              <a:lnSpc>
                <a:spcPct val="150000"/>
              </a:lnSpc>
            </a:pPr>
            <a:r>
              <a:rPr lang="zh-CN" altLang="en-US" sz="2400" b="1" i="0" dirty="0">
                <a:solidFill>
                  <a:srgbClr val="0000FF"/>
                </a:solidFill>
                <a:effectLst/>
                <a:latin typeface="system-ui"/>
              </a:rPr>
              <a:t>棋盘距离</a:t>
            </a:r>
            <a:r>
              <a:rPr lang="zh-CN" altLang="en-US" sz="2400" b="0" i="0" dirty="0">
                <a:effectLst/>
                <a:latin typeface="system-ui"/>
              </a:rPr>
              <a:t>：因为国际象棋的国王从一个方格到另一个方格的最小步数等于切比雪夫距离</a:t>
            </a:r>
            <a:endParaRPr lang="en-US" altLang="zh-CN" sz="2400" b="0" i="0" dirty="0">
              <a:effectLst/>
              <a:latin typeface="system-ui"/>
            </a:endParaRPr>
          </a:p>
        </p:txBody>
      </p:sp>
    </p:spTree>
    <p:extLst>
      <p:ext uri="{BB962C8B-B14F-4D97-AF65-F5344CB8AC3E}">
        <p14:creationId xmlns:p14="http://schemas.microsoft.com/office/powerpoint/2010/main" val="251640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4519" name="Group 7">
            <a:extLst>
              <a:ext uri="{FF2B5EF4-FFF2-40B4-BE49-F238E27FC236}">
                <a16:creationId xmlns:a16="http://schemas.microsoft.com/office/drawing/2014/main" id="{44072D33-0141-462E-8B6D-785EF7BD50CB}"/>
              </a:ext>
            </a:extLst>
          </p:cNvPr>
          <p:cNvGraphicFramePr>
            <a:graphicFrameLocks noGrp="1"/>
          </p:cNvGraphicFramePr>
          <p:nvPr/>
        </p:nvGraphicFramePr>
        <p:xfrm>
          <a:off x="1285875" y="428625"/>
          <a:ext cx="4105275" cy="2717800"/>
        </p:xfrm>
        <a:graphic>
          <a:graphicData uri="http://schemas.openxmlformats.org/drawingml/2006/table">
            <a:tbl>
              <a:tblPr/>
              <a:tblGrid>
                <a:gridCol w="727075">
                  <a:extLst>
                    <a:ext uri="{9D8B030D-6E8A-4147-A177-3AD203B41FA5}">
                      <a16:colId xmlns:a16="http://schemas.microsoft.com/office/drawing/2014/main" val="20000"/>
                    </a:ext>
                  </a:extLst>
                </a:gridCol>
                <a:gridCol w="10922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50484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a:noFill/>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12700" cap="flat" cmpd="sng" algn="ctr">
                      <a:solidFill>
                        <a:schemeClr val="tx1"/>
                      </a:solidFill>
                      <a:prstDash val="solid"/>
                      <a:miter lim="800000"/>
                      <a:headEnd type="none" w="sm" len="sm"/>
                      <a:tailEnd type="none" w="sm" len="sm"/>
                    </a:lnL>
                    <a:lnR>
                      <a:noFill/>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2212951">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3</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4</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5</a:t>
                      </a:r>
                    </a:p>
                  </a:txBody>
                  <a:tcPr marT="45722" marB="45722" horzOverflow="overflow">
                    <a:lnL>
                      <a:noFill/>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20</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18</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10</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4</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4</a:t>
                      </a:r>
                    </a:p>
                  </a:txBody>
                  <a:tcPr marT="45722" marB="45722"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7</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10</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5</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5</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3</a:t>
                      </a:r>
                    </a:p>
                  </a:txBody>
                  <a:tcPr marT="45722" marB="45722"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25.2</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36.3</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28.9</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11.5</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17</a:t>
                      </a:r>
                    </a:p>
                  </a:txBody>
                  <a:tcPr marT="45722" marB="45722" horzOverflow="overflow">
                    <a:lnL w="12700" cap="flat" cmpd="sng" algn="ctr">
                      <a:solidFill>
                        <a:schemeClr val="tx1"/>
                      </a:solidFill>
                      <a:prstDash val="solid"/>
                      <a:miter lim="800000"/>
                      <a:headEnd type="none" w="sm" len="sm"/>
                      <a:tailEnd type="none" w="sm" len="sm"/>
                    </a:lnL>
                    <a:lnR>
                      <a:noFill/>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6641" name="Object 22">
            <a:extLst>
              <a:ext uri="{FF2B5EF4-FFF2-40B4-BE49-F238E27FC236}">
                <a16:creationId xmlns:a16="http://schemas.microsoft.com/office/drawing/2014/main" id="{56CC1DA3-D37F-47C2-8E28-F0122E1CFE1B}"/>
              </a:ext>
            </a:extLst>
          </p:cNvPr>
          <p:cNvGraphicFramePr>
            <a:graphicFrameLocks noChangeAspect="1"/>
          </p:cNvGraphicFramePr>
          <p:nvPr/>
        </p:nvGraphicFramePr>
        <p:xfrm>
          <a:off x="2357438" y="357188"/>
          <a:ext cx="492125" cy="615950"/>
        </p:xfrm>
        <a:graphic>
          <a:graphicData uri="http://schemas.openxmlformats.org/presentationml/2006/ole">
            <mc:AlternateContent xmlns:mc="http://schemas.openxmlformats.org/markup-compatibility/2006">
              <mc:Choice xmlns:v="urn:schemas-microsoft-com:vml" Requires="v">
                <p:oleObj spid="_x0000_s5538" name="公式" r:id="rId4" imgW="152268" imgH="215713" progId="Equation.3">
                  <p:embed/>
                </p:oleObj>
              </mc:Choice>
              <mc:Fallback>
                <p:oleObj name="公式" r:id="rId4" imgW="152268" imgH="215713"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438" y="357188"/>
                        <a:ext cx="492125"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2" name="Object 23">
            <a:extLst>
              <a:ext uri="{FF2B5EF4-FFF2-40B4-BE49-F238E27FC236}">
                <a16:creationId xmlns:a16="http://schemas.microsoft.com/office/drawing/2014/main" id="{6A55B5D6-A156-4515-BB4E-6D264F56BF95}"/>
              </a:ext>
            </a:extLst>
          </p:cNvPr>
          <p:cNvGraphicFramePr>
            <a:graphicFrameLocks noChangeAspect="1"/>
          </p:cNvGraphicFramePr>
          <p:nvPr/>
        </p:nvGraphicFramePr>
        <p:xfrm>
          <a:off x="3500438" y="357188"/>
          <a:ext cx="533400" cy="615950"/>
        </p:xfrm>
        <a:graphic>
          <a:graphicData uri="http://schemas.openxmlformats.org/presentationml/2006/ole">
            <mc:AlternateContent xmlns:mc="http://schemas.openxmlformats.org/markup-compatibility/2006">
              <mc:Choice xmlns:v="urn:schemas-microsoft-com:vml" Requires="v">
                <p:oleObj spid="_x0000_s5539" name="公式" r:id="rId6" imgW="164885" imgH="215619" progId="Equation.3">
                  <p:embed/>
                </p:oleObj>
              </mc:Choice>
              <mc:Fallback>
                <p:oleObj name="公式" r:id="rId6" imgW="164885" imgH="215619"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438" y="357188"/>
                        <a:ext cx="5334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3" name="Object 6">
            <a:extLst>
              <a:ext uri="{FF2B5EF4-FFF2-40B4-BE49-F238E27FC236}">
                <a16:creationId xmlns:a16="http://schemas.microsoft.com/office/drawing/2014/main" id="{39FE4131-7656-4F99-97D8-68BEC5CE9D56}"/>
              </a:ext>
            </a:extLst>
          </p:cNvPr>
          <p:cNvGraphicFramePr>
            <a:graphicFrameLocks noChangeAspect="1"/>
          </p:cNvGraphicFramePr>
          <p:nvPr/>
        </p:nvGraphicFramePr>
        <p:xfrm>
          <a:off x="4643438" y="339725"/>
          <a:ext cx="533400" cy="652463"/>
        </p:xfrm>
        <a:graphic>
          <a:graphicData uri="http://schemas.openxmlformats.org/presentationml/2006/ole">
            <mc:AlternateContent xmlns:mc="http://schemas.openxmlformats.org/markup-compatibility/2006">
              <mc:Choice xmlns:v="urn:schemas-microsoft-com:vml" Requires="v">
                <p:oleObj spid="_x0000_s5540" name="公式" r:id="rId8" imgW="165028" imgH="228501" progId="Equation.3">
                  <p:embed/>
                </p:oleObj>
              </mc:Choice>
              <mc:Fallback>
                <p:oleObj name="公式" r:id="rId8" imgW="165028" imgH="228501"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3438" y="339725"/>
                        <a:ext cx="533400" cy="65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2772" name="Object 4">
            <a:extLst>
              <a:ext uri="{FF2B5EF4-FFF2-40B4-BE49-F238E27FC236}">
                <a16:creationId xmlns:a16="http://schemas.microsoft.com/office/drawing/2014/main" id="{1089193A-7291-4861-9F51-45AADFD8C5D1}"/>
              </a:ext>
            </a:extLst>
          </p:cNvPr>
          <p:cNvGraphicFramePr>
            <a:graphicFrameLocks noChangeAspect="1"/>
          </p:cNvGraphicFramePr>
          <p:nvPr/>
        </p:nvGraphicFramePr>
        <p:xfrm>
          <a:off x="2071688" y="3500438"/>
          <a:ext cx="3065462" cy="1109662"/>
        </p:xfrm>
        <a:graphic>
          <a:graphicData uri="http://schemas.openxmlformats.org/presentationml/2006/ole">
            <mc:AlternateContent xmlns:mc="http://schemas.openxmlformats.org/markup-compatibility/2006">
              <mc:Choice xmlns:v="urn:schemas-microsoft-com:vml" Requires="v">
                <p:oleObj spid="_x0000_s5541" name="公式" r:id="rId10" imgW="1204049" imgH="358202" progId="Equation.3">
                  <p:embed/>
                </p:oleObj>
              </mc:Choice>
              <mc:Fallback>
                <p:oleObj name="公式" r:id="rId10" imgW="1204049" imgH="358202"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1688" y="3500438"/>
                        <a:ext cx="3065462"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6">
            <a:extLst>
              <a:ext uri="{FF2B5EF4-FFF2-40B4-BE49-F238E27FC236}">
                <a16:creationId xmlns:a16="http://schemas.microsoft.com/office/drawing/2014/main" id="{E0D875A3-EC8E-4C32-B65A-951F0C2808F1}"/>
              </a:ext>
            </a:extLst>
          </p:cNvPr>
          <p:cNvGraphicFramePr>
            <a:graphicFrameLocks noChangeAspect="1"/>
          </p:cNvGraphicFramePr>
          <p:nvPr/>
        </p:nvGraphicFramePr>
        <p:xfrm>
          <a:off x="2571750" y="4643438"/>
          <a:ext cx="5487988" cy="641350"/>
        </p:xfrm>
        <a:graphic>
          <a:graphicData uri="http://schemas.openxmlformats.org/presentationml/2006/ole">
            <mc:AlternateContent xmlns:mc="http://schemas.openxmlformats.org/markup-compatibility/2006">
              <mc:Choice xmlns:v="urn:schemas-microsoft-com:vml" Requires="v">
                <p:oleObj spid="_x0000_s5542" name="公式" r:id="rId12" imgW="2263214" imgH="144613" progId="Equation.3">
                  <p:embed/>
                </p:oleObj>
              </mc:Choice>
              <mc:Fallback>
                <p:oleObj name="公式" r:id="rId12" imgW="2263214" imgH="144613"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71750" y="4643438"/>
                        <a:ext cx="5487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直接连接符 13">
            <a:extLst>
              <a:ext uri="{FF2B5EF4-FFF2-40B4-BE49-F238E27FC236}">
                <a16:creationId xmlns:a16="http://schemas.microsoft.com/office/drawing/2014/main" id="{87FD4AD8-29E6-4523-B23E-383995831F3D}"/>
              </a:ext>
            </a:extLst>
          </p:cNvPr>
          <p:cNvCxnSpPr>
            <a:cxnSpLocks noChangeShapeType="1"/>
          </p:cNvCxnSpPr>
          <p:nvPr/>
        </p:nvCxnSpPr>
        <p:spPr bwMode="auto">
          <a:xfrm>
            <a:off x="1214438" y="1785938"/>
            <a:ext cx="4286250" cy="1587"/>
          </a:xfrm>
          <a:prstGeom prst="line">
            <a:avLst/>
          </a:prstGeom>
          <a:noFill/>
          <a:ln w="12700" cap="sq" algn="ctr">
            <a:solidFill>
              <a:srgbClr val="0000FF"/>
            </a:solidFill>
            <a:prstDash val="sysDash"/>
            <a:miter lim="800000"/>
            <a:headEnd type="none" w="sm" len="sm"/>
            <a:tailEnd type="none" w="sm" len="sm"/>
          </a:ln>
          <a:extLst>
            <a:ext uri="{909E8E84-426E-40DD-AFC4-6F175D3DCCD1}">
              <a14:hiddenFill xmlns:a14="http://schemas.microsoft.com/office/drawing/2010/main">
                <a:noFill/>
              </a14:hiddenFill>
            </a:ext>
          </a:extLst>
        </p:spPr>
      </p:cxnSp>
      <p:cxnSp>
        <p:nvCxnSpPr>
          <p:cNvPr id="15" name="直接连接符 14">
            <a:extLst>
              <a:ext uri="{FF2B5EF4-FFF2-40B4-BE49-F238E27FC236}">
                <a16:creationId xmlns:a16="http://schemas.microsoft.com/office/drawing/2014/main" id="{CE10C1F6-0507-4B2D-9DC9-B1788FF31259}"/>
              </a:ext>
            </a:extLst>
          </p:cNvPr>
          <p:cNvCxnSpPr>
            <a:cxnSpLocks noChangeShapeType="1"/>
          </p:cNvCxnSpPr>
          <p:nvPr/>
        </p:nvCxnSpPr>
        <p:spPr bwMode="auto">
          <a:xfrm>
            <a:off x="1214438" y="2643188"/>
            <a:ext cx="4286250" cy="1587"/>
          </a:xfrm>
          <a:prstGeom prst="line">
            <a:avLst/>
          </a:prstGeom>
          <a:noFill/>
          <a:ln w="12700" cap="sq" algn="ctr">
            <a:solidFill>
              <a:srgbClr val="0000FF"/>
            </a:solidFill>
            <a:prstDash val="sysDash"/>
            <a:miter lim="800000"/>
            <a:headEnd type="none" w="sm" len="sm"/>
            <a:tailEnd type="none" w="sm" len="sm"/>
          </a:ln>
          <a:extLst>
            <a:ext uri="{909E8E84-426E-40DD-AFC4-6F175D3DCCD1}">
              <a14:hiddenFill xmlns:a14="http://schemas.microsoft.com/office/drawing/2010/main">
                <a:noFill/>
              </a14:hiddenFill>
            </a:ext>
          </a:extLst>
        </p:spPr>
      </p:cxnSp>
      <p:sp>
        <p:nvSpPr>
          <p:cNvPr id="16" name="矩形 15">
            <a:extLst>
              <a:ext uri="{FF2B5EF4-FFF2-40B4-BE49-F238E27FC236}">
                <a16:creationId xmlns:a16="http://schemas.microsoft.com/office/drawing/2014/main" id="{65A946F3-CB34-4030-AC64-C8A59266F346}"/>
              </a:ext>
            </a:extLst>
          </p:cNvPr>
          <p:cNvSpPr>
            <a:spLocks noChangeArrowheads="1"/>
          </p:cNvSpPr>
          <p:nvPr/>
        </p:nvSpPr>
        <p:spPr bwMode="auto">
          <a:xfrm>
            <a:off x="357188" y="3429000"/>
            <a:ext cx="2428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rPr>
              <a:t>欧氏距离</a:t>
            </a:r>
            <a:endParaRPr lang="zh-CN" altLang="en-US" sz="2400"/>
          </a:p>
        </p:txBody>
      </p:sp>
      <p:sp>
        <p:nvSpPr>
          <p:cNvPr id="17" name="矩形 16">
            <a:extLst>
              <a:ext uri="{FF2B5EF4-FFF2-40B4-BE49-F238E27FC236}">
                <a16:creationId xmlns:a16="http://schemas.microsoft.com/office/drawing/2014/main" id="{265197C7-A51F-40CF-8BFD-EA1CA62D12A6}"/>
              </a:ext>
            </a:extLst>
          </p:cNvPr>
          <p:cNvSpPr>
            <a:spLocks noChangeArrowheads="1"/>
          </p:cNvSpPr>
          <p:nvPr/>
        </p:nvSpPr>
        <p:spPr bwMode="auto">
          <a:xfrm>
            <a:off x="428625" y="5286375"/>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rPr>
              <a:t>切比雪夫距离</a:t>
            </a:r>
          </a:p>
        </p:txBody>
      </p:sp>
      <p:graphicFrame>
        <p:nvGraphicFramePr>
          <p:cNvPr id="672794" name="Object 26">
            <a:extLst>
              <a:ext uri="{FF2B5EF4-FFF2-40B4-BE49-F238E27FC236}">
                <a16:creationId xmlns:a16="http://schemas.microsoft.com/office/drawing/2014/main" id="{C694AFEE-D778-49D8-8385-4D2EA47291F8}"/>
              </a:ext>
            </a:extLst>
          </p:cNvPr>
          <p:cNvGraphicFramePr>
            <a:graphicFrameLocks noChangeAspect="1"/>
          </p:cNvGraphicFramePr>
          <p:nvPr/>
        </p:nvGraphicFramePr>
        <p:xfrm>
          <a:off x="1214438" y="5803900"/>
          <a:ext cx="3386137" cy="836613"/>
        </p:xfrm>
        <a:graphic>
          <a:graphicData uri="http://schemas.openxmlformats.org/presentationml/2006/ole">
            <mc:AlternateContent xmlns:mc="http://schemas.openxmlformats.org/markup-compatibility/2006">
              <mc:Choice xmlns:v="urn:schemas-microsoft-com:vml" Requires="v">
                <p:oleObj spid="_x0000_s5543" name="公式" r:id="rId14" imgW="1051590" imgH="167446" progId="Equation.3">
                  <p:embed/>
                </p:oleObj>
              </mc:Choice>
              <mc:Fallback>
                <p:oleObj name="公式" r:id="rId14" imgW="1051590" imgH="167446" progId="Equation.3">
                  <p:embed/>
                  <p:pic>
                    <p:nvPicPr>
                      <p:cNvPr id="0"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4438" y="5803900"/>
                        <a:ext cx="3386137" cy="836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8">
            <a:extLst>
              <a:ext uri="{FF2B5EF4-FFF2-40B4-BE49-F238E27FC236}">
                <a16:creationId xmlns:a16="http://schemas.microsoft.com/office/drawing/2014/main" id="{A62A2461-DCA7-4E3C-8139-3AC046DD719D}"/>
              </a:ext>
            </a:extLst>
          </p:cNvPr>
          <p:cNvGraphicFramePr>
            <a:graphicFrameLocks noChangeAspect="1"/>
          </p:cNvGraphicFramePr>
          <p:nvPr/>
        </p:nvGraphicFramePr>
        <p:xfrm>
          <a:off x="4643438" y="5929313"/>
          <a:ext cx="2919412" cy="582612"/>
        </p:xfrm>
        <a:graphic>
          <a:graphicData uri="http://schemas.openxmlformats.org/presentationml/2006/ole">
            <mc:AlternateContent xmlns:mc="http://schemas.openxmlformats.org/markup-compatibility/2006">
              <mc:Choice xmlns:v="urn:schemas-microsoft-com:vml" Requires="v">
                <p:oleObj spid="_x0000_s5544" name="公式" r:id="rId16" imgW="1142970" imgH="129390" progId="Equation.3">
                  <p:embed/>
                </p:oleObj>
              </mc:Choice>
              <mc:Fallback>
                <p:oleObj name="公式" r:id="rId16" imgW="1142970" imgH="129390" progId="Equation.3">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3438" y="5929313"/>
                        <a:ext cx="2919412" cy="5826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52" name="Object 9">
            <a:extLst>
              <a:ext uri="{FF2B5EF4-FFF2-40B4-BE49-F238E27FC236}">
                <a16:creationId xmlns:a16="http://schemas.microsoft.com/office/drawing/2014/main" id="{0B383141-7876-4434-8982-DE3D14A76EB6}"/>
              </a:ext>
            </a:extLst>
          </p:cNvPr>
          <p:cNvGraphicFramePr>
            <a:graphicFrameLocks noChangeAspect="1"/>
          </p:cNvGraphicFramePr>
          <p:nvPr/>
        </p:nvGraphicFramePr>
        <p:xfrm>
          <a:off x="6357938" y="2286000"/>
          <a:ext cx="1195387" cy="496888"/>
        </p:xfrm>
        <a:graphic>
          <a:graphicData uri="http://schemas.openxmlformats.org/presentationml/2006/ole">
            <mc:AlternateContent xmlns:mc="http://schemas.openxmlformats.org/markup-compatibility/2006">
              <mc:Choice xmlns:v="urn:schemas-microsoft-com:vml" Requires="v">
                <p:oleObj spid="_x0000_s5545" name="公式" r:id="rId18" imgW="396299" imgH="91334" progId="Equation.3">
                  <p:embed/>
                </p:oleObj>
              </mc:Choice>
              <mc:Fallback>
                <p:oleObj name="公式" r:id="rId18" imgW="396299" imgH="91334" progId="Equation.3">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57938" y="2286000"/>
                        <a:ext cx="1195387"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7277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7279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1D6BCA7-BC05-47E0-81BC-09FB85998AAE}"/>
              </a:ext>
            </a:extLst>
          </p:cNvPr>
          <p:cNvSpPr>
            <a:spLocks noGrp="1" noChangeArrowheads="1"/>
          </p:cNvSpPr>
          <p:nvPr>
            <p:ph type="title"/>
          </p:nvPr>
        </p:nvSpPr>
        <p:spPr>
          <a:xfrm>
            <a:off x="401638" y="352425"/>
            <a:ext cx="8229600" cy="1139825"/>
          </a:xfrm>
        </p:spPr>
        <p:txBody>
          <a:bodyPr/>
          <a:lstStyle/>
          <a:p>
            <a:pPr eaLnBrk="1" hangingPunct="1"/>
            <a:r>
              <a:rPr lang="zh-CN" altLang="en-US" sz="3800" b="1">
                <a:latin typeface="Times New Roman" panose="02020603050405020304" pitchFamily="18" charset="0"/>
              </a:rPr>
              <a:t>明氏距离的两个缺点：</a:t>
            </a:r>
            <a:endParaRPr lang="zh-CN" altLang="en-US" sz="3700" b="1">
              <a:latin typeface="Times New Roman" panose="02020603050405020304" pitchFamily="18" charset="0"/>
            </a:endParaRPr>
          </a:p>
        </p:txBody>
      </p:sp>
      <p:sp>
        <p:nvSpPr>
          <p:cNvPr id="681987" name="Rectangle 3">
            <a:extLst>
              <a:ext uri="{FF2B5EF4-FFF2-40B4-BE49-F238E27FC236}">
                <a16:creationId xmlns:a16="http://schemas.microsoft.com/office/drawing/2014/main" id="{9AA00FB8-0345-4AC9-8D4C-60E46677FB6E}"/>
              </a:ext>
            </a:extLst>
          </p:cNvPr>
          <p:cNvSpPr>
            <a:spLocks noGrp="1" noChangeArrowheads="1"/>
          </p:cNvSpPr>
          <p:nvPr>
            <p:ph type="body" sz="half" idx="1"/>
          </p:nvPr>
        </p:nvSpPr>
        <p:spPr>
          <a:xfrm>
            <a:off x="95250" y="1328738"/>
            <a:ext cx="8064500" cy="2836862"/>
          </a:xfrm>
        </p:spPr>
        <p:txBody>
          <a:bodyPr/>
          <a:lstStyle/>
          <a:p>
            <a:pPr algn="just" eaLnBrk="1" hangingPunct="1">
              <a:buFont typeface="Wingdings" panose="05000000000000000000" pitchFamily="2" charset="2"/>
              <a:buNone/>
            </a:pPr>
            <a:r>
              <a:rPr lang="en-US" altLang="zh-CN" sz="2800" dirty="0"/>
              <a:t>          ①</a:t>
            </a:r>
            <a:r>
              <a:rPr lang="zh-CN" altLang="en-US" sz="2800" dirty="0"/>
              <a:t>明氏距离的数值与指标的</a:t>
            </a:r>
            <a:r>
              <a:rPr lang="zh-CN" altLang="en-US" sz="2800" b="1" dirty="0">
                <a:solidFill>
                  <a:srgbClr val="FF0000"/>
                </a:solidFill>
              </a:rPr>
              <a:t>量纲</a:t>
            </a:r>
            <a:r>
              <a:rPr lang="zh-CN" altLang="en-US" sz="2800" dirty="0"/>
              <a:t>有关</a:t>
            </a:r>
          </a:p>
          <a:p>
            <a:pPr algn="just" eaLnBrk="1" hangingPunct="1">
              <a:buFont typeface="Wingdings" panose="05000000000000000000" pitchFamily="2" charset="2"/>
              <a:buNone/>
            </a:pPr>
            <a:r>
              <a:rPr lang="zh-CN" altLang="en-US" sz="2800" dirty="0"/>
              <a:t>          ②没有考虑各个变量之间</a:t>
            </a:r>
            <a:r>
              <a:rPr lang="zh-CN" altLang="en-US" sz="2800" dirty="0">
                <a:solidFill>
                  <a:srgbClr val="FF0000"/>
                </a:solidFill>
              </a:rPr>
              <a:t>相关性</a:t>
            </a:r>
            <a:r>
              <a:rPr lang="zh-CN" altLang="en-US" sz="2800" dirty="0"/>
              <a:t>的影响</a:t>
            </a:r>
          </a:p>
          <a:p>
            <a:pPr algn="just" eaLnBrk="1" hangingPunct="1">
              <a:buFont typeface="Wingdings" panose="05000000000000000000" pitchFamily="2" charset="2"/>
              <a:buNone/>
            </a:pPr>
            <a:endParaRPr lang="en-US" altLang="zh-CN" sz="2800" dirty="0"/>
          </a:p>
        </p:txBody>
      </p:sp>
      <p:graphicFrame>
        <p:nvGraphicFramePr>
          <p:cNvPr id="681988" name="Group 4">
            <a:extLst>
              <a:ext uri="{FF2B5EF4-FFF2-40B4-BE49-F238E27FC236}">
                <a16:creationId xmlns:a16="http://schemas.microsoft.com/office/drawing/2014/main" id="{1A4CF59D-D337-49C7-A63B-1F4C46036A92}"/>
              </a:ext>
            </a:extLst>
          </p:cNvPr>
          <p:cNvGraphicFramePr>
            <a:graphicFrameLocks noGrp="1"/>
          </p:cNvGraphicFramePr>
          <p:nvPr>
            <p:ph sz="quarter" idx="2"/>
          </p:nvPr>
        </p:nvGraphicFramePr>
        <p:xfrm>
          <a:off x="523875" y="2681288"/>
          <a:ext cx="7488238" cy="1495426"/>
        </p:xfrm>
        <a:graphic>
          <a:graphicData uri="http://schemas.openxmlformats.org/drawingml/2006/table">
            <a:tbl>
              <a:tblPr/>
              <a:tblGrid>
                <a:gridCol w="824984">
                  <a:extLst>
                    <a:ext uri="{9D8B030D-6E8A-4147-A177-3AD203B41FA5}">
                      <a16:colId xmlns:a16="http://schemas.microsoft.com/office/drawing/2014/main" val="20000"/>
                    </a:ext>
                  </a:extLst>
                </a:gridCol>
                <a:gridCol w="1011981">
                  <a:extLst>
                    <a:ext uri="{9D8B030D-6E8A-4147-A177-3AD203B41FA5}">
                      <a16:colId xmlns:a16="http://schemas.microsoft.com/office/drawing/2014/main" val="20001"/>
                    </a:ext>
                  </a:extLst>
                </a:gridCol>
                <a:gridCol w="1253128">
                  <a:extLst>
                    <a:ext uri="{9D8B030D-6E8A-4147-A177-3AD203B41FA5}">
                      <a16:colId xmlns:a16="http://schemas.microsoft.com/office/drawing/2014/main" val="20002"/>
                    </a:ext>
                  </a:extLst>
                </a:gridCol>
                <a:gridCol w="2382081">
                  <a:extLst>
                    <a:ext uri="{9D8B030D-6E8A-4147-A177-3AD203B41FA5}">
                      <a16:colId xmlns:a16="http://schemas.microsoft.com/office/drawing/2014/main" val="20003"/>
                    </a:ext>
                  </a:extLst>
                </a:gridCol>
                <a:gridCol w="2016064">
                  <a:extLst>
                    <a:ext uri="{9D8B030D-6E8A-4147-A177-3AD203B41FA5}">
                      <a16:colId xmlns:a16="http://schemas.microsoft.com/office/drawing/2014/main" val="20004"/>
                    </a:ext>
                  </a:extLst>
                </a:gridCol>
              </a:tblGrid>
              <a:tr h="4876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dirty="0">
                        <a:ln>
                          <a:noFill/>
                        </a:ln>
                        <a:solidFill>
                          <a:schemeClr val="tx1"/>
                        </a:solidFill>
                        <a:effectLst/>
                        <a:latin typeface="Arial" pitchFamily="34" charset="0"/>
                        <a:ea typeface="宋体" pitchFamily="2" charset="-122"/>
                      </a:endParaRPr>
                    </a:p>
                  </a:txBody>
                  <a:tcPr marL="91433" marR="91433" marT="45680" marB="45680"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0" i="0" u="none" strike="noStrike" cap="none" normalizeH="0" baseline="0" dirty="0">
                          <a:ln>
                            <a:noFill/>
                          </a:ln>
                          <a:solidFill>
                            <a:schemeClr val="tx1"/>
                          </a:solidFill>
                          <a:effectLst/>
                          <a:latin typeface="Arial" pitchFamily="34" charset="0"/>
                          <a:ea typeface="宋体" pitchFamily="2" charset="-122"/>
                        </a:rPr>
                        <a:t>年龄</a:t>
                      </a:r>
                    </a:p>
                  </a:txBody>
                  <a:tcPr marL="91433" marR="91433" marT="45680" marB="45680"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0" i="0" u="none" strike="noStrike" cap="none" normalizeH="0" baseline="0" dirty="0">
                          <a:ln>
                            <a:noFill/>
                          </a:ln>
                          <a:solidFill>
                            <a:schemeClr val="tx1"/>
                          </a:solidFill>
                          <a:effectLst/>
                          <a:latin typeface="Arial" pitchFamily="34" charset="0"/>
                          <a:ea typeface="宋体" pitchFamily="2" charset="-122"/>
                        </a:rPr>
                        <a:t>月收入</a:t>
                      </a:r>
                    </a:p>
                  </a:txBody>
                  <a:tcPr marL="91433" marR="91433" marT="45680" marB="45680"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0" i="0" u="none" strike="noStrike" cap="none" normalizeH="0" baseline="0" dirty="0">
                          <a:ln>
                            <a:noFill/>
                          </a:ln>
                          <a:solidFill>
                            <a:schemeClr val="tx1"/>
                          </a:solidFill>
                          <a:effectLst/>
                          <a:latin typeface="Arial" pitchFamily="34" charset="0"/>
                          <a:ea typeface="宋体" pitchFamily="2" charset="-122"/>
                        </a:rPr>
                        <a:t>家庭人口数</a:t>
                      </a:r>
                    </a:p>
                  </a:txBody>
                  <a:tcPr marL="91433" marR="91433" marT="45680" marB="45680"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0" i="0" u="none" strike="noStrike" cap="none" normalizeH="0" baseline="0" dirty="0">
                          <a:ln>
                            <a:noFill/>
                          </a:ln>
                          <a:solidFill>
                            <a:schemeClr val="tx1"/>
                          </a:solidFill>
                          <a:effectLst/>
                          <a:latin typeface="Arial" pitchFamily="34" charset="0"/>
                          <a:ea typeface="宋体" pitchFamily="2" charset="-122"/>
                        </a:rPr>
                        <a:t>月消费支出</a:t>
                      </a:r>
                    </a:p>
                  </a:txBody>
                  <a:tcPr marL="91433" marR="91433" marT="45680" marB="45680"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extLst>
                  <a:ext uri="{0D108BD9-81ED-4DB2-BD59-A6C34878D82A}">
                    <a16:rowId xmlns:a16="http://schemas.microsoft.com/office/drawing/2014/main" val="10000"/>
                  </a:ext>
                </a:extLst>
              </a:tr>
              <a:tr h="520226">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0" i="0" u="none" strike="noStrike" cap="none" normalizeH="0" baseline="0" dirty="0">
                          <a:ln>
                            <a:noFill/>
                          </a:ln>
                          <a:solidFill>
                            <a:schemeClr val="tx1"/>
                          </a:solidFill>
                          <a:effectLst/>
                          <a:latin typeface="Arial" pitchFamily="34" charset="0"/>
                          <a:ea typeface="宋体" pitchFamily="2" charset="-122"/>
                        </a:rPr>
                        <a:t>甲</a:t>
                      </a:r>
                    </a:p>
                  </a:txBody>
                  <a:tcPr marL="91433" marR="91433" marT="45680" marB="45680"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pitchFamily="34" charset="0"/>
                          <a:ea typeface="宋体" pitchFamily="2" charset="-122"/>
                        </a:rPr>
                        <a:t>30</a:t>
                      </a:r>
                    </a:p>
                  </a:txBody>
                  <a:tcPr marL="91433" marR="91433" marT="45680" marB="45680"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pitchFamily="34" charset="0"/>
                          <a:ea typeface="宋体" pitchFamily="2" charset="-122"/>
                        </a:rPr>
                        <a:t>20000</a:t>
                      </a:r>
                    </a:p>
                  </a:txBody>
                  <a:tcPr marL="91433" marR="91433" marT="45680" marB="45680"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pitchFamily="34" charset="0"/>
                          <a:ea typeface="宋体" pitchFamily="2" charset="-122"/>
                        </a:rPr>
                        <a:t>1</a:t>
                      </a:r>
                    </a:p>
                  </a:txBody>
                  <a:tcPr marL="91433" marR="91433" marT="45680" marB="45680"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pitchFamily="34" charset="0"/>
                          <a:ea typeface="宋体" pitchFamily="2" charset="-122"/>
                        </a:rPr>
                        <a:t>8000</a:t>
                      </a:r>
                    </a:p>
                  </a:txBody>
                  <a:tcPr marL="91433" marR="91433" marT="45680" marB="45680"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extLst>
                  <a:ext uri="{0D108BD9-81ED-4DB2-BD59-A6C34878D82A}">
                    <a16:rowId xmlns:a16="http://schemas.microsoft.com/office/drawing/2014/main" val="10001"/>
                  </a:ext>
                </a:extLst>
              </a:tr>
              <a:tr h="4876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0" i="0" u="none" strike="noStrike" cap="none" normalizeH="0" baseline="0">
                          <a:ln>
                            <a:noFill/>
                          </a:ln>
                          <a:solidFill>
                            <a:schemeClr val="tx1"/>
                          </a:solidFill>
                          <a:effectLst/>
                          <a:latin typeface="Arial" pitchFamily="34" charset="0"/>
                          <a:ea typeface="宋体" pitchFamily="2" charset="-122"/>
                        </a:rPr>
                        <a:t>乙</a:t>
                      </a:r>
                    </a:p>
                  </a:txBody>
                  <a:tcPr marL="91433" marR="91433" marT="45680" marB="45680"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pitchFamily="34" charset="0"/>
                          <a:ea typeface="宋体" pitchFamily="2" charset="-122"/>
                        </a:rPr>
                        <a:t>40</a:t>
                      </a:r>
                    </a:p>
                  </a:txBody>
                  <a:tcPr marL="91433" marR="91433" marT="45680" marB="45680"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pitchFamily="34" charset="0"/>
                          <a:ea typeface="宋体" pitchFamily="2" charset="-122"/>
                        </a:rPr>
                        <a:t>22000</a:t>
                      </a:r>
                    </a:p>
                  </a:txBody>
                  <a:tcPr marL="91433" marR="91433" marT="45680" marB="45680"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pitchFamily="34" charset="0"/>
                          <a:ea typeface="宋体" pitchFamily="2" charset="-122"/>
                        </a:rPr>
                        <a:t>3</a:t>
                      </a:r>
                    </a:p>
                  </a:txBody>
                  <a:tcPr marL="91433" marR="91433" marT="45680" marB="45680"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pitchFamily="34" charset="0"/>
                          <a:ea typeface="宋体" pitchFamily="2" charset="-122"/>
                        </a:rPr>
                        <a:t>9000</a:t>
                      </a:r>
                    </a:p>
                  </a:txBody>
                  <a:tcPr marL="91433" marR="91433" marT="45680" marB="45680"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82010" name="Object 26">
            <a:extLst>
              <a:ext uri="{FF2B5EF4-FFF2-40B4-BE49-F238E27FC236}">
                <a16:creationId xmlns:a16="http://schemas.microsoft.com/office/drawing/2014/main" id="{EDF402B7-F2C1-4A44-9E60-BD985F99EAD4}"/>
              </a:ext>
            </a:extLst>
          </p:cNvPr>
          <p:cNvGraphicFramePr>
            <a:graphicFrameLocks noGrp="1" noChangeAspect="1"/>
          </p:cNvGraphicFramePr>
          <p:nvPr>
            <p:ph sz="quarter" idx="3"/>
          </p:nvPr>
        </p:nvGraphicFramePr>
        <p:xfrm>
          <a:off x="401638" y="4572000"/>
          <a:ext cx="8418512" cy="569913"/>
        </p:xfrm>
        <a:graphic>
          <a:graphicData uri="http://schemas.openxmlformats.org/presentationml/2006/ole">
            <mc:AlternateContent xmlns:mc="http://schemas.openxmlformats.org/markup-compatibility/2006">
              <mc:Choice xmlns:v="urn:schemas-microsoft-com:vml" Requires="v">
                <p:oleObj spid="_x0000_s6198" name="Equation" r:id="rId3" imgW="4318000" imgH="266700" progId="Equation.DSMT4">
                  <p:embed/>
                </p:oleObj>
              </mc:Choice>
              <mc:Fallback>
                <p:oleObj name="Equation" r:id="rId3" imgW="4318000" imgH="266700" progId="Equation.DSMT4">
                  <p:embed/>
                  <p:pic>
                    <p:nvPicPr>
                      <p:cNvPr id="0" name="Object 2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38" y="4572000"/>
                        <a:ext cx="8418512"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组合 4">
            <a:extLst>
              <a:ext uri="{FF2B5EF4-FFF2-40B4-BE49-F238E27FC236}">
                <a16:creationId xmlns:a16="http://schemas.microsoft.com/office/drawing/2014/main" id="{A7699113-8FED-4C1A-8EE9-7A718AAC996F}"/>
              </a:ext>
            </a:extLst>
          </p:cNvPr>
          <p:cNvGrpSpPr/>
          <p:nvPr/>
        </p:nvGrpSpPr>
        <p:grpSpPr>
          <a:xfrm>
            <a:off x="2267743" y="2667667"/>
            <a:ext cx="5832649" cy="545309"/>
            <a:chOff x="2267743" y="2667667"/>
            <a:chExt cx="5832649" cy="545309"/>
          </a:xfrm>
        </p:grpSpPr>
        <p:sp>
          <p:nvSpPr>
            <p:cNvPr id="6" name="椭圆 5">
              <a:extLst>
                <a:ext uri="{FF2B5EF4-FFF2-40B4-BE49-F238E27FC236}">
                  <a16:creationId xmlns:a16="http://schemas.microsoft.com/office/drawing/2014/main" id="{ECF338CB-227D-479B-9A3B-F47DA3273AFE}"/>
                </a:ext>
              </a:extLst>
            </p:cNvPr>
            <p:cNvSpPr/>
            <p:nvPr/>
          </p:nvSpPr>
          <p:spPr>
            <a:xfrm>
              <a:off x="2267743" y="2667667"/>
              <a:ext cx="1368153" cy="4949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椭圆 6">
              <a:extLst>
                <a:ext uri="{FF2B5EF4-FFF2-40B4-BE49-F238E27FC236}">
                  <a16:creationId xmlns:a16="http://schemas.microsoft.com/office/drawing/2014/main" id="{3884CFAC-1FBB-4417-BBE3-94CB592A2FA6}"/>
                </a:ext>
              </a:extLst>
            </p:cNvPr>
            <p:cNvSpPr/>
            <p:nvPr/>
          </p:nvSpPr>
          <p:spPr>
            <a:xfrm>
              <a:off x="6012160" y="2681288"/>
              <a:ext cx="2088232" cy="5316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cxnSp>
        <p:nvCxnSpPr>
          <p:cNvPr id="3" name="直接连接符 2">
            <a:extLst>
              <a:ext uri="{FF2B5EF4-FFF2-40B4-BE49-F238E27FC236}">
                <a16:creationId xmlns:a16="http://schemas.microsoft.com/office/drawing/2014/main" id="{FB24AE67-87A6-4FC3-B66F-7A21716B6C67}"/>
              </a:ext>
            </a:extLst>
          </p:cNvPr>
          <p:cNvCxnSpPr/>
          <p:nvPr/>
        </p:nvCxnSpPr>
        <p:spPr bwMode="auto">
          <a:xfrm>
            <a:off x="2987824" y="5141913"/>
            <a:ext cx="2160240" cy="0"/>
          </a:xfrm>
          <a:prstGeom prst="line">
            <a:avLst/>
          </a:prstGeom>
          <a:solidFill>
            <a:schemeClr val="accent1"/>
          </a:solidFill>
          <a:ln w="19050" cap="sq" cmpd="sng" algn="ctr">
            <a:solidFill>
              <a:srgbClr val="FF0000"/>
            </a:solidFill>
            <a:prstDash val="solid"/>
            <a:miter lim="800000"/>
            <a:headEnd type="none" w="sm" len="sm"/>
            <a:tailEnd type="none" w="sm" len="sm"/>
          </a:ln>
          <a:effectLst/>
        </p:spPr>
      </p:cxnSp>
      <p:cxnSp>
        <p:nvCxnSpPr>
          <p:cNvPr id="10" name="直接连接符 9">
            <a:extLst>
              <a:ext uri="{FF2B5EF4-FFF2-40B4-BE49-F238E27FC236}">
                <a16:creationId xmlns:a16="http://schemas.microsoft.com/office/drawing/2014/main" id="{2096EF92-799C-433A-AE35-575A0347CF29}"/>
              </a:ext>
            </a:extLst>
          </p:cNvPr>
          <p:cNvCxnSpPr>
            <a:cxnSpLocks/>
          </p:cNvCxnSpPr>
          <p:nvPr/>
        </p:nvCxnSpPr>
        <p:spPr bwMode="auto">
          <a:xfrm flipV="1">
            <a:off x="6854557" y="5141913"/>
            <a:ext cx="1776681" cy="418"/>
          </a:xfrm>
          <a:prstGeom prst="line">
            <a:avLst/>
          </a:prstGeom>
          <a:solidFill>
            <a:schemeClr val="accent1"/>
          </a:solidFill>
          <a:ln w="19050" cap="sq" cmpd="sng" algn="ctr">
            <a:solidFill>
              <a:srgbClr val="FF0000"/>
            </a:solidFill>
            <a:prstDash val="solid"/>
            <a:miter lim="800000"/>
            <a:headEnd type="none" w="sm" len="sm"/>
            <a:tailEnd type="none" w="sm" len="sm"/>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1987">
                                            <p:txEl>
                                              <p:pRg st="0" end="0"/>
                                            </p:txEl>
                                          </p:spTgt>
                                        </p:tgtEl>
                                        <p:attrNameLst>
                                          <p:attrName>style.visibility</p:attrName>
                                        </p:attrNameLst>
                                      </p:cBhvr>
                                      <p:to>
                                        <p:strVal val="visible"/>
                                      </p:to>
                                    </p:set>
                                    <p:anim calcmode="lin" valueType="num">
                                      <p:cBhvr additive="base">
                                        <p:cTn id="7" dur="500" fill="hold"/>
                                        <p:tgtEl>
                                          <p:spTgt spid="6819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819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81987">
                                            <p:txEl>
                                              <p:pRg st="1" end="1"/>
                                            </p:txEl>
                                          </p:spTgt>
                                        </p:tgtEl>
                                        <p:attrNameLst>
                                          <p:attrName>style.visibility</p:attrName>
                                        </p:attrNameLst>
                                      </p:cBhvr>
                                      <p:to>
                                        <p:strVal val="visible"/>
                                      </p:to>
                                    </p:set>
                                    <p:anim calcmode="lin" valueType="num">
                                      <p:cBhvr additive="base">
                                        <p:cTn id="13" dur="500" fill="hold"/>
                                        <p:tgtEl>
                                          <p:spTgt spid="6819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819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819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820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987"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68CE65F1-C942-4C5F-B8F4-6535A44BC323}"/>
              </a:ext>
            </a:extLst>
          </p:cNvPr>
          <p:cNvSpPr>
            <a:spLocks noChangeArrowheads="1"/>
          </p:cNvSpPr>
          <p:nvPr/>
        </p:nvSpPr>
        <p:spPr bwMode="auto">
          <a:xfrm>
            <a:off x="395288" y="260350"/>
            <a:ext cx="495039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3800" b="1" dirty="0">
                <a:solidFill>
                  <a:schemeClr val="tx2"/>
                </a:solidFill>
                <a:latin typeface="Times New Roman" panose="02020603050405020304" pitchFamily="18" charset="0"/>
              </a:rPr>
              <a:t>2</a:t>
            </a:r>
            <a:r>
              <a:rPr lang="zh-CN" altLang="en-US" sz="3800" b="1" dirty="0">
                <a:solidFill>
                  <a:schemeClr val="tx2"/>
                </a:solidFill>
                <a:latin typeface="Times New Roman" panose="02020603050405020304" pitchFamily="18" charset="0"/>
              </a:rPr>
              <a:t>、标准化的欧氏距离</a:t>
            </a:r>
          </a:p>
        </p:txBody>
      </p:sp>
      <p:sp>
        <p:nvSpPr>
          <p:cNvPr id="29699" name="Rectangle 8">
            <a:extLst>
              <a:ext uri="{FF2B5EF4-FFF2-40B4-BE49-F238E27FC236}">
                <a16:creationId xmlns:a16="http://schemas.microsoft.com/office/drawing/2014/main" id="{49CEBF72-BC5B-4441-8BE9-A7AE854EAD41}"/>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9700" name="Group 19">
            <a:extLst>
              <a:ext uri="{FF2B5EF4-FFF2-40B4-BE49-F238E27FC236}">
                <a16:creationId xmlns:a16="http://schemas.microsoft.com/office/drawing/2014/main" id="{D37BA725-7AB5-43C4-A888-3B37AAEDA0FB}"/>
              </a:ext>
            </a:extLst>
          </p:cNvPr>
          <p:cNvGrpSpPr>
            <a:grpSpLocks/>
          </p:cNvGrpSpPr>
          <p:nvPr/>
        </p:nvGrpSpPr>
        <p:grpSpPr bwMode="auto">
          <a:xfrm>
            <a:off x="1763713" y="836613"/>
            <a:ext cx="5111750" cy="1935162"/>
            <a:chOff x="476" y="799"/>
            <a:chExt cx="3220" cy="1219"/>
          </a:xfrm>
        </p:grpSpPr>
        <p:graphicFrame>
          <p:nvGraphicFramePr>
            <p:cNvPr id="29706" name="Object 1028">
              <a:extLst>
                <a:ext uri="{FF2B5EF4-FFF2-40B4-BE49-F238E27FC236}">
                  <a16:creationId xmlns:a16="http://schemas.microsoft.com/office/drawing/2014/main" id="{CA2345CF-044A-4493-8B55-C5F9CAB8DCFA}"/>
                </a:ext>
              </a:extLst>
            </p:cNvPr>
            <p:cNvGraphicFramePr>
              <a:graphicFrameLocks noChangeAspect="1"/>
            </p:cNvGraphicFramePr>
            <p:nvPr/>
          </p:nvGraphicFramePr>
          <p:xfrm>
            <a:off x="1973" y="799"/>
            <a:ext cx="1723" cy="1219"/>
          </p:xfrm>
          <a:graphic>
            <a:graphicData uri="http://schemas.openxmlformats.org/presentationml/2006/ole">
              <mc:AlternateContent xmlns:mc="http://schemas.openxmlformats.org/markup-compatibility/2006">
                <mc:Choice xmlns:v="urn:schemas-microsoft-com:vml" Requires="v">
                  <p:oleObj spid="_x0000_s7430" name="公式" r:id="rId3" imgW="1333500" imgH="939800" progId="Equation.3">
                    <p:embed/>
                  </p:oleObj>
                </mc:Choice>
                <mc:Fallback>
                  <p:oleObj name="公式" r:id="rId3" imgW="1333500" imgH="939800" progId="Equation.3">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 y="799"/>
                          <a:ext cx="1723"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7" name="Rectangle 21">
              <a:extLst>
                <a:ext uri="{FF2B5EF4-FFF2-40B4-BE49-F238E27FC236}">
                  <a16:creationId xmlns:a16="http://schemas.microsoft.com/office/drawing/2014/main" id="{D439FAC3-6293-4881-90D9-0AD60663D575}"/>
                </a:ext>
              </a:extLst>
            </p:cNvPr>
            <p:cNvSpPr>
              <a:spLocks noChangeArrowheads="1"/>
            </p:cNvSpPr>
            <p:nvPr/>
          </p:nvSpPr>
          <p:spPr bwMode="auto">
            <a:xfrm>
              <a:off x="476" y="1162"/>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设原始数据为</a:t>
              </a:r>
            </a:p>
          </p:txBody>
        </p:sp>
      </p:grpSp>
      <p:graphicFrame>
        <p:nvGraphicFramePr>
          <p:cNvPr id="29701" name="Object 1024">
            <a:extLst>
              <a:ext uri="{FF2B5EF4-FFF2-40B4-BE49-F238E27FC236}">
                <a16:creationId xmlns:a16="http://schemas.microsoft.com/office/drawing/2014/main" id="{36646E9A-DA71-4841-B483-582AB388BB1A}"/>
              </a:ext>
            </a:extLst>
          </p:cNvPr>
          <p:cNvGraphicFramePr>
            <a:graphicFrameLocks noChangeAspect="1"/>
          </p:cNvGraphicFramePr>
          <p:nvPr/>
        </p:nvGraphicFramePr>
        <p:xfrm>
          <a:off x="539750" y="3046413"/>
          <a:ext cx="911225" cy="650875"/>
        </p:xfrm>
        <a:graphic>
          <a:graphicData uri="http://schemas.openxmlformats.org/presentationml/2006/ole">
            <mc:AlternateContent xmlns:mc="http://schemas.openxmlformats.org/markup-compatibility/2006">
              <mc:Choice xmlns:v="urn:schemas-microsoft-com:vml" Requires="v">
                <p:oleObj spid="_x0000_s7431" name="公式" r:id="rId5" imgW="330057" imgH="241195" progId="Equation.3">
                  <p:embed/>
                </p:oleObj>
              </mc:Choice>
              <mc:Fallback>
                <p:oleObj name="公式" r:id="rId5" imgW="330057" imgH="241195" progId="Equation.3">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046413"/>
                        <a:ext cx="9112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1025">
            <a:extLst>
              <a:ext uri="{FF2B5EF4-FFF2-40B4-BE49-F238E27FC236}">
                <a16:creationId xmlns:a16="http://schemas.microsoft.com/office/drawing/2014/main" id="{A4962FE5-869C-467E-9F9A-5405F9AA90C9}"/>
              </a:ext>
            </a:extLst>
          </p:cNvPr>
          <p:cNvGraphicFramePr>
            <a:graphicFrameLocks noChangeAspect="1"/>
          </p:cNvGraphicFramePr>
          <p:nvPr/>
        </p:nvGraphicFramePr>
        <p:xfrm>
          <a:off x="1547813" y="2781300"/>
          <a:ext cx="5511800" cy="1130300"/>
        </p:xfrm>
        <a:graphic>
          <a:graphicData uri="http://schemas.openxmlformats.org/presentationml/2006/ole">
            <mc:AlternateContent xmlns:mc="http://schemas.openxmlformats.org/markup-compatibility/2006">
              <mc:Choice xmlns:v="urn:schemas-microsoft-com:vml" Requires="v">
                <p:oleObj spid="_x0000_s7432" name="公式" r:id="rId7" imgW="3111500" imgH="635000" progId="Equation.3">
                  <p:embed/>
                </p:oleObj>
              </mc:Choice>
              <mc:Fallback>
                <p:oleObj name="公式" r:id="rId7" imgW="3111500" imgH="635000" progId="Equation.3">
                  <p:embed/>
                  <p:pic>
                    <p:nvPicPr>
                      <p:cNvPr id="0" name="Object 10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2781300"/>
                        <a:ext cx="55118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3" name="Object 1026">
            <a:extLst>
              <a:ext uri="{FF2B5EF4-FFF2-40B4-BE49-F238E27FC236}">
                <a16:creationId xmlns:a16="http://schemas.microsoft.com/office/drawing/2014/main" id="{AB51FACD-AAD2-46DA-9DB5-D362C963C66A}"/>
              </a:ext>
            </a:extLst>
          </p:cNvPr>
          <p:cNvGraphicFramePr>
            <a:graphicFrameLocks noChangeAspect="1"/>
          </p:cNvGraphicFramePr>
          <p:nvPr/>
        </p:nvGraphicFramePr>
        <p:xfrm>
          <a:off x="1081088" y="4005263"/>
          <a:ext cx="6645275" cy="990600"/>
        </p:xfrm>
        <a:graphic>
          <a:graphicData uri="http://schemas.openxmlformats.org/presentationml/2006/ole">
            <mc:AlternateContent xmlns:mc="http://schemas.openxmlformats.org/markup-compatibility/2006">
              <mc:Choice xmlns:v="urn:schemas-microsoft-com:vml" Requires="v">
                <p:oleObj spid="_x0000_s7433" name="公式" r:id="rId9" imgW="3314700" imgH="495300" progId="Equation.3">
                  <p:embed/>
                </p:oleObj>
              </mc:Choice>
              <mc:Fallback>
                <p:oleObj name="公式" r:id="rId9" imgW="3314700" imgH="495300" progId="Equation.3">
                  <p:embed/>
                  <p:pic>
                    <p:nvPicPr>
                      <p:cNvPr id="0" name="Object 10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1088" y="4005263"/>
                        <a:ext cx="66452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1027">
            <a:extLst>
              <a:ext uri="{FF2B5EF4-FFF2-40B4-BE49-F238E27FC236}">
                <a16:creationId xmlns:a16="http://schemas.microsoft.com/office/drawing/2014/main" id="{FBCF337C-02B2-416A-B24A-2207101BF594}"/>
              </a:ext>
            </a:extLst>
          </p:cNvPr>
          <p:cNvGraphicFramePr>
            <a:graphicFrameLocks noChangeAspect="1"/>
          </p:cNvGraphicFramePr>
          <p:nvPr/>
        </p:nvGraphicFramePr>
        <p:xfrm>
          <a:off x="1042988" y="5084763"/>
          <a:ext cx="2263775" cy="1114425"/>
        </p:xfrm>
        <a:graphic>
          <a:graphicData uri="http://schemas.openxmlformats.org/presentationml/2006/ole">
            <mc:AlternateContent xmlns:mc="http://schemas.openxmlformats.org/markup-compatibility/2006">
              <mc:Choice xmlns:v="urn:schemas-microsoft-com:vml" Requires="v">
                <p:oleObj spid="_x0000_s7434" name="公式" r:id="rId11" imgW="1079032" imgH="533169" progId="Equation.3">
                  <p:embed/>
                </p:oleObj>
              </mc:Choice>
              <mc:Fallback>
                <p:oleObj name="公式" r:id="rId11" imgW="1079032" imgH="533169" progId="Equation.3">
                  <p:embed/>
                  <p:pic>
                    <p:nvPicPr>
                      <p:cNvPr id="0" name="Object 10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988" y="5084763"/>
                        <a:ext cx="226377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5" name="Rectangle 30">
            <a:extLst>
              <a:ext uri="{FF2B5EF4-FFF2-40B4-BE49-F238E27FC236}">
                <a16:creationId xmlns:a16="http://schemas.microsoft.com/office/drawing/2014/main" id="{A7ADDD23-B4F3-4A5E-9B57-77AD8C57D4FC}"/>
              </a:ext>
            </a:extLst>
          </p:cNvPr>
          <p:cNvSpPr>
            <a:spLocks noChangeArrowheads="1"/>
          </p:cNvSpPr>
          <p:nvPr/>
        </p:nvSpPr>
        <p:spPr bwMode="auto">
          <a:xfrm>
            <a:off x="0" y="4694238"/>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100"/>
              <a:t> </a:t>
            </a:r>
            <a:endParaRPr kumimoji="1" lang="en-US" altLang="zh-CN" sz="2400">
              <a:latin typeface="Times New Roman" panose="02020603050405020304" pitchFamily="18" charset="0"/>
            </a:endParaRPr>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5DEEA730-7E2A-47D4-9903-7D8EA3EBFEB2}"/>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0723" name="Object 5">
            <a:extLst>
              <a:ext uri="{FF2B5EF4-FFF2-40B4-BE49-F238E27FC236}">
                <a16:creationId xmlns:a16="http://schemas.microsoft.com/office/drawing/2014/main" id="{9EF7C597-B3F1-4BB4-BDAF-43DEFA3072FF}"/>
              </a:ext>
            </a:extLst>
          </p:cNvPr>
          <p:cNvGraphicFramePr>
            <a:graphicFrameLocks noChangeAspect="1"/>
          </p:cNvGraphicFramePr>
          <p:nvPr/>
        </p:nvGraphicFramePr>
        <p:xfrm>
          <a:off x="827088" y="260350"/>
          <a:ext cx="6484937" cy="5751513"/>
        </p:xfrm>
        <a:graphic>
          <a:graphicData uri="http://schemas.openxmlformats.org/presentationml/2006/ole">
            <mc:AlternateContent xmlns:mc="http://schemas.openxmlformats.org/markup-compatibility/2006">
              <mc:Choice xmlns:v="urn:schemas-microsoft-com:vml" Requires="v">
                <p:oleObj spid="_x0000_s8246" name="公式" r:id="rId3" imgW="2184400" imgH="1930400" progId="Equation.3">
                  <p:embed/>
                </p:oleObj>
              </mc:Choice>
              <mc:Fallback>
                <p:oleObj name="公式" r:id="rId3" imgW="2184400" imgH="1930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60350"/>
                        <a:ext cx="6484937"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4" name="Rectangle 11">
            <a:extLst>
              <a:ext uri="{FF2B5EF4-FFF2-40B4-BE49-F238E27FC236}">
                <a16:creationId xmlns:a16="http://schemas.microsoft.com/office/drawing/2014/main" id="{0C89E890-2E54-4F9D-861D-F580DC3711FC}"/>
              </a:ext>
            </a:extLst>
          </p:cNvPr>
          <p:cNvSpPr>
            <a:spLocks noChangeArrowheads="1"/>
          </p:cNvSpPr>
          <p:nvPr/>
        </p:nvSpPr>
        <p:spPr bwMode="auto">
          <a:xfrm>
            <a:off x="0" y="4694238"/>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100"/>
              <a:t> </a:t>
            </a:r>
            <a:endParaRPr kumimoji="1" lang="en-US" altLang="zh-CN" sz="2400">
              <a:latin typeface="Times New Roman" panose="02020603050405020304" pitchFamily="18" charset="0"/>
            </a:endParaRPr>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8D094EE-8B93-415A-906E-4FB67B5E354A}" type="slidenum">
              <a:rPr lang="zh-CN" altLang="en-US" smtClean="0"/>
              <a:t>3</a:t>
            </a:fld>
            <a:endParaRPr lang="zh-CN" altLang="en-US"/>
          </a:p>
        </p:txBody>
      </p:sp>
      <p:sp>
        <p:nvSpPr>
          <p:cNvPr id="3" name="AutoShape 2" descr="http://image109.360doc.com/DownloadImg/2018/11/2814/148281401_3_20181128021717950.jp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prstClr val="black"/>
              </a:solidFill>
            </a:endParaRPr>
          </a:p>
        </p:txBody>
      </p:sp>
      <p:sp>
        <p:nvSpPr>
          <p:cNvPr id="4" name="AutoShape 4" descr="http://image109.360doc.com/DownloadImg/2018/11/2814/148281401_3_20181128021717950.jpg"/>
          <p:cNvSpPr>
            <a:spLocks noChangeAspect="1" noChangeArrowheads="1"/>
          </p:cNvSpPr>
          <p:nvPr/>
        </p:nvSpPr>
        <p:spPr bwMode="auto">
          <a:xfrm>
            <a:off x="307975" y="794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prstClr val="black"/>
              </a:solidFill>
            </a:endParaRPr>
          </a:p>
        </p:txBody>
      </p:sp>
      <p:pic>
        <p:nvPicPr>
          <p:cNvPr id="44037" name="Picture 5" descr="C:\Users\Administrator\Desktop\1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74" y="184919"/>
            <a:ext cx="8176393" cy="46085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95536" y="4891614"/>
            <a:ext cx="8496943" cy="1301306"/>
          </a:xfrm>
          <a:prstGeom prst="rect">
            <a:avLst/>
          </a:prstGeom>
          <a:solidFill>
            <a:schemeClr val="bg1"/>
          </a:solidFill>
        </p:spPr>
        <p:txBody>
          <a:bodyPr wrap="square" lIns="91428" tIns="45714" rIns="91428" bIns="45714">
            <a:spAutoFit/>
          </a:bodyPr>
          <a:lstStyle/>
          <a:p>
            <a:pPr eaLnBrk="1" fontAlgn="auto" hangingPunct="1">
              <a:lnSpc>
                <a:spcPct val="150000"/>
              </a:lnSpc>
              <a:spcBef>
                <a:spcPts val="0"/>
              </a:spcBef>
              <a:spcAft>
                <a:spcPts val="0"/>
              </a:spcAft>
            </a:pPr>
            <a:r>
              <a:rPr lang="zh-CN" altLang="en-US" sz="2800" b="1" dirty="0">
                <a:solidFill>
                  <a:srgbClr val="0000CC"/>
                </a:solidFill>
                <a:latin typeface="黑体" panose="02010609060101010101" pitchFamily="49" charset="-122"/>
                <a:ea typeface="黑体" panose="02010609060101010101" pitchFamily="49" charset="-122"/>
              </a:rPr>
              <a:t>辛普森悖论</a:t>
            </a:r>
            <a:r>
              <a:rPr lang="zh-CN" altLang="en-US" sz="2800" b="1" dirty="0">
                <a:solidFill>
                  <a:prstClr val="black"/>
                </a:solidFill>
              </a:rPr>
              <a:t>：当你把数据分组细看的时候， 整体趋势与分组后的趋势完全不同。</a:t>
            </a:r>
          </a:p>
        </p:txBody>
      </p:sp>
      <p:cxnSp>
        <p:nvCxnSpPr>
          <p:cNvPr id="8" name="直接连接符 7">
            <a:extLst>
              <a:ext uri="{FF2B5EF4-FFF2-40B4-BE49-F238E27FC236}">
                <a16:creationId xmlns:a16="http://schemas.microsoft.com/office/drawing/2014/main" id="{A3AACE60-3FA6-44DC-AF59-498F5BD0701C}"/>
              </a:ext>
            </a:extLst>
          </p:cNvPr>
          <p:cNvCxnSpPr>
            <a:cxnSpLocks/>
          </p:cNvCxnSpPr>
          <p:nvPr/>
        </p:nvCxnSpPr>
        <p:spPr bwMode="auto">
          <a:xfrm>
            <a:off x="934278" y="2037522"/>
            <a:ext cx="3304347" cy="429453"/>
          </a:xfrm>
          <a:prstGeom prst="line">
            <a:avLst/>
          </a:prstGeom>
          <a:solidFill>
            <a:schemeClr val="accent1"/>
          </a:solidFill>
          <a:ln w="22225" cap="sq" cmpd="sng" algn="ctr">
            <a:solidFill>
              <a:srgbClr val="FF0000"/>
            </a:solidFill>
            <a:prstDash val="solid"/>
            <a:miter lim="800000"/>
            <a:headEnd type="none" w="sm" len="sm"/>
            <a:tailEnd type="none" w="sm" len="sm"/>
          </a:ln>
          <a:effectLst/>
        </p:spPr>
      </p:cxnSp>
      <p:cxnSp>
        <p:nvCxnSpPr>
          <p:cNvPr id="9" name="直接连接符 8">
            <a:extLst>
              <a:ext uri="{FF2B5EF4-FFF2-40B4-BE49-F238E27FC236}">
                <a16:creationId xmlns:a16="http://schemas.microsoft.com/office/drawing/2014/main" id="{C773DDD9-1C33-488E-9A4B-59BE5AB8753C}"/>
              </a:ext>
            </a:extLst>
          </p:cNvPr>
          <p:cNvCxnSpPr>
            <a:cxnSpLocks/>
          </p:cNvCxnSpPr>
          <p:nvPr/>
        </p:nvCxnSpPr>
        <p:spPr bwMode="auto">
          <a:xfrm flipV="1">
            <a:off x="5077036" y="1052736"/>
            <a:ext cx="2303276" cy="1434157"/>
          </a:xfrm>
          <a:prstGeom prst="line">
            <a:avLst/>
          </a:prstGeom>
          <a:solidFill>
            <a:schemeClr val="accent1"/>
          </a:solidFill>
          <a:ln w="22225" cap="sq" cmpd="sng" algn="ctr">
            <a:solidFill>
              <a:srgbClr val="FF0000"/>
            </a:solidFill>
            <a:prstDash val="solid"/>
            <a:miter lim="800000"/>
            <a:headEnd type="none" w="sm" len="sm"/>
            <a:tailEnd type="none" w="sm" len="sm"/>
          </a:ln>
          <a:effectLst/>
        </p:spPr>
      </p:cxnSp>
      <p:cxnSp>
        <p:nvCxnSpPr>
          <p:cNvPr id="13" name="直接连接符 12">
            <a:extLst>
              <a:ext uri="{FF2B5EF4-FFF2-40B4-BE49-F238E27FC236}">
                <a16:creationId xmlns:a16="http://schemas.microsoft.com/office/drawing/2014/main" id="{5A256582-935A-40EF-932B-2AD041AA0BB3}"/>
              </a:ext>
            </a:extLst>
          </p:cNvPr>
          <p:cNvCxnSpPr>
            <a:cxnSpLocks/>
          </p:cNvCxnSpPr>
          <p:nvPr/>
        </p:nvCxnSpPr>
        <p:spPr bwMode="auto">
          <a:xfrm flipV="1">
            <a:off x="5436096" y="2082139"/>
            <a:ext cx="2303276" cy="1381006"/>
          </a:xfrm>
          <a:prstGeom prst="line">
            <a:avLst/>
          </a:prstGeom>
          <a:solidFill>
            <a:schemeClr val="accent1"/>
          </a:solidFill>
          <a:ln w="22225" cap="sq" cmpd="sng" algn="ctr">
            <a:solidFill>
              <a:schemeClr val="tx2"/>
            </a:solidFill>
            <a:prstDash val="solid"/>
            <a:miter lim="800000"/>
            <a:headEnd type="none" w="sm" len="sm"/>
            <a:tailEnd type="none" w="sm" len="sm"/>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A0ABD21B-D5DE-4919-9BF1-7611D219A961}"/>
              </a:ext>
            </a:extLst>
          </p:cNvPr>
          <p:cNvSpPr>
            <a:spLocks noGrp="1" noChangeArrowheads="1"/>
          </p:cNvSpPr>
          <p:nvPr>
            <p:ph type="body" idx="1"/>
          </p:nvPr>
        </p:nvSpPr>
        <p:spPr>
          <a:xfrm>
            <a:off x="179388" y="381000"/>
            <a:ext cx="8662987" cy="1608138"/>
          </a:xfrm>
        </p:spPr>
        <p:txBody>
          <a:bodyPr/>
          <a:lstStyle/>
          <a:p>
            <a:pPr algn="just" eaLnBrk="1" hangingPunct="1">
              <a:lnSpc>
                <a:spcPct val="90000"/>
              </a:lnSpc>
              <a:buFont typeface="Wingdings" panose="05000000000000000000" pitchFamily="2" charset="2"/>
              <a:buNone/>
            </a:pPr>
            <a:r>
              <a:rPr lang="en-US" altLang="zh-CN" sz="3800" b="1" dirty="0">
                <a:solidFill>
                  <a:schemeClr val="tx2"/>
                </a:solidFill>
                <a:latin typeface="Times New Roman" panose="02020603050405020304" pitchFamily="18" charset="0"/>
                <a:cs typeface="Times New Roman" panose="02020603050405020304" pitchFamily="18" charset="0"/>
              </a:rPr>
              <a:t>  3</a:t>
            </a:r>
            <a:r>
              <a:rPr lang="zh-CN" altLang="en-US" sz="3800" b="1" dirty="0">
                <a:solidFill>
                  <a:schemeClr val="tx2"/>
                </a:solidFill>
                <a:latin typeface="Times New Roman" panose="02020603050405020304" pitchFamily="18" charset="0"/>
                <a:cs typeface="Times New Roman" panose="02020603050405020304" pitchFamily="18" charset="0"/>
              </a:rPr>
              <a:t>、</a:t>
            </a:r>
            <a:r>
              <a:rPr lang="zh-CN" altLang="en-US" sz="3800" b="1" dirty="0">
                <a:solidFill>
                  <a:schemeClr val="tx2"/>
                </a:solidFill>
                <a:latin typeface="Times New Roman" panose="02020603050405020304" pitchFamily="18" charset="0"/>
              </a:rPr>
              <a:t>马氏距离</a:t>
            </a:r>
          </a:p>
          <a:p>
            <a:pPr algn="just" eaLnBrk="1" hangingPunct="1">
              <a:lnSpc>
                <a:spcPct val="90000"/>
              </a:lnSpc>
              <a:buFont typeface="Wingdings" panose="05000000000000000000" pitchFamily="2" charset="2"/>
              <a:buNone/>
            </a:pPr>
            <a:r>
              <a:rPr lang="zh-CN" altLang="en-US" dirty="0">
                <a:latin typeface="宋体" panose="02010600030101010101" pitchFamily="2" charset="-122"/>
              </a:rPr>
              <a:t>  由印度著名统计学家马哈拉诺比斯</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Mahalanobis</a:t>
            </a:r>
            <a:r>
              <a:rPr lang="en-US" altLang="zh-CN" dirty="0">
                <a:latin typeface="Times New Roman" panose="02020603050405020304" pitchFamily="18" charset="0"/>
                <a:cs typeface="Times New Roman" panose="02020603050405020304" pitchFamily="18" charset="0"/>
              </a:rPr>
              <a:t>)</a:t>
            </a:r>
            <a:r>
              <a:rPr lang="zh-CN" altLang="en-US" dirty="0">
                <a:latin typeface="宋体" panose="02010600030101010101" pitchFamily="2" charset="-122"/>
              </a:rPr>
              <a:t>所定义的一种距离，其计算公式为：</a:t>
            </a:r>
            <a:endParaRPr lang="zh-CN" altLang="en-US" dirty="0">
              <a:latin typeface="Times New Roman" panose="02020603050405020304" pitchFamily="18" charset="0"/>
              <a:cs typeface="Times New Roman" panose="02020603050405020304" pitchFamily="18" charset="0"/>
            </a:endParaRPr>
          </a:p>
          <a:p>
            <a:pPr eaLnBrk="1" hangingPunct="1">
              <a:lnSpc>
                <a:spcPct val="90000"/>
              </a:lnSpc>
            </a:pPr>
            <a:endParaRPr lang="en-US" altLang="zh-CN" dirty="0"/>
          </a:p>
        </p:txBody>
      </p:sp>
      <p:sp>
        <p:nvSpPr>
          <p:cNvPr id="31747" name="Rectangle 2054">
            <a:extLst>
              <a:ext uri="{FF2B5EF4-FFF2-40B4-BE49-F238E27FC236}">
                <a16:creationId xmlns:a16="http://schemas.microsoft.com/office/drawing/2014/main" id="{21581750-AA13-40B1-B83D-452ACAD1DDDE}"/>
              </a:ext>
            </a:extLst>
          </p:cNvPr>
          <p:cNvSpPr>
            <a:spLocks noChangeArrowheads="1"/>
          </p:cNvSpPr>
          <p:nvPr/>
        </p:nvSpPr>
        <p:spPr bwMode="auto">
          <a:xfrm>
            <a:off x="0" y="2227263"/>
            <a:ext cx="247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000">
                <a:latin typeface="Times New Roman" panose="02020603050405020304" pitchFamily="18" charset="0"/>
                <a:cs typeface="Times New Roman" panose="02020603050405020304" pitchFamily="18" charset="0"/>
              </a:rPr>
              <a:t>  </a:t>
            </a:r>
            <a:endParaRPr kumimoji="1" lang="en-US" altLang="zh-CN" sz="2400">
              <a:latin typeface="Times New Roman" panose="02020603050405020304" pitchFamily="18" charset="0"/>
            </a:endParaRPr>
          </a:p>
        </p:txBody>
      </p:sp>
      <p:sp>
        <p:nvSpPr>
          <p:cNvPr id="31748" name="Rectangle 2055">
            <a:extLst>
              <a:ext uri="{FF2B5EF4-FFF2-40B4-BE49-F238E27FC236}">
                <a16:creationId xmlns:a16="http://schemas.microsoft.com/office/drawing/2014/main" id="{7983B10E-5A71-4290-B2BA-DA8149823338}"/>
              </a:ext>
            </a:extLst>
          </p:cNvPr>
          <p:cNvSpPr>
            <a:spLocks noChangeArrowheads="1"/>
          </p:cNvSpPr>
          <p:nvPr/>
        </p:nvSpPr>
        <p:spPr bwMode="auto">
          <a:xfrm>
            <a:off x="0" y="2709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1749" name="Rectangle 2056">
            <a:extLst>
              <a:ext uri="{FF2B5EF4-FFF2-40B4-BE49-F238E27FC236}">
                <a16:creationId xmlns:a16="http://schemas.microsoft.com/office/drawing/2014/main" id="{0B362B84-2361-4A28-8183-EE2A918B2225}"/>
              </a:ext>
            </a:extLst>
          </p:cNvPr>
          <p:cNvSpPr>
            <a:spLocks noChangeArrowheads="1"/>
          </p:cNvSpPr>
          <p:nvPr/>
        </p:nvSpPr>
        <p:spPr bwMode="auto">
          <a:xfrm>
            <a:off x="0" y="3700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1750" name="Object 2048">
            <a:extLst>
              <a:ext uri="{FF2B5EF4-FFF2-40B4-BE49-F238E27FC236}">
                <a16:creationId xmlns:a16="http://schemas.microsoft.com/office/drawing/2014/main" id="{A0F9CEB0-113D-42FA-AADB-47C8C103AB50}"/>
              </a:ext>
            </a:extLst>
          </p:cNvPr>
          <p:cNvGraphicFramePr>
            <a:graphicFrameLocks noChangeAspect="1"/>
          </p:cNvGraphicFramePr>
          <p:nvPr/>
        </p:nvGraphicFramePr>
        <p:xfrm>
          <a:off x="0" y="3700463"/>
          <a:ext cx="114300" cy="219075"/>
        </p:xfrm>
        <a:graphic>
          <a:graphicData uri="http://schemas.openxmlformats.org/presentationml/2006/ole">
            <mc:AlternateContent xmlns:mc="http://schemas.openxmlformats.org/markup-compatibility/2006">
              <mc:Choice xmlns:v="urn:schemas-microsoft-com:vml" Requires="v">
                <p:oleObj spid="_x0000_s9426" name="公式" r:id="rId3" imgW="114151" imgH="215619" progId="Equation.3">
                  <p:embed/>
                </p:oleObj>
              </mc:Choice>
              <mc:Fallback>
                <p:oleObj name="公式" r:id="rId3" imgW="114151" imgH="215619" progId="Equation.3">
                  <p:embed/>
                  <p:pic>
                    <p:nvPicPr>
                      <p:cNvPr id="0"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00463"/>
                        <a:ext cx="1143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1751" name="Group 2058">
            <a:extLst>
              <a:ext uri="{FF2B5EF4-FFF2-40B4-BE49-F238E27FC236}">
                <a16:creationId xmlns:a16="http://schemas.microsoft.com/office/drawing/2014/main" id="{A1F57AF1-FD10-4903-8B2F-BB25BB8F3AF3}"/>
              </a:ext>
            </a:extLst>
          </p:cNvPr>
          <p:cNvGrpSpPr>
            <a:grpSpLocks/>
          </p:cNvGrpSpPr>
          <p:nvPr/>
        </p:nvGrpSpPr>
        <p:grpSpPr bwMode="auto">
          <a:xfrm>
            <a:off x="539750" y="2033588"/>
            <a:ext cx="7864475" cy="3540125"/>
            <a:chOff x="340" y="1281"/>
            <a:chExt cx="4954" cy="2230"/>
          </a:xfrm>
        </p:grpSpPr>
        <p:graphicFrame>
          <p:nvGraphicFramePr>
            <p:cNvPr id="31752" name="Object 2049">
              <a:extLst>
                <a:ext uri="{FF2B5EF4-FFF2-40B4-BE49-F238E27FC236}">
                  <a16:creationId xmlns:a16="http://schemas.microsoft.com/office/drawing/2014/main" id="{98D36886-5325-4EC4-B2D8-00D0C7A3B2BC}"/>
                </a:ext>
              </a:extLst>
            </p:cNvPr>
            <p:cNvGraphicFramePr>
              <a:graphicFrameLocks noChangeAspect="1"/>
            </p:cNvGraphicFramePr>
            <p:nvPr/>
          </p:nvGraphicFramePr>
          <p:xfrm>
            <a:off x="340" y="1888"/>
            <a:ext cx="479" cy="342"/>
          </p:xfrm>
          <a:graphic>
            <a:graphicData uri="http://schemas.openxmlformats.org/presentationml/2006/ole">
              <mc:AlternateContent xmlns:mc="http://schemas.openxmlformats.org/markup-compatibility/2006">
                <mc:Choice xmlns:v="urn:schemas-microsoft-com:vml" Requires="v">
                  <p:oleObj spid="_x0000_s9427" name="公式" r:id="rId5" imgW="330057" imgH="241195" progId="Equation.3">
                    <p:embed/>
                  </p:oleObj>
                </mc:Choice>
                <mc:Fallback>
                  <p:oleObj name="公式" r:id="rId5" imgW="330057" imgH="241195" progId="Equation.3">
                    <p:embed/>
                    <p:pic>
                      <p:nvPicPr>
                        <p:cNvPr id="0" name="Object 2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 y="1888"/>
                          <a:ext cx="479"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3" name="Object 2050">
              <a:extLst>
                <a:ext uri="{FF2B5EF4-FFF2-40B4-BE49-F238E27FC236}">
                  <a16:creationId xmlns:a16="http://schemas.microsoft.com/office/drawing/2014/main" id="{2C95BC22-56AB-48BD-A592-DED77C87034C}"/>
                </a:ext>
              </a:extLst>
            </p:cNvPr>
            <p:cNvGraphicFramePr>
              <a:graphicFrameLocks noChangeAspect="1"/>
            </p:cNvGraphicFramePr>
            <p:nvPr/>
          </p:nvGraphicFramePr>
          <p:xfrm>
            <a:off x="931" y="1281"/>
            <a:ext cx="4363" cy="1550"/>
          </p:xfrm>
          <a:graphic>
            <a:graphicData uri="http://schemas.openxmlformats.org/presentationml/2006/ole">
              <mc:AlternateContent xmlns:mc="http://schemas.openxmlformats.org/markup-compatibility/2006">
                <mc:Choice xmlns:v="urn:schemas-microsoft-com:vml" Requires="v">
                  <p:oleObj spid="_x0000_s9428" name="公式" r:id="rId7" imgW="3035300" imgH="1079500" progId="Equation.3">
                    <p:embed/>
                  </p:oleObj>
                </mc:Choice>
                <mc:Fallback>
                  <p:oleObj name="公式" r:id="rId7" imgW="3035300" imgH="1079500" progId="Equation.3">
                    <p:embed/>
                    <p:pic>
                      <p:nvPicPr>
                        <p:cNvPr id="0" name="Object 20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 y="1281"/>
                          <a:ext cx="4363" cy="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4" name="Rectangle 2057">
              <a:extLst>
                <a:ext uri="{FF2B5EF4-FFF2-40B4-BE49-F238E27FC236}">
                  <a16:creationId xmlns:a16="http://schemas.microsoft.com/office/drawing/2014/main" id="{5E9E2B44-E7F3-4DF2-A27A-056F038D66BC}"/>
                </a:ext>
              </a:extLst>
            </p:cNvPr>
            <p:cNvSpPr>
              <a:spLocks noChangeArrowheads="1"/>
            </p:cNvSpPr>
            <p:nvPr/>
          </p:nvSpPr>
          <p:spPr bwMode="auto">
            <a:xfrm>
              <a:off x="476" y="3022"/>
              <a:ext cx="4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     =</a:t>
              </a:r>
              <a:endParaRPr kumimoji="1" lang="en-US" altLang="zh-CN" sz="2400">
                <a:latin typeface="Times New Roman" panose="02020603050405020304" pitchFamily="18" charset="0"/>
              </a:endParaRPr>
            </a:p>
          </p:txBody>
        </p:sp>
        <p:graphicFrame>
          <p:nvGraphicFramePr>
            <p:cNvPr id="31755" name="Object 2051">
              <a:extLst>
                <a:ext uri="{FF2B5EF4-FFF2-40B4-BE49-F238E27FC236}">
                  <a16:creationId xmlns:a16="http://schemas.microsoft.com/office/drawing/2014/main" id="{1828CB67-5750-4CD5-A742-AFEC6474782A}"/>
                </a:ext>
              </a:extLst>
            </p:cNvPr>
            <p:cNvGraphicFramePr>
              <a:graphicFrameLocks noChangeAspect="1"/>
            </p:cNvGraphicFramePr>
            <p:nvPr/>
          </p:nvGraphicFramePr>
          <p:xfrm>
            <a:off x="1020" y="2840"/>
            <a:ext cx="2066" cy="671"/>
          </p:xfrm>
          <a:graphic>
            <a:graphicData uri="http://schemas.openxmlformats.org/presentationml/2006/ole">
              <mc:AlternateContent xmlns:mc="http://schemas.openxmlformats.org/markup-compatibility/2006">
                <mc:Choice xmlns:v="urn:schemas-microsoft-com:vml" Requires="v">
                  <p:oleObj spid="_x0000_s9429" name="公式" r:id="rId9" imgW="1435100" imgH="469900" progId="Equation.3">
                    <p:embed/>
                  </p:oleObj>
                </mc:Choice>
                <mc:Fallback>
                  <p:oleObj name="公式" r:id="rId9" imgW="1435100" imgH="469900" progId="Equation.3">
                    <p:embed/>
                    <p:pic>
                      <p:nvPicPr>
                        <p:cNvPr id="0" name="Object 20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0" y="2840"/>
                          <a:ext cx="2066"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EF8D56C-F7C8-4F82-903C-D4C5F6340C9C}"/>
              </a:ext>
            </a:extLst>
          </p:cNvPr>
          <p:cNvSpPr>
            <a:spLocks noChangeArrowheads="1"/>
          </p:cNvSpPr>
          <p:nvPr/>
        </p:nvSpPr>
        <p:spPr bwMode="auto">
          <a:xfrm>
            <a:off x="684213" y="1125538"/>
            <a:ext cx="7775575"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0005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0"/>
              </a:spcBef>
              <a:buClr>
                <a:schemeClr val="hlink"/>
              </a:buClr>
              <a:buSzPct val="60000"/>
            </a:pPr>
            <a:r>
              <a:rPr kumimoji="1" lang="zh-CN" altLang="en-US" sz="2800" b="1" dirty="0">
                <a:latin typeface="黑体" panose="02010609060101010101" pitchFamily="49" charset="-122"/>
                <a:ea typeface="黑体" panose="02010609060101010101" pitchFamily="49" charset="-122"/>
              </a:rPr>
              <a:t>马氏距离</a:t>
            </a:r>
            <a:r>
              <a:rPr kumimoji="1" lang="zh-CN" altLang="en-US" sz="2800" dirty="0">
                <a:latin typeface="宋体" panose="02010600030101010101" pitchFamily="2" charset="-122"/>
              </a:rPr>
              <a:t>又称为</a:t>
            </a:r>
            <a:r>
              <a:rPr kumimoji="1" lang="zh-CN" altLang="en-US" sz="2800" b="1" dirty="0">
                <a:solidFill>
                  <a:srgbClr val="FF0000"/>
                </a:solidFill>
                <a:latin typeface="宋体" panose="02010600030101010101" pitchFamily="2" charset="-122"/>
              </a:rPr>
              <a:t>广义欧氏距离</a:t>
            </a:r>
            <a:r>
              <a:rPr kumimoji="1" lang="zh-CN" altLang="en-US" sz="2800" dirty="0">
                <a:latin typeface="宋体" panose="02010600030101010101" pitchFamily="2" charset="-122"/>
              </a:rPr>
              <a:t>。</a:t>
            </a:r>
          </a:p>
          <a:p>
            <a:pPr algn="just" eaLnBrk="1" hangingPunct="1">
              <a:lnSpc>
                <a:spcPct val="130000"/>
              </a:lnSpc>
              <a:spcBef>
                <a:spcPct val="0"/>
              </a:spcBef>
              <a:buClr>
                <a:schemeClr val="hlink"/>
              </a:buClr>
              <a:buSzPct val="60000"/>
            </a:pPr>
            <a:r>
              <a:rPr kumimoji="1" lang="zh-CN" altLang="en-US" sz="2800" b="1" dirty="0">
                <a:latin typeface="黑体" panose="02010609060101010101" pitchFamily="49" charset="-122"/>
                <a:ea typeface="黑体" panose="02010609060101010101" pitchFamily="49" charset="-122"/>
              </a:rPr>
              <a:t>马氏距离</a:t>
            </a:r>
            <a:r>
              <a:rPr kumimoji="1" lang="zh-CN" altLang="en-US" sz="2800" dirty="0">
                <a:latin typeface="宋体" panose="02010600030101010101" pitchFamily="2" charset="-122"/>
              </a:rPr>
              <a:t>考虑了观测变量之间的相关性。如果假定各变量之间相互独立，即观测变量的协方差矩阵是对角矩阵，此时马氏距离就是标准化的欧氏距离。</a:t>
            </a:r>
          </a:p>
          <a:p>
            <a:pPr algn="just" eaLnBrk="1" hangingPunct="1">
              <a:lnSpc>
                <a:spcPct val="130000"/>
              </a:lnSpc>
              <a:spcBef>
                <a:spcPct val="0"/>
              </a:spcBef>
              <a:buClr>
                <a:schemeClr val="hlink"/>
              </a:buClr>
              <a:buSzPct val="60000"/>
            </a:pPr>
            <a:r>
              <a:rPr kumimoji="1" lang="zh-CN" altLang="en-US" sz="2800" b="1" dirty="0">
                <a:latin typeface="黑体" panose="02010609060101010101" pitchFamily="49" charset="-122"/>
                <a:ea typeface="黑体" panose="02010609060101010101" pitchFamily="49" charset="-122"/>
              </a:rPr>
              <a:t>马氏距离</a:t>
            </a:r>
            <a:r>
              <a:rPr kumimoji="1" lang="zh-CN" altLang="en-US" sz="2800" dirty="0">
                <a:latin typeface="宋体" panose="02010600030101010101" pitchFamily="2" charset="-122"/>
              </a:rPr>
              <a:t>不受指标</a:t>
            </a:r>
            <a:r>
              <a:rPr kumimoji="1" lang="zh-CN" altLang="en-US" sz="2800" b="1" dirty="0">
                <a:solidFill>
                  <a:srgbClr val="FF0000"/>
                </a:solidFill>
                <a:latin typeface="宋体" panose="02010600030101010101" pitchFamily="2" charset="-122"/>
              </a:rPr>
              <a:t>量纲</a:t>
            </a:r>
            <a:r>
              <a:rPr kumimoji="1" lang="zh-CN" altLang="en-US" sz="2800" dirty="0">
                <a:latin typeface="宋体" panose="02010600030101010101" pitchFamily="2" charset="-122"/>
              </a:rPr>
              <a:t>及</a:t>
            </a:r>
            <a:r>
              <a:rPr kumimoji="1" lang="zh-CN" altLang="en-US" sz="2800" b="1" dirty="0">
                <a:latin typeface="宋体" panose="02010600030101010101" pitchFamily="2" charset="-122"/>
              </a:rPr>
              <a:t>指标间</a:t>
            </a:r>
            <a:r>
              <a:rPr kumimoji="1" lang="zh-CN" altLang="en-US" sz="2800" b="1" dirty="0">
                <a:solidFill>
                  <a:srgbClr val="FF0000"/>
                </a:solidFill>
                <a:latin typeface="宋体" panose="02010600030101010101" pitchFamily="2" charset="-122"/>
              </a:rPr>
              <a:t>相关性</a:t>
            </a:r>
            <a:r>
              <a:rPr kumimoji="1" lang="zh-CN" altLang="en-US" sz="2800" dirty="0">
                <a:latin typeface="宋体" panose="02010600030101010101" pitchFamily="2" charset="-122"/>
              </a:rPr>
              <a:t>的影响 </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a:extLst>
              <a:ext uri="{FF2B5EF4-FFF2-40B4-BE49-F238E27FC236}">
                <a16:creationId xmlns:a16="http://schemas.microsoft.com/office/drawing/2014/main" id="{54DD6C96-431F-4579-8DA7-59684461E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04664"/>
            <a:ext cx="5760640" cy="554686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74114C0-9524-49F0-A117-7EBC956D5B2C}"/>
              </a:ext>
            </a:extLst>
          </p:cNvPr>
          <p:cNvSpPr txBox="1"/>
          <p:nvPr/>
        </p:nvSpPr>
        <p:spPr>
          <a:xfrm>
            <a:off x="6660232" y="1916832"/>
            <a:ext cx="2016224" cy="1879232"/>
          </a:xfrm>
          <a:prstGeom prst="rect">
            <a:avLst/>
          </a:prstGeom>
          <a:noFill/>
        </p:spPr>
        <p:txBody>
          <a:bodyPr wrap="square" rtlCol="0">
            <a:spAutoFit/>
          </a:bodyPr>
          <a:lstStyle/>
          <a:p>
            <a:pPr>
              <a:lnSpc>
                <a:spcPct val="150000"/>
              </a:lnSpc>
            </a:pPr>
            <a:r>
              <a:rPr lang="zh-CN" altLang="en-US" sz="2000" dirty="0"/>
              <a:t>到中心点的</a:t>
            </a:r>
            <a:r>
              <a:rPr lang="zh-CN" altLang="en-US" sz="2000" b="1" dirty="0">
                <a:solidFill>
                  <a:schemeClr val="hlink"/>
                </a:solidFill>
                <a:latin typeface="楷体_GB2312" panose="02010609030101010101" pitchFamily="49" charset="-122"/>
                <a:ea typeface="楷体_GB2312" panose="02010609030101010101" pitchFamily="49" charset="-122"/>
              </a:rPr>
              <a:t>马氏距离</a:t>
            </a:r>
            <a:r>
              <a:rPr lang="zh-CN" altLang="en-US" sz="2000" dirty="0"/>
              <a:t>相等</a:t>
            </a:r>
            <a:r>
              <a:rPr lang="en-US" altLang="zh-CN" sz="2000" b="1" dirty="0">
                <a:solidFill>
                  <a:srgbClr val="FF0000"/>
                </a:solidFill>
                <a:latin typeface="Times New Roman" panose="02020603050405020304" pitchFamily="18" charset="0"/>
                <a:cs typeface="Times New Roman" panose="02020603050405020304" pitchFamily="18" charset="0"/>
              </a:rPr>
              <a:t> </a:t>
            </a:r>
            <a:r>
              <a:rPr lang="zh-CN" altLang="en-US" sz="2000" dirty="0"/>
              <a:t>的点所组成的集合，形成一个椭圆</a:t>
            </a:r>
          </a:p>
        </p:txBody>
      </p:sp>
    </p:spTree>
    <p:extLst>
      <p:ext uri="{BB962C8B-B14F-4D97-AF65-F5344CB8AC3E}">
        <p14:creationId xmlns:p14="http://schemas.microsoft.com/office/powerpoint/2010/main" val="119248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a:extLst>
              <a:ext uri="{FF2B5EF4-FFF2-40B4-BE49-F238E27FC236}">
                <a16:creationId xmlns:a16="http://schemas.microsoft.com/office/drawing/2014/main" id="{5D13C21B-E4CB-4CC0-8AFF-28C9CB0AC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66" y="1412776"/>
            <a:ext cx="10509020"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246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3">
            <a:extLst>
              <a:ext uri="{FF2B5EF4-FFF2-40B4-BE49-F238E27FC236}">
                <a16:creationId xmlns:a16="http://schemas.microsoft.com/office/drawing/2014/main" id="{F85D0A1E-2808-4019-94F1-993F8C7B50A8}"/>
              </a:ext>
            </a:extLst>
          </p:cNvPr>
          <p:cNvSpPr>
            <a:spLocks noGrp="1" noChangeArrowheads="1"/>
          </p:cNvSpPr>
          <p:nvPr>
            <p:ph type="body" idx="1"/>
          </p:nvPr>
        </p:nvSpPr>
        <p:spPr>
          <a:xfrm>
            <a:off x="250825" y="260350"/>
            <a:ext cx="7772400" cy="1179513"/>
          </a:xfrm>
        </p:spPr>
        <p:txBody>
          <a:bodyPr/>
          <a:lstStyle/>
          <a:p>
            <a:pPr eaLnBrk="1" hangingPunct="1">
              <a:buFont typeface="Wingdings" panose="05000000000000000000" pitchFamily="2" charset="2"/>
              <a:buNone/>
              <a:defRPr/>
            </a:pPr>
            <a:r>
              <a:rPr lang="en-US" altLang="zh-CN" sz="3200" b="1" dirty="0">
                <a:solidFill>
                  <a:schemeClr val="tx2"/>
                </a:solidFill>
              </a:rPr>
              <a:t>   </a:t>
            </a:r>
            <a:r>
              <a:rPr lang="zh-CN" altLang="en-US" sz="3200" b="1" dirty="0">
                <a:solidFill>
                  <a:schemeClr val="tx2"/>
                </a:solidFill>
              </a:rPr>
              <a:t>二、变量间相似系数的算法</a:t>
            </a:r>
            <a:endParaRPr lang="zh-CN" altLang="en-US" sz="2800" b="1" kern="1200" dirty="0">
              <a:solidFill>
                <a:schemeClr val="hlink"/>
              </a:solidFill>
              <a:latin typeface="楷体_GB2312" pitchFamily="49" charset="-122"/>
              <a:ea typeface="楷体_GB2312" pitchFamily="49" charset="-122"/>
            </a:endParaRPr>
          </a:p>
          <a:p>
            <a:pPr eaLnBrk="1" hangingPunct="1">
              <a:buFont typeface="Wingdings" panose="05000000000000000000" pitchFamily="2" charset="2"/>
              <a:buNone/>
              <a:defRPr/>
            </a:pPr>
            <a:endParaRPr lang="en-US" altLang="zh-CN" sz="2600" dirty="0">
              <a:solidFill>
                <a:schemeClr val="tx2"/>
              </a:solidFill>
              <a:latin typeface="华文琥珀" pitchFamily="2" charset="-122"/>
              <a:ea typeface="华文琥珀" pitchFamily="2" charset="-122"/>
            </a:endParaRPr>
          </a:p>
        </p:txBody>
      </p:sp>
      <p:sp>
        <p:nvSpPr>
          <p:cNvPr id="34819" name="Rectangle 10">
            <a:extLst>
              <a:ext uri="{FF2B5EF4-FFF2-40B4-BE49-F238E27FC236}">
                <a16:creationId xmlns:a16="http://schemas.microsoft.com/office/drawing/2014/main" id="{F2662A44-5645-41A1-ACCD-AD3183CAC2FA}"/>
              </a:ext>
            </a:extLst>
          </p:cNvPr>
          <p:cNvSpPr>
            <a:spLocks noChangeArrowheads="1"/>
          </p:cNvSpPr>
          <p:nvPr/>
        </p:nvSpPr>
        <p:spPr bwMode="auto">
          <a:xfrm>
            <a:off x="3409950" y="2986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4820" name="Rectangle 12">
            <a:extLst>
              <a:ext uri="{FF2B5EF4-FFF2-40B4-BE49-F238E27FC236}">
                <a16:creationId xmlns:a16="http://schemas.microsoft.com/office/drawing/2014/main" id="{8D8FEB7C-B869-4F3B-829E-030AC721EEC1}"/>
              </a:ext>
            </a:extLst>
          </p:cNvPr>
          <p:cNvSpPr>
            <a:spLocks noChangeArrowheads="1"/>
          </p:cNvSpPr>
          <p:nvPr/>
        </p:nvSpPr>
        <p:spPr bwMode="auto">
          <a:xfrm>
            <a:off x="4214813"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4821" name="Rectangle 2051">
            <a:extLst>
              <a:ext uri="{FF2B5EF4-FFF2-40B4-BE49-F238E27FC236}">
                <a16:creationId xmlns:a16="http://schemas.microsoft.com/office/drawing/2014/main" id="{C9BEBA19-3C35-4BBF-B1AD-97510B59467C}"/>
              </a:ext>
            </a:extLst>
          </p:cNvPr>
          <p:cNvSpPr>
            <a:spLocks noChangeArrowheads="1"/>
          </p:cNvSpPr>
          <p:nvPr/>
        </p:nvSpPr>
        <p:spPr bwMode="auto">
          <a:xfrm>
            <a:off x="0" y="2952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4822" name="Object 2050">
            <a:extLst>
              <a:ext uri="{FF2B5EF4-FFF2-40B4-BE49-F238E27FC236}">
                <a16:creationId xmlns:a16="http://schemas.microsoft.com/office/drawing/2014/main" id="{CF1424DD-9250-4D1D-A8FC-B42B63A13EEF}"/>
              </a:ext>
            </a:extLst>
          </p:cNvPr>
          <p:cNvGraphicFramePr>
            <a:graphicFrameLocks noChangeAspect="1"/>
          </p:cNvGraphicFramePr>
          <p:nvPr>
            <p:extLst>
              <p:ext uri="{D42A27DB-BD31-4B8C-83A1-F6EECF244321}">
                <p14:modId xmlns:p14="http://schemas.microsoft.com/office/powerpoint/2010/main" val="1765512348"/>
              </p:ext>
            </p:extLst>
          </p:nvPr>
        </p:nvGraphicFramePr>
        <p:xfrm>
          <a:off x="1585913" y="2324101"/>
          <a:ext cx="5257800" cy="1792287"/>
        </p:xfrm>
        <a:graphic>
          <a:graphicData uri="http://schemas.openxmlformats.org/presentationml/2006/ole">
            <mc:AlternateContent xmlns:mc="http://schemas.openxmlformats.org/markup-compatibility/2006">
              <mc:Choice xmlns:v="urn:schemas-microsoft-com:vml" Requires="v">
                <p:oleObj spid="_x0000_s11474" name="公式" r:id="rId3" imgW="2794000" imgH="952500" progId="Equation.3">
                  <p:embed/>
                </p:oleObj>
              </mc:Choice>
              <mc:Fallback>
                <p:oleObj name="公式" r:id="rId3" imgW="2794000" imgH="952500" progId="Equation.3">
                  <p:embed/>
                  <p:pic>
                    <p:nvPicPr>
                      <p:cNvPr id="0" name="Object 20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2324101"/>
                        <a:ext cx="5257800"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4823" name="Group 2057">
            <a:extLst>
              <a:ext uri="{FF2B5EF4-FFF2-40B4-BE49-F238E27FC236}">
                <a16:creationId xmlns:a16="http://schemas.microsoft.com/office/drawing/2014/main" id="{18C99F70-52C8-42FD-856E-6F511DAB59BC}"/>
              </a:ext>
            </a:extLst>
          </p:cNvPr>
          <p:cNvGrpSpPr>
            <a:grpSpLocks/>
          </p:cNvGrpSpPr>
          <p:nvPr/>
        </p:nvGrpSpPr>
        <p:grpSpPr bwMode="auto">
          <a:xfrm>
            <a:off x="1094581" y="1595438"/>
            <a:ext cx="4630737" cy="765175"/>
            <a:chOff x="748" y="1117"/>
            <a:chExt cx="2917" cy="482"/>
          </a:xfrm>
        </p:grpSpPr>
        <p:sp>
          <p:nvSpPr>
            <p:cNvPr id="34828" name="Rectangle 2054">
              <a:extLst>
                <a:ext uri="{FF2B5EF4-FFF2-40B4-BE49-F238E27FC236}">
                  <a16:creationId xmlns:a16="http://schemas.microsoft.com/office/drawing/2014/main" id="{2BD904C6-511B-4A21-B8BA-C6AAA948AF41}"/>
                </a:ext>
              </a:extLst>
            </p:cNvPr>
            <p:cNvSpPr>
              <a:spLocks noChangeArrowheads="1"/>
            </p:cNvSpPr>
            <p:nvPr/>
          </p:nvSpPr>
          <p:spPr bwMode="auto">
            <a:xfrm>
              <a:off x="748" y="1207"/>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变量</a:t>
              </a:r>
              <a:endParaRPr kumimoji="1" lang="zh-CN" altLang="en-US" sz="2400">
                <a:latin typeface="Times New Roman" panose="02020603050405020304" pitchFamily="18" charset="0"/>
              </a:endParaRPr>
            </a:p>
          </p:txBody>
        </p:sp>
        <p:graphicFrame>
          <p:nvGraphicFramePr>
            <p:cNvPr id="34829" name="Object 2053">
              <a:extLst>
                <a:ext uri="{FF2B5EF4-FFF2-40B4-BE49-F238E27FC236}">
                  <a16:creationId xmlns:a16="http://schemas.microsoft.com/office/drawing/2014/main" id="{3BAFCB57-0635-4F8C-A0A4-5161409CC94C}"/>
                </a:ext>
              </a:extLst>
            </p:cNvPr>
            <p:cNvGraphicFramePr>
              <a:graphicFrameLocks noChangeAspect="1"/>
            </p:cNvGraphicFramePr>
            <p:nvPr/>
          </p:nvGraphicFramePr>
          <p:xfrm>
            <a:off x="1247" y="1117"/>
            <a:ext cx="366" cy="482"/>
          </p:xfrm>
          <a:graphic>
            <a:graphicData uri="http://schemas.openxmlformats.org/presentationml/2006/ole">
              <mc:AlternateContent xmlns:mc="http://schemas.openxmlformats.org/markup-compatibility/2006">
                <mc:Choice xmlns:v="urn:schemas-microsoft-com:vml" Requires="v">
                  <p:oleObj spid="_x0000_s11475" name="公式" r:id="rId5" imgW="177646" imgH="241091" progId="Equation.3">
                    <p:embed/>
                  </p:oleObj>
                </mc:Choice>
                <mc:Fallback>
                  <p:oleObj name="公式" r:id="rId5" imgW="177646" imgH="241091" progId="Equation.3">
                    <p:embed/>
                    <p:pic>
                      <p:nvPicPr>
                        <p:cNvPr id="0" name="Object 20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 y="1117"/>
                          <a:ext cx="366"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30" name="Rectangle 2055">
              <a:extLst>
                <a:ext uri="{FF2B5EF4-FFF2-40B4-BE49-F238E27FC236}">
                  <a16:creationId xmlns:a16="http://schemas.microsoft.com/office/drawing/2014/main" id="{54500507-EB45-4493-A88C-23CC623C8547}"/>
                </a:ext>
              </a:extLst>
            </p:cNvPr>
            <p:cNvSpPr>
              <a:spLocks noChangeArrowheads="1"/>
            </p:cNvSpPr>
            <p:nvPr/>
          </p:nvSpPr>
          <p:spPr bwMode="auto">
            <a:xfrm>
              <a:off x="1645" y="1198"/>
              <a:ext cx="5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和</a:t>
              </a:r>
              <a:endParaRPr kumimoji="1" lang="zh-CN" altLang="en-US" sz="2400">
                <a:latin typeface="Times New Roman" panose="02020603050405020304" pitchFamily="18" charset="0"/>
              </a:endParaRPr>
            </a:p>
          </p:txBody>
        </p:sp>
        <p:graphicFrame>
          <p:nvGraphicFramePr>
            <p:cNvPr id="34831" name="Object 2052">
              <a:extLst>
                <a:ext uri="{FF2B5EF4-FFF2-40B4-BE49-F238E27FC236}">
                  <a16:creationId xmlns:a16="http://schemas.microsoft.com/office/drawing/2014/main" id="{CD36E120-965F-4AB1-B067-57D140AAE953}"/>
                </a:ext>
              </a:extLst>
            </p:cNvPr>
            <p:cNvGraphicFramePr>
              <a:graphicFrameLocks noChangeAspect="1"/>
            </p:cNvGraphicFramePr>
            <p:nvPr/>
          </p:nvGraphicFramePr>
          <p:xfrm>
            <a:off x="1973" y="1117"/>
            <a:ext cx="366" cy="462"/>
          </p:xfrm>
          <a:graphic>
            <a:graphicData uri="http://schemas.openxmlformats.org/presentationml/2006/ole">
              <mc:AlternateContent xmlns:mc="http://schemas.openxmlformats.org/markup-compatibility/2006">
                <mc:Choice xmlns:v="urn:schemas-microsoft-com:vml" Requires="v">
                  <p:oleObj spid="_x0000_s11476" name="公式" r:id="rId7" imgW="177646" imgH="228402" progId="Equation.3">
                    <p:embed/>
                  </p:oleObj>
                </mc:Choice>
                <mc:Fallback>
                  <p:oleObj name="公式" r:id="rId7" imgW="177646" imgH="228402" progId="Equation.3">
                    <p:embed/>
                    <p:pic>
                      <p:nvPicPr>
                        <p:cNvPr id="0" name="Object 20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3" y="1117"/>
                          <a:ext cx="366"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32" name="Rectangle 2056">
              <a:extLst>
                <a:ext uri="{FF2B5EF4-FFF2-40B4-BE49-F238E27FC236}">
                  <a16:creationId xmlns:a16="http://schemas.microsoft.com/office/drawing/2014/main" id="{E7AE6CA3-F936-4F34-BF91-DD6076CACBF7}"/>
                </a:ext>
              </a:extLst>
            </p:cNvPr>
            <p:cNvSpPr>
              <a:spLocks noChangeArrowheads="1"/>
            </p:cNvSpPr>
            <p:nvPr/>
          </p:nvSpPr>
          <p:spPr bwMode="auto">
            <a:xfrm>
              <a:off x="2344" y="1207"/>
              <a:ext cx="1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的相关系数：</a:t>
              </a:r>
              <a:r>
                <a:rPr kumimoji="1" lang="zh-CN" altLang="en-US" sz="2400"/>
                <a:t> </a:t>
              </a:r>
              <a:endParaRPr kumimoji="1" lang="zh-CN" altLang="en-US" sz="2400">
                <a:latin typeface="Times New Roman" panose="02020603050405020304" pitchFamily="18" charset="0"/>
              </a:endParaRPr>
            </a:p>
          </p:txBody>
        </p:sp>
      </p:grpSp>
      <p:sp>
        <p:nvSpPr>
          <p:cNvPr id="34824" name="Rectangle 2059">
            <a:extLst>
              <a:ext uri="{FF2B5EF4-FFF2-40B4-BE49-F238E27FC236}">
                <a16:creationId xmlns:a16="http://schemas.microsoft.com/office/drawing/2014/main" id="{B139AB8F-2660-4A34-901E-063897F9CEF2}"/>
              </a:ext>
            </a:extLst>
          </p:cNvPr>
          <p:cNvSpPr>
            <a:spLocks noChangeArrowheads="1"/>
          </p:cNvSpPr>
          <p:nvPr/>
        </p:nvSpPr>
        <p:spPr bwMode="auto">
          <a:xfrm>
            <a:off x="0" y="2952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4825" name="Object 2058">
            <a:extLst>
              <a:ext uri="{FF2B5EF4-FFF2-40B4-BE49-F238E27FC236}">
                <a16:creationId xmlns:a16="http://schemas.microsoft.com/office/drawing/2014/main" id="{65119F1D-9573-4898-935A-610DA222999A}"/>
              </a:ext>
            </a:extLst>
          </p:cNvPr>
          <p:cNvGraphicFramePr>
            <a:graphicFrameLocks noChangeAspect="1"/>
          </p:cNvGraphicFramePr>
          <p:nvPr>
            <p:extLst>
              <p:ext uri="{D42A27DB-BD31-4B8C-83A1-F6EECF244321}">
                <p14:modId xmlns:p14="http://schemas.microsoft.com/office/powerpoint/2010/main" val="2758409507"/>
              </p:ext>
            </p:extLst>
          </p:nvPr>
        </p:nvGraphicFramePr>
        <p:xfrm>
          <a:off x="2259806" y="4674815"/>
          <a:ext cx="2736850" cy="1968500"/>
        </p:xfrm>
        <a:graphic>
          <a:graphicData uri="http://schemas.openxmlformats.org/presentationml/2006/ole">
            <mc:AlternateContent xmlns:mc="http://schemas.openxmlformats.org/markup-compatibility/2006">
              <mc:Choice xmlns:v="urn:schemas-microsoft-com:vml" Requires="v">
                <p:oleObj spid="_x0000_s11477" name="公式" r:id="rId9" imgW="1320227" imgH="952087" progId="Equation.3">
                  <p:embed/>
                </p:oleObj>
              </mc:Choice>
              <mc:Fallback>
                <p:oleObj name="公式" r:id="rId9" imgW="1320227" imgH="952087" progId="Equation.3">
                  <p:embed/>
                  <p:pic>
                    <p:nvPicPr>
                      <p:cNvPr id="0" name="Object 20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9806" y="4674815"/>
                        <a:ext cx="273685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6" name="Rectangle 2060">
            <a:extLst>
              <a:ext uri="{FF2B5EF4-FFF2-40B4-BE49-F238E27FC236}">
                <a16:creationId xmlns:a16="http://schemas.microsoft.com/office/drawing/2014/main" id="{B5438612-1020-430F-83C2-B20F5CA031BF}"/>
              </a:ext>
            </a:extLst>
          </p:cNvPr>
          <p:cNvSpPr>
            <a:spLocks noChangeArrowheads="1"/>
          </p:cNvSpPr>
          <p:nvPr/>
        </p:nvSpPr>
        <p:spPr bwMode="auto">
          <a:xfrm>
            <a:off x="0" y="4196683"/>
            <a:ext cx="3005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marL="342900" indent="-342900">
              <a:spcBef>
                <a:spcPct val="20000"/>
              </a:spcBef>
              <a:buClr>
                <a:schemeClr val="accent1"/>
              </a:buClr>
              <a:buSzPct val="65000"/>
              <a:buFont typeface="Wingdings" panose="05000000000000000000" pitchFamily="2" charset="2"/>
              <a:buChar char="n"/>
              <a:tabLst>
                <a:tab pos="461963" algn="l"/>
              </a:tabLst>
              <a:defRPr sz="30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buChar char="q"/>
              <a:tabLst>
                <a:tab pos="461963"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61963"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6196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61963"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61963"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61963"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61963"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61963" algn="l"/>
              </a:tabLst>
              <a:defRPr sz="2000">
                <a:solidFill>
                  <a:schemeClr val="tx1"/>
                </a:solidFill>
                <a:latin typeface="Arial" panose="020B0604020202020204" pitchFamily="34" charset="0"/>
                <a:ea typeface="宋体" panose="02010600030101010101" pitchFamily="2" charset="-122"/>
              </a:defRPr>
            </a:lvl9pPr>
          </a:lstStyle>
          <a:p>
            <a:pPr lvl="1" eaLnBrk="1" hangingPunct="1">
              <a:buClr>
                <a:schemeClr val="bg2"/>
              </a:buClr>
              <a:buSzPct val="75000"/>
              <a:buFontTx/>
              <a:buNone/>
            </a:pPr>
            <a:r>
              <a:rPr lang="zh-CN" altLang="en-US" sz="2800" b="1" dirty="0">
                <a:solidFill>
                  <a:schemeClr val="hlink"/>
                </a:solidFill>
                <a:latin typeface="楷体_GB2312" panose="02010609030101010101" pitchFamily="49" charset="-122"/>
                <a:ea typeface="楷体_GB2312" panose="02010609030101010101" pitchFamily="49" charset="-122"/>
              </a:rPr>
              <a:t>（</a:t>
            </a:r>
            <a:r>
              <a:rPr lang="en-US" altLang="zh-CN" sz="2800" b="1" dirty="0">
                <a:solidFill>
                  <a:schemeClr val="hlink"/>
                </a:solidFill>
                <a:latin typeface="楷体_GB2312" panose="02010609030101010101" pitchFamily="49" charset="-122"/>
                <a:ea typeface="楷体_GB2312" panose="02010609030101010101" pitchFamily="49" charset="-122"/>
              </a:rPr>
              <a:t>2</a:t>
            </a:r>
            <a:r>
              <a:rPr lang="zh-CN" altLang="en-US" sz="2800" b="1" dirty="0">
                <a:solidFill>
                  <a:schemeClr val="hlink"/>
                </a:solidFill>
                <a:latin typeface="楷体_GB2312" panose="02010609030101010101" pitchFamily="49" charset="-122"/>
                <a:ea typeface="楷体_GB2312" panose="02010609030101010101" pitchFamily="49" charset="-122"/>
              </a:rPr>
              <a:t>）夹角余弦</a:t>
            </a:r>
          </a:p>
        </p:txBody>
      </p:sp>
      <p:sp>
        <p:nvSpPr>
          <p:cNvPr id="34827" name="矩形 15">
            <a:extLst>
              <a:ext uri="{FF2B5EF4-FFF2-40B4-BE49-F238E27FC236}">
                <a16:creationId xmlns:a16="http://schemas.microsoft.com/office/drawing/2014/main" id="{25B0173D-57A8-4661-8718-01E8FD989B9F}"/>
              </a:ext>
            </a:extLst>
          </p:cNvPr>
          <p:cNvSpPr>
            <a:spLocks noChangeArrowheads="1"/>
          </p:cNvSpPr>
          <p:nvPr/>
        </p:nvSpPr>
        <p:spPr bwMode="auto">
          <a:xfrm>
            <a:off x="571500" y="1071563"/>
            <a:ext cx="3360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996600"/>
                </a:solidFill>
                <a:latin typeface="楷体_GB2312" panose="02010609030101010101" pitchFamily="49" charset="-122"/>
                <a:ea typeface="楷体_GB2312" panose="02010609030101010101" pitchFamily="49" charset="-122"/>
              </a:rPr>
              <a:t>（</a:t>
            </a:r>
            <a:r>
              <a:rPr lang="en-US" altLang="zh-CN" sz="2800" b="1">
                <a:solidFill>
                  <a:srgbClr val="996600"/>
                </a:solidFill>
                <a:latin typeface="楷体_GB2312" panose="02010609030101010101" pitchFamily="49" charset="-122"/>
                <a:ea typeface="楷体_GB2312" panose="02010609030101010101" pitchFamily="49" charset="-122"/>
              </a:rPr>
              <a:t>1</a:t>
            </a:r>
            <a:r>
              <a:rPr lang="zh-CN" altLang="en-US" sz="2800" b="1">
                <a:solidFill>
                  <a:srgbClr val="996600"/>
                </a:solidFill>
                <a:latin typeface="楷体_GB2312" panose="02010609030101010101" pitchFamily="49" charset="-122"/>
                <a:ea typeface="楷体_GB2312" panose="02010609030101010101" pitchFamily="49" charset="-122"/>
              </a:rPr>
              <a:t>）相关系数</a:t>
            </a:r>
            <a:endParaRPr lang="zh-CN" altLang="en-US" sz="1800"/>
          </a:p>
        </p:txBody>
      </p:sp>
      <p:pic>
        <p:nvPicPr>
          <p:cNvPr id="5" name="图片 4" descr="图表&#10;&#10;描述已自动生成">
            <a:extLst>
              <a:ext uri="{FF2B5EF4-FFF2-40B4-BE49-F238E27FC236}">
                <a16:creationId xmlns:a16="http://schemas.microsoft.com/office/drawing/2014/main" id="{FC48F7D5-F0D2-4E25-B47E-9B3A9557C2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68144" y="4821078"/>
            <a:ext cx="1772840" cy="1776572"/>
          </a:xfrm>
          <a:prstGeom prst="rect">
            <a:avLst/>
          </a:prstGeom>
        </p:spPr>
      </p:pic>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E8A0E-64C8-475E-A1F5-8D722901BA37}"/>
              </a:ext>
            </a:extLst>
          </p:cNvPr>
          <p:cNvSpPr>
            <a:spLocks noGrp="1"/>
          </p:cNvSpPr>
          <p:nvPr>
            <p:ph type="title"/>
          </p:nvPr>
        </p:nvSpPr>
        <p:spPr>
          <a:xfrm>
            <a:off x="457200" y="620688"/>
            <a:ext cx="8229600" cy="1139825"/>
          </a:xfrm>
        </p:spPr>
        <p:txBody>
          <a:bodyPr/>
          <a:lstStyle/>
          <a:p>
            <a:r>
              <a:rPr lang="zh-CN" altLang="en-US" sz="3600" b="1" dirty="0"/>
              <a:t>欧氏距离和余弦相似度的区别</a:t>
            </a:r>
          </a:p>
        </p:txBody>
      </p:sp>
      <p:pic>
        <p:nvPicPr>
          <p:cNvPr id="5" name="内容占位符 4" descr="图表, 雷达图, 折线图&#10;&#10;描述已自动生成">
            <a:extLst>
              <a:ext uri="{FF2B5EF4-FFF2-40B4-BE49-F238E27FC236}">
                <a16:creationId xmlns:a16="http://schemas.microsoft.com/office/drawing/2014/main" id="{DD27717B-692E-4604-987A-18DD4F9DA0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1720" y="1844824"/>
            <a:ext cx="4495189" cy="3308459"/>
          </a:xfrm>
        </p:spPr>
      </p:pic>
    </p:spTree>
    <p:extLst>
      <p:ext uri="{BB962C8B-B14F-4D97-AF65-F5344CB8AC3E}">
        <p14:creationId xmlns:p14="http://schemas.microsoft.com/office/powerpoint/2010/main" val="1608616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20CA8E5-90C7-4D4D-8C3A-12B79FFA3F7B}"/>
              </a:ext>
            </a:extLst>
          </p:cNvPr>
          <p:cNvSpPr>
            <a:spLocks noGrp="1" noChangeArrowheads="1"/>
          </p:cNvSpPr>
          <p:nvPr>
            <p:ph type="body" idx="1"/>
          </p:nvPr>
        </p:nvSpPr>
        <p:spPr>
          <a:xfrm>
            <a:off x="468313" y="1341438"/>
            <a:ext cx="7945437" cy="5181600"/>
          </a:xfrm>
          <a:noFill/>
        </p:spPr>
        <p:txBody>
          <a:bodyPr/>
          <a:lstStyle/>
          <a:p>
            <a:pPr eaLnBrk="1" hangingPunct="1">
              <a:lnSpc>
                <a:spcPct val="150000"/>
              </a:lnSpc>
            </a:pPr>
            <a:r>
              <a:rPr lang="zh-CN" altLang="en-US" b="1">
                <a:solidFill>
                  <a:schemeClr val="hlink"/>
                </a:solidFill>
                <a:latin typeface="宋体" panose="02010600030101010101" pitchFamily="2" charset="-122"/>
              </a:rPr>
              <a:t>系统聚类法 </a:t>
            </a:r>
            <a:r>
              <a:rPr lang="en-US" altLang="zh-CN" sz="3200">
                <a:latin typeface="Times New Roman" panose="02020603050405020304" pitchFamily="18" charset="0"/>
                <a:ea typeface="黑体" panose="02010609060101010101" pitchFamily="49" charset="-122"/>
                <a:cs typeface="Times New Roman" panose="02020603050405020304" pitchFamily="18" charset="0"/>
              </a:rPr>
              <a:t>hierarchical clustering method</a:t>
            </a:r>
            <a:endParaRPr lang="zh-CN" altLang="en-US" b="1">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pPr>
            <a:r>
              <a:rPr lang="zh-CN" altLang="en-US">
                <a:latin typeface="宋体" panose="02010600030101010101" pitchFamily="2" charset="-122"/>
              </a:rPr>
              <a:t>       简单，直观。</a:t>
            </a:r>
          </a:p>
          <a:p>
            <a:pPr eaLnBrk="1" hangingPunct="1">
              <a:lnSpc>
                <a:spcPct val="150000"/>
              </a:lnSpc>
            </a:pPr>
            <a:r>
              <a:rPr lang="zh-CN" altLang="en-US" b="1">
                <a:solidFill>
                  <a:schemeClr val="hlink"/>
                </a:solidFill>
                <a:latin typeface="宋体" panose="02010600030101010101" pitchFamily="2" charset="-122"/>
              </a:rPr>
              <a:t>快速聚类法（动态聚类法）</a:t>
            </a:r>
          </a:p>
          <a:p>
            <a:pPr eaLnBrk="1" hangingPunct="1">
              <a:lnSpc>
                <a:spcPct val="150000"/>
              </a:lnSpc>
              <a:buFont typeface="Wingdings" panose="05000000000000000000" pitchFamily="2" charset="2"/>
              <a:buNone/>
            </a:pPr>
            <a:r>
              <a:rPr lang="zh-CN" altLang="en-US">
                <a:latin typeface="宋体" panose="02010600030101010101" pitchFamily="2" charset="-122"/>
              </a:rPr>
              <a:t>       快速，动态。</a:t>
            </a:r>
          </a:p>
        </p:txBody>
      </p:sp>
      <p:sp>
        <p:nvSpPr>
          <p:cNvPr id="35843" name="Text Box 4">
            <a:extLst>
              <a:ext uri="{FF2B5EF4-FFF2-40B4-BE49-F238E27FC236}">
                <a16:creationId xmlns:a16="http://schemas.microsoft.com/office/drawing/2014/main" id="{2452312B-1EC7-4B57-8D30-209AF133C3FE}"/>
              </a:ext>
            </a:extLst>
          </p:cNvPr>
          <p:cNvSpPr txBox="1">
            <a:spLocks noChangeArrowheads="1"/>
          </p:cNvSpPr>
          <p:nvPr/>
        </p:nvSpPr>
        <p:spPr bwMode="auto">
          <a:xfrm>
            <a:off x="539750" y="549275"/>
            <a:ext cx="2632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b="1">
                <a:solidFill>
                  <a:schemeClr val="tx2"/>
                </a:solidFill>
              </a:rPr>
              <a:t>各种聚类方法</a:t>
            </a: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1026">
            <a:extLst>
              <a:ext uri="{FF2B5EF4-FFF2-40B4-BE49-F238E27FC236}">
                <a16:creationId xmlns:a16="http://schemas.microsoft.com/office/drawing/2014/main" id="{DA217DE7-6876-46E0-BDD1-7523EB5CE140}"/>
              </a:ext>
            </a:extLst>
          </p:cNvPr>
          <p:cNvSpPr>
            <a:spLocks noGrp="1" noChangeArrowheads="1"/>
          </p:cNvSpPr>
          <p:nvPr>
            <p:ph type="title"/>
          </p:nvPr>
        </p:nvSpPr>
        <p:spPr>
          <a:xfrm>
            <a:off x="179512" y="332656"/>
            <a:ext cx="8229600" cy="1139825"/>
          </a:xfrm>
        </p:spPr>
        <p:txBody>
          <a:bodyPr/>
          <a:lstStyle/>
          <a:p>
            <a:pPr algn="ctr" eaLnBrk="1" hangingPunct="1"/>
            <a:r>
              <a:rPr kumimoji="1" lang="en-US" altLang="zh-CN" sz="3800" b="1" dirty="0"/>
              <a:t>§3  </a:t>
            </a:r>
            <a:r>
              <a:rPr kumimoji="1" lang="en-US" altLang="zh-CN" b="1" dirty="0"/>
              <a:t> </a:t>
            </a:r>
            <a:r>
              <a:rPr kumimoji="1" lang="zh-CN" altLang="en-US" b="1" dirty="0"/>
              <a:t>系统聚类法</a:t>
            </a:r>
          </a:p>
        </p:txBody>
      </p:sp>
      <p:sp>
        <p:nvSpPr>
          <p:cNvPr id="631811" name="Rectangle 1027">
            <a:extLst>
              <a:ext uri="{FF2B5EF4-FFF2-40B4-BE49-F238E27FC236}">
                <a16:creationId xmlns:a16="http://schemas.microsoft.com/office/drawing/2014/main" id="{4847E739-641D-45E9-91B7-8F84E4C80782}"/>
              </a:ext>
            </a:extLst>
          </p:cNvPr>
          <p:cNvSpPr>
            <a:spLocks noGrp="1" noChangeArrowheads="1"/>
          </p:cNvSpPr>
          <p:nvPr>
            <p:ph type="body" idx="1"/>
          </p:nvPr>
        </p:nvSpPr>
        <p:spPr>
          <a:xfrm>
            <a:off x="354012" y="1340768"/>
            <a:ext cx="8435975" cy="4530725"/>
          </a:xfrm>
        </p:spPr>
        <p:txBody>
          <a:bodyPr/>
          <a:lstStyle/>
          <a:p>
            <a:pPr algn="just" eaLnBrk="1" hangingPunct="1">
              <a:buFont typeface="Wingdings" panose="05000000000000000000" pitchFamily="2" charset="2"/>
              <a:buNone/>
            </a:pPr>
            <a:r>
              <a:rPr lang="zh-CN" altLang="en-US" b="1" dirty="0">
                <a:solidFill>
                  <a:schemeClr val="hlink"/>
                </a:solidFill>
                <a:latin typeface="宋体" panose="02010600030101010101" pitchFamily="2" charset="-122"/>
              </a:rPr>
              <a:t>系统聚类法的基本思想</a:t>
            </a:r>
          </a:p>
          <a:p>
            <a:pPr eaLnBrk="1" hangingPunct="1">
              <a:lnSpc>
                <a:spcPct val="120000"/>
              </a:lnSpc>
              <a:buFont typeface="Wingdings" panose="05000000000000000000" pitchFamily="2" charset="2"/>
              <a:buNone/>
            </a:pPr>
            <a:r>
              <a:rPr lang="zh-CN" altLang="en-US" dirty="0"/>
              <a:t>          </a:t>
            </a:r>
            <a:r>
              <a:rPr lang="zh-CN" altLang="en-US" sz="2800" dirty="0">
                <a:latin typeface="宋体" panose="02010600030101010101" pitchFamily="2" charset="-122"/>
              </a:rPr>
              <a:t>先将</a:t>
            </a:r>
            <a:r>
              <a:rPr lang="en-US" altLang="zh-CN" sz="2800" dirty="0">
                <a:latin typeface="宋体" panose="02010600030101010101" pitchFamily="2" charset="-122"/>
              </a:rPr>
              <a:t>n</a:t>
            </a:r>
            <a:r>
              <a:rPr lang="zh-CN" altLang="en-US" sz="2800" dirty="0">
                <a:latin typeface="宋体" panose="02010600030101010101" pitchFamily="2" charset="-122"/>
              </a:rPr>
              <a:t>个样品各自看成一类，然后规定样品之间的“距离”和类与类之间的距离。选择</a:t>
            </a:r>
            <a:r>
              <a:rPr lang="zh-CN" altLang="en-US" sz="2800" b="1" dirty="0">
                <a:solidFill>
                  <a:srgbClr val="FF0000"/>
                </a:solidFill>
                <a:latin typeface="宋体" panose="02010600030101010101" pitchFamily="2" charset="-122"/>
              </a:rPr>
              <a:t>距离最近</a:t>
            </a:r>
            <a:r>
              <a:rPr lang="zh-CN" altLang="en-US" sz="2800" dirty="0">
                <a:latin typeface="宋体" panose="02010600030101010101" pitchFamily="2" charset="-122"/>
              </a:rPr>
              <a:t>的两类合并成一个新类，计算新类和其它类（各当前类）的距离，再将距离最近的两类合并。这样，每次合并减少一类，</a:t>
            </a:r>
            <a:r>
              <a:rPr lang="zh-CN" altLang="en-US" sz="2800" b="1" dirty="0">
                <a:solidFill>
                  <a:schemeClr val="hlink"/>
                </a:solidFill>
                <a:latin typeface="宋体" panose="02010600030101010101" pitchFamily="2" charset="-122"/>
              </a:rPr>
              <a:t>直至所有的样品都归成一类为止</a:t>
            </a:r>
            <a:r>
              <a:rPr lang="zh-CN" altLang="en-US" sz="2800" dirty="0">
                <a:latin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18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18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11"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B0EAF84B-043F-4895-8E8C-38EDB9719F45}"/>
              </a:ext>
            </a:extLst>
          </p:cNvPr>
          <p:cNvSpPr txBox="1">
            <a:spLocks noChangeArrowheads="1"/>
          </p:cNvSpPr>
          <p:nvPr/>
        </p:nvSpPr>
        <p:spPr bwMode="auto">
          <a:xfrm>
            <a:off x="395288" y="838200"/>
            <a:ext cx="8002587"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Tx/>
              <a:buSzTx/>
              <a:buFontTx/>
              <a:buNone/>
            </a:pPr>
            <a:r>
              <a:rPr lang="zh-CN" altLang="en-US" sz="3400" b="1" dirty="0">
                <a:solidFill>
                  <a:schemeClr val="tx2"/>
                </a:solidFill>
                <a:latin typeface="宋体" panose="02010600030101010101" pitchFamily="2" charset="-122"/>
              </a:rPr>
              <a:t>系统聚类法的基本步骤：</a:t>
            </a:r>
          </a:p>
          <a:p>
            <a:pPr algn="just" eaLnBrk="1" hangingPunct="1">
              <a:lnSpc>
                <a:spcPct val="150000"/>
              </a:lnSpc>
              <a:spcBef>
                <a:spcPct val="0"/>
              </a:spcBef>
              <a:buClrTx/>
              <a:buSzTx/>
              <a:buFontTx/>
              <a:buNone/>
            </a:pPr>
            <a:r>
              <a:rPr kumimoji="1" lang="en-US" altLang="zh-CN" sz="2400" dirty="0">
                <a:latin typeface="Times New Roman" panose="02020603050405020304" pitchFamily="18" charset="0"/>
              </a:rPr>
              <a:t>1.</a:t>
            </a:r>
            <a:r>
              <a:rPr kumimoji="1" lang="en-US" altLang="zh-CN" sz="2400" dirty="0">
                <a:latin typeface="Times New Roman" panose="02020603050405020304" pitchFamily="18" charset="0"/>
                <a:cs typeface="Times New Roman" panose="02020603050405020304" pitchFamily="18" charset="0"/>
              </a:rPr>
              <a:t>   </a:t>
            </a:r>
            <a:r>
              <a:rPr kumimoji="1" lang="zh-CN" altLang="en-US" sz="2400" dirty="0">
                <a:latin typeface="宋体" panose="02010600030101010101" pitchFamily="2" charset="-122"/>
              </a:rPr>
              <a:t>计算</a:t>
            </a:r>
            <a:r>
              <a:rPr kumimoji="1" lang="en-US" altLang="zh-CN" sz="2400" dirty="0">
                <a:latin typeface="Times New Roman" panose="02020603050405020304" pitchFamily="18" charset="0"/>
                <a:cs typeface="Times New Roman" panose="02020603050405020304" pitchFamily="18" charset="0"/>
              </a:rPr>
              <a:t>n</a:t>
            </a:r>
            <a:r>
              <a:rPr kumimoji="1" lang="zh-CN" altLang="en-US" sz="2400" dirty="0">
                <a:latin typeface="宋体" panose="02010600030101010101" pitchFamily="2" charset="-122"/>
              </a:rPr>
              <a:t>个样品两两间的距离   ，记作</a:t>
            </a:r>
            <a:r>
              <a:rPr kumimoji="1" lang="en-US" altLang="zh-CN" sz="2400" dirty="0">
                <a:latin typeface="Times New Roman" panose="02020603050405020304" pitchFamily="18" charset="0"/>
                <a:cs typeface="Times New Roman" panose="02020603050405020304" pitchFamily="18" charset="0"/>
              </a:rPr>
              <a:t>D</a:t>
            </a:r>
            <a:r>
              <a:rPr kumimoji="1" lang="en-US" altLang="zh-CN" sz="2400" dirty="0">
                <a:latin typeface="宋体" panose="02010600030101010101" pitchFamily="2" charset="-122"/>
              </a:rPr>
              <a:t>=     </a:t>
            </a:r>
            <a:r>
              <a:rPr kumimoji="1" lang="zh-CN" altLang="en-US" sz="2400" dirty="0">
                <a:latin typeface="宋体" panose="02010600030101010101" pitchFamily="2" charset="-122"/>
              </a:rPr>
              <a:t>。</a:t>
            </a:r>
          </a:p>
          <a:p>
            <a:pPr algn="just" eaLnBrk="1" hangingPunct="1">
              <a:lnSpc>
                <a:spcPct val="120000"/>
              </a:lnSpc>
              <a:spcBef>
                <a:spcPct val="0"/>
              </a:spcBef>
              <a:buClrTx/>
              <a:buSzTx/>
              <a:buFontTx/>
              <a:buNone/>
            </a:pPr>
            <a:r>
              <a:rPr kumimoji="1" lang="en-US" altLang="zh-CN" sz="2400" dirty="0">
                <a:latin typeface="宋体" panose="02010600030101010101" pitchFamily="2" charset="-122"/>
              </a:rPr>
              <a:t>2.</a:t>
            </a:r>
            <a:r>
              <a:rPr kumimoji="1" lang="en-US" altLang="zh-CN" sz="2400" dirty="0">
                <a:latin typeface="宋体" panose="02010600030101010101" pitchFamily="2" charset="-122"/>
                <a:cs typeface="Times New Roman" panose="02020603050405020304" pitchFamily="18" charset="0"/>
              </a:rPr>
              <a:t> </a:t>
            </a:r>
            <a:r>
              <a:rPr kumimoji="1" lang="zh-CN" altLang="en-US" sz="2400" dirty="0">
                <a:latin typeface="宋体" panose="02010600030101010101" pitchFamily="2" charset="-122"/>
              </a:rPr>
              <a:t>构造</a:t>
            </a:r>
            <a:r>
              <a:rPr kumimoji="1" lang="en-US" altLang="zh-CN" sz="2400" dirty="0">
                <a:latin typeface="Times New Roman" panose="02020603050405020304" pitchFamily="18" charset="0"/>
                <a:cs typeface="Times New Roman" panose="02020603050405020304" pitchFamily="18" charset="0"/>
              </a:rPr>
              <a:t>n</a:t>
            </a:r>
            <a:r>
              <a:rPr kumimoji="1" lang="zh-CN" altLang="en-US" sz="2400" dirty="0">
                <a:latin typeface="宋体" panose="02010600030101010101" pitchFamily="2" charset="-122"/>
              </a:rPr>
              <a:t>个类，每个类只包含一个样品。</a:t>
            </a:r>
          </a:p>
          <a:p>
            <a:pPr algn="just" eaLnBrk="1" hangingPunct="1">
              <a:lnSpc>
                <a:spcPct val="120000"/>
              </a:lnSpc>
              <a:spcBef>
                <a:spcPct val="0"/>
              </a:spcBef>
              <a:buClrTx/>
              <a:buSzTx/>
              <a:buFontTx/>
              <a:buNone/>
            </a:pPr>
            <a:r>
              <a:rPr kumimoji="1" lang="en-US" altLang="zh-CN" sz="2400" dirty="0">
                <a:latin typeface="宋体" panose="02010600030101010101" pitchFamily="2" charset="-122"/>
              </a:rPr>
              <a:t>3.</a:t>
            </a:r>
            <a:r>
              <a:rPr kumimoji="1" lang="en-US" altLang="zh-CN" sz="2400" dirty="0">
                <a:latin typeface="宋体" panose="02010600030101010101" pitchFamily="2" charset="-122"/>
                <a:cs typeface="Times New Roman" panose="02020603050405020304" pitchFamily="18" charset="0"/>
              </a:rPr>
              <a:t> </a:t>
            </a:r>
            <a:r>
              <a:rPr kumimoji="1" lang="zh-CN" altLang="en-US" sz="2400" b="1" dirty="0">
                <a:solidFill>
                  <a:srgbClr val="FF0000"/>
                </a:solidFill>
                <a:latin typeface="宋体" panose="02010600030101010101" pitchFamily="2" charset="-122"/>
              </a:rPr>
              <a:t>合并距离最近</a:t>
            </a:r>
            <a:r>
              <a:rPr kumimoji="1" lang="zh-CN" altLang="en-US" sz="2400" dirty="0">
                <a:latin typeface="宋体" panose="02010600030101010101" pitchFamily="2" charset="-122"/>
              </a:rPr>
              <a:t>的两类为一新类。</a:t>
            </a:r>
          </a:p>
          <a:p>
            <a:pPr algn="just" eaLnBrk="1" hangingPunct="1">
              <a:lnSpc>
                <a:spcPct val="120000"/>
              </a:lnSpc>
              <a:spcBef>
                <a:spcPct val="0"/>
              </a:spcBef>
              <a:buClrTx/>
              <a:buSzTx/>
              <a:buFontTx/>
              <a:buNone/>
            </a:pPr>
            <a:r>
              <a:rPr kumimoji="1" lang="en-US" altLang="zh-CN" sz="2400" dirty="0">
                <a:latin typeface="宋体" panose="02010600030101010101" pitchFamily="2" charset="-122"/>
              </a:rPr>
              <a:t>4.</a:t>
            </a:r>
            <a:r>
              <a:rPr kumimoji="1" lang="en-US" altLang="zh-CN" sz="2400" dirty="0">
                <a:latin typeface="宋体" panose="02010600030101010101" pitchFamily="2" charset="-122"/>
                <a:cs typeface="Times New Roman" panose="02020603050405020304" pitchFamily="18" charset="0"/>
              </a:rPr>
              <a:t> </a:t>
            </a:r>
            <a:r>
              <a:rPr kumimoji="1" lang="zh-CN" altLang="en-US" sz="2400" b="1" dirty="0">
                <a:latin typeface="宋体" panose="02010600030101010101" pitchFamily="2" charset="-122"/>
              </a:rPr>
              <a:t>计算新类与各当前类的距离</a:t>
            </a:r>
            <a:r>
              <a:rPr kumimoji="1" lang="zh-CN" altLang="en-US" sz="2400" dirty="0">
                <a:latin typeface="宋体" panose="02010600030101010101" pitchFamily="2" charset="-122"/>
              </a:rPr>
              <a:t>。</a:t>
            </a:r>
          </a:p>
          <a:p>
            <a:pPr algn="just" eaLnBrk="1" hangingPunct="1">
              <a:lnSpc>
                <a:spcPct val="120000"/>
              </a:lnSpc>
              <a:spcBef>
                <a:spcPct val="0"/>
              </a:spcBef>
              <a:buClrTx/>
              <a:buSzTx/>
              <a:buFontTx/>
              <a:buNone/>
            </a:pPr>
            <a:r>
              <a:rPr kumimoji="1" lang="en-US" altLang="zh-CN" sz="2400" dirty="0">
                <a:latin typeface="宋体" panose="02010600030101010101" pitchFamily="2" charset="-122"/>
              </a:rPr>
              <a:t>5.</a:t>
            </a:r>
            <a:r>
              <a:rPr kumimoji="1" lang="en-US" altLang="zh-CN" sz="2400" dirty="0">
                <a:latin typeface="宋体" panose="02010600030101010101" pitchFamily="2" charset="-122"/>
                <a:cs typeface="Times New Roman" panose="02020603050405020304" pitchFamily="18" charset="0"/>
              </a:rPr>
              <a:t> </a:t>
            </a:r>
            <a:r>
              <a:rPr kumimoji="1" lang="zh-CN" altLang="en-US" sz="2400" dirty="0">
                <a:latin typeface="宋体" panose="02010600030101010101" pitchFamily="2" charset="-122"/>
              </a:rPr>
              <a:t>重复步骤</a:t>
            </a:r>
            <a:r>
              <a:rPr kumimoji="1" lang="en-US" altLang="zh-CN" sz="2400" dirty="0">
                <a:latin typeface="宋体" panose="02010600030101010101" pitchFamily="2" charset="-122"/>
              </a:rPr>
              <a:t>3</a:t>
            </a:r>
            <a:r>
              <a:rPr kumimoji="1" lang="zh-CN" altLang="en-US" sz="2400" dirty="0">
                <a:latin typeface="宋体" panose="02010600030101010101" pitchFamily="2" charset="-122"/>
              </a:rPr>
              <a:t>、</a:t>
            </a:r>
            <a:r>
              <a:rPr kumimoji="1" lang="en-US" altLang="zh-CN" sz="2400" dirty="0">
                <a:latin typeface="宋体" panose="02010600030101010101" pitchFamily="2" charset="-122"/>
              </a:rPr>
              <a:t>4</a:t>
            </a:r>
            <a:r>
              <a:rPr kumimoji="1" lang="zh-CN" altLang="en-US" sz="2400" dirty="0">
                <a:latin typeface="宋体" panose="02010600030101010101" pitchFamily="2" charset="-122"/>
              </a:rPr>
              <a:t>，合并距离最近的两类为新类，直到所有的类并为一类为止。</a:t>
            </a:r>
          </a:p>
          <a:p>
            <a:pPr algn="just" eaLnBrk="1" hangingPunct="1">
              <a:lnSpc>
                <a:spcPct val="120000"/>
              </a:lnSpc>
              <a:spcBef>
                <a:spcPct val="0"/>
              </a:spcBef>
              <a:buClrTx/>
              <a:buSzTx/>
              <a:buFontTx/>
              <a:buNone/>
            </a:pPr>
            <a:r>
              <a:rPr kumimoji="1" lang="en-US" altLang="zh-CN" sz="2400" dirty="0">
                <a:latin typeface="宋体" panose="02010600030101010101" pitchFamily="2" charset="-122"/>
              </a:rPr>
              <a:t>6. </a:t>
            </a:r>
            <a:r>
              <a:rPr kumimoji="1" lang="zh-CN" altLang="en-US" sz="2400" dirty="0">
                <a:latin typeface="宋体" panose="02010600030101010101" pitchFamily="2" charset="-122"/>
              </a:rPr>
              <a:t>画聚类谱系图。</a:t>
            </a:r>
          </a:p>
          <a:p>
            <a:pPr algn="just" eaLnBrk="1" hangingPunct="1">
              <a:lnSpc>
                <a:spcPct val="120000"/>
              </a:lnSpc>
              <a:spcBef>
                <a:spcPct val="0"/>
              </a:spcBef>
              <a:buClrTx/>
              <a:buSzTx/>
              <a:buFontTx/>
              <a:buNone/>
            </a:pPr>
            <a:r>
              <a:rPr kumimoji="1" lang="en-US" altLang="zh-CN" sz="2400" dirty="0">
                <a:latin typeface="宋体" panose="02010600030101010101" pitchFamily="2" charset="-122"/>
              </a:rPr>
              <a:t>7.</a:t>
            </a:r>
            <a:r>
              <a:rPr kumimoji="1" lang="en-US" altLang="zh-CN" sz="2400" dirty="0">
                <a:latin typeface="宋体" panose="02010600030101010101" pitchFamily="2" charset="-122"/>
                <a:cs typeface="Times New Roman" panose="02020603050405020304" pitchFamily="18" charset="0"/>
              </a:rPr>
              <a:t> </a:t>
            </a:r>
            <a:r>
              <a:rPr kumimoji="1" lang="zh-CN" altLang="en-US" sz="2400" dirty="0">
                <a:latin typeface="宋体" panose="02010600030101010101" pitchFamily="2" charset="-122"/>
              </a:rPr>
              <a:t>决定类的个数和类。</a:t>
            </a:r>
          </a:p>
        </p:txBody>
      </p:sp>
      <p:graphicFrame>
        <p:nvGraphicFramePr>
          <p:cNvPr id="37891" name="Object 3">
            <a:extLst>
              <a:ext uri="{FF2B5EF4-FFF2-40B4-BE49-F238E27FC236}">
                <a16:creationId xmlns:a16="http://schemas.microsoft.com/office/drawing/2014/main" id="{3F263A13-C16A-4F63-8E77-A54139744C61}"/>
              </a:ext>
            </a:extLst>
          </p:cNvPr>
          <p:cNvGraphicFramePr>
            <a:graphicFrameLocks noChangeAspect="1"/>
          </p:cNvGraphicFramePr>
          <p:nvPr/>
        </p:nvGraphicFramePr>
        <p:xfrm>
          <a:off x="4427538" y="1700213"/>
          <a:ext cx="395287" cy="501650"/>
        </p:xfrm>
        <a:graphic>
          <a:graphicData uri="http://schemas.openxmlformats.org/presentationml/2006/ole">
            <mc:AlternateContent xmlns:mc="http://schemas.openxmlformats.org/markup-compatibility/2006">
              <mc:Choice xmlns:v="urn:schemas-microsoft-com:vml" Requires="v">
                <p:oleObj spid="_x0000_s12396" name="Equation" r:id="rId3" imgW="190417" imgH="241195" progId="Equation.3">
                  <p:embed/>
                </p:oleObj>
              </mc:Choice>
              <mc:Fallback>
                <p:oleObj name="Equation" r:id="rId3" imgW="190417" imgH="241195"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1700213"/>
                        <a:ext cx="395287"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2" name="Object 4">
            <a:extLst>
              <a:ext uri="{FF2B5EF4-FFF2-40B4-BE49-F238E27FC236}">
                <a16:creationId xmlns:a16="http://schemas.microsoft.com/office/drawing/2014/main" id="{B2A61402-BA65-4E5A-9D57-1D8601DAA9C8}"/>
              </a:ext>
            </a:extLst>
          </p:cNvPr>
          <p:cNvGraphicFramePr>
            <a:graphicFrameLocks noChangeAspect="1"/>
          </p:cNvGraphicFramePr>
          <p:nvPr/>
        </p:nvGraphicFramePr>
        <p:xfrm>
          <a:off x="6156325" y="1700213"/>
          <a:ext cx="596900" cy="515937"/>
        </p:xfrm>
        <a:graphic>
          <a:graphicData uri="http://schemas.openxmlformats.org/presentationml/2006/ole">
            <mc:AlternateContent xmlns:mc="http://schemas.openxmlformats.org/markup-compatibility/2006">
              <mc:Choice xmlns:v="urn:schemas-microsoft-com:vml" Requires="v">
                <p:oleObj spid="_x0000_s12397" name="Equation" r:id="rId5" imgW="279279" imgH="241195" progId="Equation.3">
                  <p:embed/>
                </p:oleObj>
              </mc:Choice>
              <mc:Fallback>
                <p:oleObj name="Equation" r:id="rId5" imgW="279279" imgH="241195"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1700213"/>
                        <a:ext cx="59690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D41750D8-C1E1-4505-A466-2583CE4B9046}"/>
              </a:ext>
            </a:extLst>
          </p:cNvPr>
          <p:cNvSpPr txBox="1">
            <a:spLocks noChangeArrowheads="1"/>
          </p:cNvSpPr>
          <p:nvPr/>
        </p:nvSpPr>
        <p:spPr bwMode="auto">
          <a:xfrm>
            <a:off x="1250950" y="1274763"/>
            <a:ext cx="5715000"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AutoNum type="arabicPeriod"/>
            </a:pPr>
            <a:r>
              <a:rPr kumimoji="1" lang="en-US" altLang="zh-CN" sz="2400">
                <a:latin typeface="Times New Roman" panose="02020603050405020304" pitchFamily="18" charset="0"/>
              </a:rPr>
              <a:t> </a:t>
            </a:r>
            <a:r>
              <a:rPr kumimoji="1" lang="zh-CN" altLang="en-US" sz="2400">
                <a:latin typeface="华文中宋" panose="02010600040101010101" pitchFamily="2" charset="-122"/>
                <a:ea typeface="华文中宋" panose="02010600040101010101" pitchFamily="2" charset="-122"/>
              </a:rPr>
              <a:t>最短距离法  </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(Single linkage)</a:t>
            </a:r>
            <a:endParaRPr kumimoji="1" lang="zh-CN" altLang="en-US" sz="2400">
              <a:latin typeface="Times New Roman" panose="02020603050405020304" pitchFamily="18" charset="0"/>
              <a:ea typeface="华文中宋" panose="02010600040101010101" pitchFamily="2" charset="-122"/>
              <a:cs typeface="Times New Roman" panose="02020603050405020304" pitchFamily="18" charset="0"/>
            </a:endParaRPr>
          </a:p>
          <a:p>
            <a:pPr>
              <a:lnSpc>
                <a:spcPct val="150000"/>
              </a:lnSpc>
              <a:spcBef>
                <a:spcPct val="0"/>
              </a:spcBef>
              <a:buClrTx/>
              <a:buSzTx/>
              <a:buFontTx/>
              <a:buAutoNum type="arabicPeriod"/>
            </a:pPr>
            <a:r>
              <a:rPr kumimoji="1" lang="zh-CN" altLang="en-US" sz="2400">
                <a:latin typeface="华文中宋" panose="02010600040101010101" pitchFamily="2" charset="-122"/>
                <a:ea typeface="华文中宋" panose="02010600040101010101" pitchFamily="2" charset="-122"/>
              </a:rPr>
              <a:t> 最长距离法  </a:t>
            </a:r>
            <a:r>
              <a:rPr kumimoji="1" lang="en-US" altLang="zh-CN" sz="2400">
                <a:latin typeface="Times New Roman" panose="02020603050405020304" pitchFamily="18" charset="0"/>
                <a:ea typeface="华文中宋" panose="02010600040101010101" pitchFamily="2" charset="-122"/>
              </a:rPr>
              <a:t>(Complete method)</a:t>
            </a:r>
            <a:endParaRPr kumimoji="1" lang="zh-CN" altLang="en-US" sz="2400">
              <a:latin typeface="Times New Roman" panose="02020603050405020304" pitchFamily="18" charset="0"/>
              <a:ea typeface="华文中宋" panose="02010600040101010101" pitchFamily="2" charset="-122"/>
            </a:endParaRPr>
          </a:p>
          <a:p>
            <a:pPr>
              <a:lnSpc>
                <a:spcPct val="120000"/>
              </a:lnSpc>
              <a:spcBef>
                <a:spcPct val="0"/>
              </a:spcBef>
              <a:buClrTx/>
              <a:buSzTx/>
              <a:buFontTx/>
              <a:buAutoNum type="arabicPeriod"/>
            </a:pPr>
            <a:r>
              <a:rPr kumimoji="1" lang="zh-CN" altLang="en-US" sz="2400">
                <a:latin typeface="华文中宋" panose="02010600040101010101" pitchFamily="2" charset="-122"/>
                <a:ea typeface="华文中宋" panose="02010600040101010101" pitchFamily="2" charset="-122"/>
              </a:rPr>
              <a:t> 中间距离法 </a:t>
            </a:r>
            <a:r>
              <a:rPr kumimoji="1" lang="en-US" altLang="zh-CN" sz="2400">
                <a:latin typeface="Times New Roman" panose="02020603050405020304" pitchFamily="18" charset="0"/>
                <a:ea typeface="华文中宋" panose="02010600040101010101" pitchFamily="2" charset="-122"/>
              </a:rPr>
              <a:t>(Median method)</a:t>
            </a:r>
            <a:endParaRPr kumimoji="1" lang="zh-CN" altLang="en-US" sz="2400">
              <a:latin typeface="Times New Roman" panose="02020603050405020304" pitchFamily="18" charset="0"/>
              <a:ea typeface="华文中宋" panose="02010600040101010101" pitchFamily="2" charset="-122"/>
            </a:endParaRPr>
          </a:p>
          <a:p>
            <a:pPr>
              <a:lnSpc>
                <a:spcPct val="120000"/>
              </a:lnSpc>
              <a:spcBef>
                <a:spcPct val="0"/>
              </a:spcBef>
              <a:buClrTx/>
              <a:buSzTx/>
              <a:buFontTx/>
              <a:buAutoNum type="arabicPeriod"/>
            </a:pPr>
            <a:r>
              <a:rPr kumimoji="1" lang="zh-CN" altLang="en-US" sz="2400">
                <a:latin typeface="华文中宋" panose="02010600040101010101" pitchFamily="2" charset="-122"/>
                <a:ea typeface="华文中宋" panose="02010600040101010101" pitchFamily="2" charset="-122"/>
              </a:rPr>
              <a:t> 重心法 </a:t>
            </a:r>
            <a:r>
              <a:rPr kumimoji="1" lang="en-US" altLang="zh-CN" sz="2400">
                <a:latin typeface="Times New Roman" panose="02020603050405020304" pitchFamily="18" charset="0"/>
                <a:ea typeface="华文中宋" panose="02010600040101010101" pitchFamily="2" charset="-122"/>
              </a:rPr>
              <a:t>(Centroid method)</a:t>
            </a:r>
            <a:endParaRPr kumimoji="1" lang="zh-CN" altLang="en-US" sz="2400">
              <a:latin typeface="Times New Roman" panose="02020603050405020304" pitchFamily="18" charset="0"/>
              <a:ea typeface="华文中宋" panose="02010600040101010101" pitchFamily="2" charset="-122"/>
            </a:endParaRPr>
          </a:p>
          <a:p>
            <a:pPr>
              <a:lnSpc>
                <a:spcPct val="120000"/>
              </a:lnSpc>
              <a:spcBef>
                <a:spcPct val="0"/>
              </a:spcBef>
              <a:buClrTx/>
              <a:buSzTx/>
              <a:buFontTx/>
              <a:buAutoNum type="arabicPeriod"/>
            </a:pPr>
            <a:r>
              <a:rPr kumimoji="1" lang="zh-CN" altLang="en-US" sz="2400">
                <a:latin typeface="华文中宋" panose="02010600040101010101" pitchFamily="2" charset="-122"/>
                <a:ea typeface="华文中宋" panose="02010600040101010101" pitchFamily="2" charset="-122"/>
              </a:rPr>
              <a:t> 类平均法 </a:t>
            </a:r>
            <a:r>
              <a:rPr kumimoji="1" lang="zh-CN" altLang="en-US" sz="2400">
                <a:latin typeface="Times New Roman" panose="02020603050405020304" pitchFamily="18" charset="0"/>
              </a:rPr>
              <a:t> </a:t>
            </a:r>
            <a:r>
              <a:rPr kumimoji="1" lang="en-US" altLang="zh-CN" sz="2400">
                <a:latin typeface="Times New Roman" panose="02020603050405020304" pitchFamily="18" charset="0"/>
                <a:ea typeface="华文中宋" panose="02010600040101010101" pitchFamily="2" charset="-122"/>
              </a:rPr>
              <a:t>(Average linkage)</a:t>
            </a:r>
            <a:endParaRPr kumimoji="1" lang="zh-CN" altLang="en-US" sz="2400">
              <a:latin typeface="Times New Roman" panose="02020603050405020304" pitchFamily="18" charset="0"/>
              <a:ea typeface="华文中宋" panose="02010600040101010101" pitchFamily="2" charset="-122"/>
            </a:endParaRPr>
          </a:p>
          <a:p>
            <a:pPr eaLnBrk="1" hangingPunct="1">
              <a:lnSpc>
                <a:spcPct val="120000"/>
              </a:lnSpc>
              <a:spcBef>
                <a:spcPct val="0"/>
              </a:spcBef>
              <a:buClrTx/>
              <a:buSzTx/>
              <a:buFontTx/>
              <a:buAutoNum type="arabicPeriod"/>
            </a:pPr>
            <a:r>
              <a:rPr kumimoji="1" lang="zh-CN" altLang="en-US" sz="2400">
                <a:latin typeface="Times New Roman" panose="02020603050405020304" pitchFamily="18" charset="0"/>
                <a:ea typeface="华文中宋" panose="02010600040101010101" pitchFamily="2" charset="-122"/>
              </a:rPr>
              <a:t>离差平方和法（</a:t>
            </a:r>
            <a:r>
              <a:rPr kumimoji="1" lang="en-US" altLang="zh-CN" sz="2400">
                <a:latin typeface="Times New Roman" panose="02020603050405020304" pitchFamily="18" charset="0"/>
                <a:ea typeface="华文中宋" panose="02010600040101010101" pitchFamily="2" charset="-122"/>
              </a:rPr>
              <a:t>Ward</a:t>
            </a:r>
            <a:r>
              <a:rPr kumimoji="1" lang="zh-CN" altLang="en-US" sz="2400">
                <a:latin typeface="Times New Roman" panose="02020603050405020304" pitchFamily="18" charset="0"/>
                <a:ea typeface="华文中宋" panose="02010600040101010101" pitchFamily="2" charset="-122"/>
              </a:rPr>
              <a:t> </a:t>
            </a:r>
            <a:r>
              <a:rPr kumimoji="1" lang="en-US" altLang="zh-CN" sz="2400">
                <a:latin typeface="Times New Roman" panose="02020603050405020304" pitchFamily="18" charset="0"/>
                <a:ea typeface="华文中宋" panose="02010600040101010101" pitchFamily="2" charset="-122"/>
              </a:rPr>
              <a:t>method </a:t>
            </a:r>
            <a:r>
              <a:rPr kumimoji="1" lang="zh-CN" altLang="en-US" sz="2400">
                <a:latin typeface="华文中宋" panose="02010600040101010101" pitchFamily="2" charset="-122"/>
                <a:ea typeface="华文中宋" panose="02010600040101010101" pitchFamily="2" charset="-122"/>
              </a:rPr>
              <a:t>）</a:t>
            </a:r>
          </a:p>
        </p:txBody>
      </p:sp>
      <p:sp>
        <p:nvSpPr>
          <p:cNvPr id="38915" name="Text Box 3">
            <a:extLst>
              <a:ext uri="{FF2B5EF4-FFF2-40B4-BE49-F238E27FC236}">
                <a16:creationId xmlns:a16="http://schemas.microsoft.com/office/drawing/2014/main" id="{F647E13E-38C4-481A-9575-52A818792DCF}"/>
              </a:ext>
            </a:extLst>
          </p:cNvPr>
          <p:cNvSpPr txBox="1">
            <a:spLocks noChangeArrowheads="1"/>
          </p:cNvSpPr>
          <p:nvPr/>
        </p:nvSpPr>
        <p:spPr bwMode="auto">
          <a:xfrm>
            <a:off x="684213" y="549275"/>
            <a:ext cx="34242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b="1">
                <a:solidFill>
                  <a:schemeClr val="hlink"/>
                </a:solidFill>
                <a:latin typeface="宋体" panose="02010600030101010101" pitchFamily="2" charset="-122"/>
              </a:rPr>
              <a:t>系统聚类方法：</a:t>
            </a:r>
          </a:p>
        </p:txBody>
      </p:sp>
      <p:sp>
        <p:nvSpPr>
          <p:cNvPr id="38916" name="Text Box 4">
            <a:extLst>
              <a:ext uri="{FF2B5EF4-FFF2-40B4-BE49-F238E27FC236}">
                <a16:creationId xmlns:a16="http://schemas.microsoft.com/office/drawing/2014/main" id="{58C61E2E-62EB-4022-BF63-4418E7A0E772}"/>
              </a:ext>
            </a:extLst>
          </p:cNvPr>
          <p:cNvSpPr txBox="1">
            <a:spLocks noChangeArrowheads="1"/>
          </p:cNvSpPr>
          <p:nvPr/>
        </p:nvSpPr>
        <p:spPr bwMode="auto">
          <a:xfrm>
            <a:off x="684213" y="4508500"/>
            <a:ext cx="7405687"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kumimoji="1" lang="en-US" altLang="zh-CN" sz="2400">
                <a:latin typeface="Times New Roman" panose="02020603050405020304" pitchFamily="18" charset="0"/>
              </a:rPr>
              <a:t>       </a:t>
            </a:r>
            <a:r>
              <a:rPr kumimoji="1" lang="zh-CN" altLang="en-US" sz="2800">
                <a:latin typeface="Times New Roman" panose="02020603050405020304" pitchFamily="18" charset="0"/>
              </a:rPr>
              <a:t>上述 </a:t>
            </a:r>
            <a:r>
              <a:rPr kumimoji="1" lang="en-US" altLang="zh-CN" sz="2800">
                <a:latin typeface="Times New Roman" panose="02020603050405020304" pitchFamily="18" charset="0"/>
              </a:rPr>
              <a:t>6 </a:t>
            </a:r>
            <a:r>
              <a:rPr kumimoji="1" lang="zh-CN" altLang="en-US" sz="2800">
                <a:latin typeface="Times New Roman" panose="02020603050405020304" pitchFamily="18" charset="0"/>
              </a:rPr>
              <a:t>种方法归类的</a:t>
            </a:r>
            <a:r>
              <a:rPr kumimoji="1" lang="zh-CN" altLang="en-US" sz="2800" b="1">
                <a:solidFill>
                  <a:schemeClr val="hlink"/>
                </a:solidFill>
                <a:latin typeface="Times New Roman" panose="02020603050405020304" pitchFamily="18" charset="0"/>
              </a:rPr>
              <a:t>基本步骤一致</a:t>
            </a:r>
            <a:r>
              <a:rPr kumimoji="1" lang="zh-CN" altLang="en-US" sz="2800">
                <a:latin typeface="Times New Roman" panose="02020603050405020304" pitchFamily="18" charset="0"/>
              </a:rPr>
              <a:t>，只是</a:t>
            </a:r>
            <a:r>
              <a:rPr kumimoji="1" lang="zh-CN" altLang="en-US" sz="2800" b="1">
                <a:solidFill>
                  <a:schemeClr val="hlink"/>
                </a:solidFill>
                <a:latin typeface="Times New Roman" panose="02020603050405020304" pitchFamily="18" charset="0"/>
              </a:rPr>
              <a:t>类与类之间的距离</a:t>
            </a:r>
            <a:r>
              <a:rPr kumimoji="1" lang="zh-CN" altLang="en-US" sz="2800">
                <a:latin typeface="Times New Roman" panose="02020603050405020304" pitchFamily="18" charset="0"/>
              </a:rPr>
              <a:t>有不同的定义。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C:\Users\Yuan Wei\Desktop\dc54564e9258d10972777e6ad358ccbf6d814d56.jpg">
            <a:extLst>
              <a:ext uri="{FF2B5EF4-FFF2-40B4-BE49-F238E27FC236}">
                <a16:creationId xmlns:a16="http://schemas.microsoft.com/office/drawing/2014/main" id="{576DD1D4-0FBD-45C2-853A-DFB2FA333A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9576" y="1229142"/>
            <a:ext cx="3045605" cy="209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D4C964B8-6268-42F8-B171-E0D8814A3E21}"/>
              </a:ext>
            </a:extLst>
          </p:cNvPr>
          <p:cNvSpPr txBox="1"/>
          <p:nvPr/>
        </p:nvSpPr>
        <p:spPr>
          <a:xfrm>
            <a:off x="905079" y="2549957"/>
            <a:ext cx="4134465" cy="1301318"/>
          </a:xfrm>
          <a:prstGeom prst="rect">
            <a:avLst/>
          </a:prstGeom>
          <a:noFill/>
        </p:spPr>
        <p:txBody>
          <a:bodyPr wrap="none" rtlCol="0">
            <a:spAutoFit/>
          </a:bodyPr>
          <a:lstStyle/>
          <a:p>
            <a:pPr>
              <a:lnSpc>
                <a:spcPct val="150000"/>
              </a:lnSpc>
            </a:pPr>
            <a:r>
              <a:rPr lang="zh-CN" altLang="en-US" sz="2800" b="1" dirty="0">
                <a:solidFill>
                  <a:srgbClr val="000099"/>
                </a:solidFill>
              </a:rPr>
              <a:t>大数据，比你更懂你自己</a:t>
            </a:r>
            <a:endParaRPr lang="en-US" altLang="zh-CN" sz="2800" b="1" dirty="0">
              <a:solidFill>
                <a:srgbClr val="000099"/>
              </a:solidFill>
            </a:endParaRPr>
          </a:p>
          <a:p>
            <a:pPr>
              <a:lnSpc>
                <a:spcPct val="150000"/>
              </a:lnSpc>
            </a:pPr>
            <a:r>
              <a:rPr lang="zh-CN" altLang="en-US" sz="2800" b="1" i="0" dirty="0">
                <a:solidFill>
                  <a:srgbClr val="000099"/>
                </a:solidFill>
                <a:effectLst/>
                <a:latin typeface="arial" panose="020B0604020202020204" pitchFamily="34" charset="0"/>
              </a:rPr>
              <a:t>总能精准地猜中你的喜好</a:t>
            </a:r>
            <a:endParaRPr lang="zh-CN" altLang="en-US" sz="2800" b="1" dirty="0">
              <a:solidFill>
                <a:srgbClr val="000099"/>
              </a:solidFill>
            </a:endParaRPr>
          </a:p>
        </p:txBody>
      </p:sp>
      <p:sp>
        <p:nvSpPr>
          <p:cNvPr id="9" name="文本框 8">
            <a:extLst>
              <a:ext uri="{FF2B5EF4-FFF2-40B4-BE49-F238E27FC236}">
                <a16:creationId xmlns:a16="http://schemas.microsoft.com/office/drawing/2014/main" id="{F15BAE2F-A7DA-4E81-AA26-65D6071DDD7C}"/>
              </a:ext>
            </a:extLst>
          </p:cNvPr>
          <p:cNvSpPr txBox="1"/>
          <p:nvPr/>
        </p:nvSpPr>
        <p:spPr>
          <a:xfrm>
            <a:off x="755576" y="1045016"/>
            <a:ext cx="4572000" cy="954107"/>
          </a:xfrm>
          <a:prstGeom prst="rect">
            <a:avLst/>
          </a:prstGeom>
          <a:noFill/>
        </p:spPr>
        <p:txBody>
          <a:bodyPr wrap="square">
            <a:spAutoFit/>
          </a:bodyPr>
          <a:lstStyle/>
          <a:p>
            <a:r>
              <a:rPr lang="zh-CN" altLang="en-US" sz="2800" b="0" i="0" dirty="0">
                <a:solidFill>
                  <a:srgbClr val="121212"/>
                </a:solidFill>
                <a:effectLst/>
                <a:latin typeface="-apple-system"/>
              </a:rPr>
              <a:t>不厌其烦地推送各种你可能想看的信息</a:t>
            </a:r>
            <a:endParaRPr lang="zh-CN" altLang="en-US" sz="2800" dirty="0"/>
          </a:p>
        </p:txBody>
      </p:sp>
    </p:spTree>
    <p:extLst>
      <p:ext uri="{BB962C8B-B14F-4D97-AF65-F5344CB8AC3E}">
        <p14:creationId xmlns:p14="http://schemas.microsoft.com/office/powerpoint/2010/main" val="879618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5">
            <a:extLst>
              <a:ext uri="{FF2B5EF4-FFF2-40B4-BE49-F238E27FC236}">
                <a16:creationId xmlns:a16="http://schemas.microsoft.com/office/drawing/2014/main" id="{FD5F5EC1-E98A-41B5-B88D-956AC44E940F}"/>
              </a:ext>
            </a:extLst>
          </p:cNvPr>
          <p:cNvGrpSpPr>
            <a:grpSpLocks/>
          </p:cNvGrpSpPr>
          <p:nvPr/>
        </p:nvGrpSpPr>
        <p:grpSpPr bwMode="auto">
          <a:xfrm>
            <a:off x="539750" y="1268413"/>
            <a:ext cx="7559675" cy="2776537"/>
            <a:chOff x="340" y="799"/>
            <a:chExt cx="4762" cy="1749"/>
          </a:xfrm>
        </p:grpSpPr>
        <p:sp>
          <p:nvSpPr>
            <p:cNvPr id="39976" name="Text Box 2">
              <a:extLst>
                <a:ext uri="{FF2B5EF4-FFF2-40B4-BE49-F238E27FC236}">
                  <a16:creationId xmlns:a16="http://schemas.microsoft.com/office/drawing/2014/main" id="{393229EB-A48D-4483-B379-B3DB091500E9}"/>
                </a:ext>
              </a:extLst>
            </p:cNvPr>
            <p:cNvSpPr txBox="1">
              <a:spLocks noChangeArrowheads="1"/>
            </p:cNvSpPr>
            <p:nvPr/>
          </p:nvSpPr>
          <p:spPr bwMode="auto">
            <a:xfrm>
              <a:off x="340" y="799"/>
              <a:ext cx="4762" cy="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2400">
                  <a:latin typeface="Times New Roman" panose="02020603050405020304" pitchFamily="18" charset="0"/>
                </a:rPr>
                <a:t>定义类</a:t>
              </a:r>
              <a:r>
                <a:rPr kumimoji="1" lang="en-US" altLang="zh-CN" sz="2400">
                  <a:latin typeface="Times New Roman" panose="02020603050405020304" pitchFamily="18" charset="0"/>
                </a:rPr>
                <a:t>p</a:t>
              </a:r>
              <a:r>
                <a:rPr kumimoji="1" lang="zh-CN" altLang="en-US" sz="2400">
                  <a:latin typeface="Times New Roman" panose="02020603050405020304" pitchFamily="18" charset="0"/>
                </a:rPr>
                <a:t>与</a:t>
              </a:r>
              <a:r>
                <a:rPr kumimoji="1" lang="en-US" altLang="zh-CN" sz="2400">
                  <a:latin typeface="Times New Roman" panose="02020603050405020304" pitchFamily="18" charset="0"/>
                </a:rPr>
                <a:t>q</a:t>
              </a:r>
              <a:r>
                <a:rPr kumimoji="1" lang="zh-CN" altLang="en-US" sz="2400">
                  <a:latin typeface="Times New Roman" panose="02020603050405020304" pitchFamily="18" charset="0"/>
                </a:rPr>
                <a:t>之间的距离为两类</a:t>
              </a:r>
              <a:r>
                <a:rPr kumimoji="1" lang="zh-CN" altLang="en-US" sz="2400">
                  <a:solidFill>
                    <a:srgbClr val="FF0066"/>
                  </a:solidFill>
                  <a:latin typeface="Times New Roman" panose="02020603050405020304" pitchFamily="18" charset="0"/>
                </a:rPr>
                <a:t>最近样品</a:t>
              </a:r>
              <a:r>
                <a:rPr kumimoji="1" lang="zh-CN" altLang="en-US" sz="2400">
                  <a:latin typeface="Times New Roman" panose="02020603050405020304" pitchFamily="18" charset="0"/>
                </a:rPr>
                <a:t>的距离，即</a:t>
              </a:r>
            </a:p>
            <a:p>
              <a:pPr eaLnBrk="1" hangingPunct="1">
                <a:spcBef>
                  <a:spcPct val="0"/>
                </a:spcBef>
                <a:buClrTx/>
                <a:buSzTx/>
                <a:buFontTx/>
                <a:buNone/>
              </a:pPr>
              <a:endParaRPr kumimoji="1" lang="zh-CN" altLang="en-US" sz="2400">
                <a:latin typeface="Times New Roman" panose="02020603050405020304" pitchFamily="18" charset="0"/>
              </a:endParaRPr>
            </a:p>
            <a:p>
              <a:pPr eaLnBrk="1" hangingPunct="1">
                <a:spcBef>
                  <a:spcPct val="0"/>
                </a:spcBef>
                <a:buClrTx/>
                <a:buSzTx/>
                <a:buFontTx/>
                <a:buNone/>
              </a:pPr>
              <a:endParaRPr kumimoji="1" lang="zh-CN" altLang="en-US" sz="2400">
                <a:latin typeface="Times New Roman" panose="02020603050405020304" pitchFamily="18" charset="0"/>
              </a:endParaRPr>
            </a:p>
            <a:p>
              <a:pPr eaLnBrk="1" hangingPunct="1">
                <a:spcBef>
                  <a:spcPct val="0"/>
                </a:spcBef>
                <a:buClrTx/>
                <a:buSzTx/>
                <a:buFontTx/>
                <a:buNone/>
              </a:pPr>
              <a:endParaRPr kumimoji="1" lang="zh-CN" altLang="en-US" sz="2400">
                <a:latin typeface="Times New Roman" panose="02020603050405020304" pitchFamily="18" charset="0"/>
              </a:endParaRPr>
            </a:p>
            <a:p>
              <a:pPr eaLnBrk="1" hangingPunct="1">
                <a:spcBef>
                  <a:spcPct val="0"/>
                </a:spcBef>
                <a:buClrTx/>
                <a:buSzTx/>
                <a:buFontTx/>
                <a:buNone/>
              </a:pPr>
              <a:endParaRPr kumimoji="1" lang="zh-CN" altLang="en-US" sz="2400">
                <a:latin typeface="Times New Roman" panose="02020603050405020304" pitchFamily="18" charset="0"/>
              </a:endParaRPr>
            </a:p>
            <a:p>
              <a:pPr eaLnBrk="1" hangingPunct="1">
                <a:spcBef>
                  <a:spcPct val="0"/>
                </a:spcBef>
                <a:buClrTx/>
                <a:buSzTx/>
                <a:buFontTx/>
                <a:buNone/>
              </a:pPr>
              <a:endParaRPr kumimoji="1" lang="zh-CN" altLang="en-US" sz="2400">
                <a:latin typeface="Times New Roman" panose="02020603050405020304" pitchFamily="18" charset="0"/>
              </a:endParaRPr>
            </a:p>
            <a:p>
              <a:pPr eaLnBrk="1" hangingPunct="1">
                <a:spcBef>
                  <a:spcPct val="0"/>
                </a:spcBef>
                <a:buClrTx/>
                <a:buSzTx/>
                <a:buFontTx/>
                <a:buNone/>
              </a:pPr>
              <a:endParaRPr kumimoji="1" lang="en-US" altLang="zh-CN" sz="2400">
                <a:latin typeface="Times New Roman" panose="02020603050405020304" pitchFamily="18" charset="0"/>
              </a:endParaRPr>
            </a:p>
          </p:txBody>
        </p:sp>
        <p:graphicFrame>
          <p:nvGraphicFramePr>
            <p:cNvPr id="39977" name="Object 3">
              <a:extLst>
                <a:ext uri="{FF2B5EF4-FFF2-40B4-BE49-F238E27FC236}">
                  <a16:creationId xmlns:a16="http://schemas.microsoft.com/office/drawing/2014/main" id="{CEB1B3B8-B504-409B-9521-EBDF0B9F97EA}"/>
                </a:ext>
              </a:extLst>
            </p:cNvPr>
            <p:cNvGraphicFramePr>
              <a:graphicFrameLocks noChangeAspect="1"/>
            </p:cNvGraphicFramePr>
            <p:nvPr/>
          </p:nvGraphicFramePr>
          <p:xfrm>
            <a:off x="2064" y="1253"/>
            <a:ext cx="1296" cy="392"/>
          </p:xfrm>
          <a:graphic>
            <a:graphicData uri="http://schemas.openxmlformats.org/presentationml/2006/ole">
              <mc:AlternateContent xmlns:mc="http://schemas.openxmlformats.org/markup-compatibility/2006">
                <mc:Choice xmlns:v="urn:schemas-microsoft-com:vml" Requires="v">
                  <p:oleObj spid="_x0000_s13420" name="Equation" r:id="rId3" imgW="965200" imgH="292100" progId="Equation.3">
                    <p:embed/>
                  </p:oleObj>
                </mc:Choice>
                <mc:Fallback>
                  <p:oleObj name="Equation" r:id="rId3" imgW="965200" imgH="2921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1253"/>
                          <a:ext cx="1296"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939" name="Rectangle 26">
            <a:extLst>
              <a:ext uri="{FF2B5EF4-FFF2-40B4-BE49-F238E27FC236}">
                <a16:creationId xmlns:a16="http://schemas.microsoft.com/office/drawing/2014/main" id="{62CEC732-437B-4967-B46E-24CE287E7E6E}"/>
              </a:ext>
            </a:extLst>
          </p:cNvPr>
          <p:cNvSpPr>
            <a:spLocks noChangeArrowheads="1"/>
          </p:cNvSpPr>
          <p:nvPr/>
        </p:nvSpPr>
        <p:spPr bwMode="auto">
          <a:xfrm>
            <a:off x="395288" y="260350"/>
            <a:ext cx="30400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3200" b="1">
                <a:solidFill>
                  <a:schemeClr val="hlink"/>
                </a:solidFill>
              </a:rPr>
              <a:t>一、最短距离法</a:t>
            </a:r>
          </a:p>
        </p:txBody>
      </p:sp>
      <p:grpSp>
        <p:nvGrpSpPr>
          <p:cNvPr id="39940" name="组合 15">
            <a:extLst>
              <a:ext uri="{FF2B5EF4-FFF2-40B4-BE49-F238E27FC236}">
                <a16:creationId xmlns:a16="http://schemas.microsoft.com/office/drawing/2014/main" id="{4E04EA25-2B6D-43E7-961A-E9EE368CA908}"/>
              </a:ext>
            </a:extLst>
          </p:cNvPr>
          <p:cNvGrpSpPr>
            <a:grpSpLocks/>
          </p:cNvGrpSpPr>
          <p:nvPr/>
        </p:nvGrpSpPr>
        <p:grpSpPr bwMode="auto">
          <a:xfrm>
            <a:off x="1427163" y="2871788"/>
            <a:ext cx="5651500" cy="2160587"/>
            <a:chOff x="1258094" y="1000126"/>
            <a:chExt cx="5652294" cy="2160587"/>
          </a:xfrm>
        </p:grpSpPr>
        <p:grpSp>
          <p:nvGrpSpPr>
            <p:cNvPr id="39941" name="Group 2">
              <a:extLst>
                <a:ext uri="{FF2B5EF4-FFF2-40B4-BE49-F238E27FC236}">
                  <a16:creationId xmlns:a16="http://schemas.microsoft.com/office/drawing/2014/main" id="{67C890EE-CAFA-41AF-B20A-BF4F4169D2A9}"/>
                </a:ext>
              </a:extLst>
            </p:cNvPr>
            <p:cNvGrpSpPr>
              <a:grpSpLocks/>
            </p:cNvGrpSpPr>
            <p:nvPr/>
          </p:nvGrpSpPr>
          <p:grpSpPr bwMode="auto">
            <a:xfrm>
              <a:off x="4859338" y="1125538"/>
              <a:ext cx="2051050" cy="1968500"/>
              <a:chOff x="3061" y="709"/>
              <a:chExt cx="1292" cy="1240"/>
            </a:xfrm>
          </p:grpSpPr>
          <p:grpSp>
            <p:nvGrpSpPr>
              <p:cNvPr id="39961" name="Group 3">
                <a:extLst>
                  <a:ext uri="{FF2B5EF4-FFF2-40B4-BE49-F238E27FC236}">
                    <a16:creationId xmlns:a16="http://schemas.microsoft.com/office/drawing/2014/main" id="{A4CD3EF7-044B-4C38-8E38-4164EA5D9937}"/>
                  </a:ext>
                </a:extLst>
              </p:cNvPr>
              <p:cNvGrpSpPr>
                <a:grpSpLocks/>
              </p:cNvGrpSpPr>
              <p:nvPr/>
            </p:nvGrpSpPr>
            <p:grpSpPr bwMode="auto">
              <a:xfrm>
                <a:off x="3163" y="799"/>
                <a:ext cx="1174" cy="824"/>
                <a:chOff x="4586" y="164"/>
                <a:chExt cx="1174" cy="824"/>
              </a:xfrm>
            </p:grpSpPr>
            <p:sp>
              <p:nvSpPr>
                <p:cNvPr id="39964" name="Rectangle 4">
                  <a:extLst>
                    <a:ext uri="{FF2B5EF4-FFF2-40B4-BE49-F238E27FC236}">
                      <a16:creationId xmlns:a16="http://schemas.microsoft.com/office/drawing/2014/main" id="{262DEE0C-384A-4CFB-AB0D-FC5A079E0B6A}"/>
                    </a:ext>
                  </a:extLst>
                </p:cNvPr>
                <p:cNvSpPr>
                  <a:spLocks noChangeArrowheads="1"/>
                </p:cNvSpPr>
                <p:nvPr/>
              </p:nvSpPr>
              <p:spPr bwMode="auto">
                <a:xfrm>
                  <a:off x="4696" y="422"/>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65" name="Rectangle 5">
                  <a:extLst>
                    <a:ext uri="{FF2B5EF4-FFF2-40B4-BE49-F238E27FC236}">
                      <a16:creationId xmlns:a16="http://schemas.microsoft.com/office/drawing/2014/main" id="{96C151AF-DF19-4023-9E0D-6F786F3A3DC4}"/>
                    </a:ext>
                  </a:extLst>
                </p:cNvPr>
                <p:cNvSpPr>
                  <a:spLocks noChangeArrowheads="1"/>
                </p:cNvSpPr>
                <p:nvPr/>
              </p:nvSpPr>
              <p:spPr bwMode="auto">
                <a:xfrm>
                  <a:off x="5136" y="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66" name="Rectangle 6">
                  <a:extLst>
                    <a:ext uri="{FF2B5EF4-FFF2-40B4-BE49-F238E27FC236}">
                      <a16:creationId xmlns:a16="http://schemas.microsoft.com/office/drawing/2014/main" id="{D957A133-3E9D-4502-945D-236629F5BE02}"/>
                    </a:ext>
                  </a:extLst>
                </p:cNvPr>
                <p:cNvSpPr>
                  <a:spLocks noChangeArrowheads="1"/>
                </p:cNvSpPr>
                <p:nvPr/>
              </p:nvSpPr>
              <p:spPr bwMode="auto">
                <a:xfrm>
                  <a:off x="5184" y="26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67" name="Rectangle 7">
                  <a:extLst>
                    <a:ext uri="{FF2B5EF4-FFF2-40B4-BE49-F238E27FC236}">
                      <a16:creationId xmlns:a16="http://schemas.microsoft.com/office/drawing/2014/main" id="{9956D215-5AC4-47A1-ACF9-118090B41AB9}"/>
                    </a:ext>
                  </a:extLst>
                </p:cNvPr>
                <p:cNvSpPr>
                  <a:spLocks noChangeArrowheads="1"/>
                </p:cNvSpPr>
                <p:nvPr/>
              </p:nvSpPr>
              <p:spPr bwMode="auto">
                <a:xfrm>
                  <a:off x="5232" y="65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68" name="Rectangle 8">
                  <a:extLst>
                    <a:ext uri="{FF2B5EF4-FFF2-40B4-BE49-F238E27FC236}">
                      <a16:creationId xmlns:a16="http://schemas.microsoft.com/office/drawing/2014/main" id="{31AED6C1-97FE-4C60-A9BE-0CF187E66C89}"/>
                    </a:ext>
                  </a:extLst>
                </p:cNvPr>
                <p:cNvSpPr>
                  <a:spLocks noChangeArrowheads="1"/>
                </p:cNvSpPr>
                <p:nvPr/>
              </p:nvSpPr>
              <p:spPr bwMode="auto">
                <a:xfrm>
                  <a:off x="5376" y="79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69" name="Rectangle 9">
                  <a:extLst>
                    <a:ext uri="{FF2B5EF4-FFF2-40B4-BE49-F238E27FC236}">
                      <a16:creationId xmlns:a16="http://schemas.microsoft.com/office/drawing/2014/main" id="{EBC2D036-06BB-44D5-96C1-6F80BCB0017C}"/>
                    </a:ext>
                  </a:extLst>
                </p:cNvPr>
                <p:cNvSpPr>
                  <a:spLocks noChangeArrowheads="1"/>
                </p:cNvSpPr>
                <p:nvPr/>
              </p:nvSpPr>
              <p:spPr bwMode="auto">
                <a:xfrm>
                  <a:off x="4586" y="54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70" name="Rectangle 10">
                  <a:extLst>
                    <a:ext uri="{FF2B5EF4-FFF2-40B4-BE49-F238E27FC236}">
                      <a16:creationId xmlns:a16="http://schemas.microsoft.com/office/drawing/2014/main" id="{C605F704-D680-4BE3-B986-47F7C25C8DF6}"/>
                    </a:ext>
                  </a:extLst>
                </p:cNvPr>
                <p:cNvSpPr>
                  <a:spLocks noChangeArrowheads="1"/>
                </p:cNvSpPr>
                <p:nvPr/>
              </p:nvSpPr>
              <p:spPr bwMode="auto">
                <a:xfrm>
                  <a:off x="4871" y="5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71" name="Rectangle 11">
                  <a:extLst>
                    <a:ext uri="{FF2B5EF4-FFF2-40B4-BE49-F238E27FC236}">
                      <a16:creationId xmlns:a16="http://schemas.microsoft.com/office/drawing/2014/main" id="{F2075AF8-683B-4E98-8922-19CC5CFF6E3C}"/>
                    </a:ext>
                  </a:extLst>
                </p:cNvPr>
                <p:cNvSpPr>
                  <a:spLocks noChangeArrowheads="1"/>
                </p:cNvSpPr>
                <p:nvPr/>
              </p:nvSpPr>
              <p:spPr bwMode="auto">
                <a:xfrm>
                  <a:off x="4961" y="84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72" name="Rectangle 12">
                  <a:extLst>
                    <a:ext uri="{FF2B5EF4-FFF2-40B4-BE49-F238E27FC236}">
                      <a16:creationId xmlns:a16="http://schemas.microsoft.com/office/drawing/2014/main" id="{00E0F420-6A7B-433C-9BEB-2AA32E69C856}"/>
                    </a:ext>
                  </a:extLst>
                </p:cNvPr>
                <p:cNvSpPr>
                  <a:spLocks noChangeArrowheads="1"/>
                </p:cNvSpPr>
                <p:nvPr/>
              </p:nvSpPr>
              <p:spPr bwMode="auto">
                <a:xfrm>
                  <a:off x="5520" y="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73" name="Rectangle 13">
                  <a:extLst>
                    <a:ext uri="{FF2B5EF4-FFF2-40B4-BE49-F238E27FC236}">
                      <a16:creationId xmlns:a16="http://schemas.microsoft.com/office/drawing/2014/main" id="{E2478F9E-84F1-416E-BB7F-BD5155FECA6C}"/>
                    </a:ext>
                  </a:extLst>
                </p:cNvPr>
                <p:cNvSpPr>
                  <a:spLocks noChangeArrowheads="1"/>
                </p:cNvSpPr>
                <p:nvPr/>
              </p:nvSpPr>
              <p:spPr bwMode="auto">
                <a:xfrm>
                  <a:off x="5376" y="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74" name="Rectangle 14">
                  <a:extLst>
                    <a:ext uri="{FF2B5EF4-FFF2-40B4-BE49-F238E27FC236}">
                      <a16:creationId xmlns:a16="http://schemas.microsoft.com/office/drawing/2014/main" id="{D17E7C52-1F17-4E1F-B782-C5F320FBEC1A}"/>
                    </a:ext>
                  </a:extLst>
                </p:cNvPr>
                <p:cNvSpPr>
                  <a:spLocks noChangeArrowheads="1"/>
                </p:cNvSpPr>
                <p:nvPr/>
              </p:nvSpPr>
              <p:spPr bwMode="auto">
                <a:xfrm>
                  <a:off x="5040" y="221"/>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75" name="Rectangle 15">
                  <a:extLst>
                    <a:ext uri="{FF2B5EF4-FFF2-40B4-BE49-F238E27FC236}">
                      <a16:creationId xmlns:a16="http://schemas.microsoft.com/office/drawing/2014/main" id="{E85D22B8-1373-4EC4-8AE5-74BB56DD3AB5}"/>
                    </a:ext>
                  </a:extLst>
                </p:cNvPr>
                <p:cNvSpPr>
                  <a:spLocks noChangeArrowheads="1"/>
                </p:cNvSpPr>
                <p:nvPr/>
              </p:nvSpPr>
              <p:spPr bwMode="auto">
                <a:xfrm>
                  <a:off x="4826" y="16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800">
                    <a:latin typeface="Times New Roman" panose="02020603050405020304" pitchFamily="18" charset="0"/>
                    <a:ea typeface="华文琥珀" panose="02010800040101010101" pitchFamily="2" charset="-122"/>
                  </a:endParaRPr>
                </a:p>
              </p:txBody>
            </p:sp>
          </p:grpSp>
          <p:sp>
            <p:nvSpPr>
              <p:cNvPr id="39962" name="Oval 16">
                <a:extLst>
                  <a:ext uri="{FF2B5EF4-FFF2-40B4-BE49-F238E27FC236}">
                    <a16:creationId xmlns:a16="http://schemas.microsoft.com/office/drawing/2014/main" id="{86350E8D-1DEE-40A5-B7C2-AC4688EB17E6}"/>
                  </a:ext>
                </a:extLst>
              </p:cNvPr>
              <p:cNvSpPr>
                <a:spLocks noChangeArrowheads="1"/>
              </p:cNvSpPr>
              <p:nvPr/>
            </p:nvSpPr>
            <p:spPr bwMode="auto">
              <a:xfrm>
                <a:off x="3061" y="709"/>
                <a:ext cx="1292" cy="998"/>
              </a:xfrm>
              <a:prstGeom prst="ellipse">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9963" name="Text Box 17">
                <a:extLst>
                  <a:ext uri="{FF2B5EF4-FFF2-40B4-BE49-F238E27FC236}">
                    <a16:creationId xmlns:a16="http://schemas.microsoft.com/office/drawing/2014/main" id="{5192B599-516B-4BDF-8EAB-FF3DF2AF496B}"/>
                  </a:ext>
                </a:extLst>
              </p:cNvPr>
              <p:cNvSpPr txBox="1">
                <a:spLocks noChangeArrowheads="1"/>
              </p:cNvSpPr>
              <p:nvPr/>
            </p:nvSpPr>
            <p:spPr bwMode="auto">
              <a:xfrm>
                <a:off x="3878" y="166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q</a:t>
                </a:r>
              </a:p>
            </p:txBody>
          </p:sp>
        </p:grpSp>
        <p:grpSp>
          <p:nvGrpSpPr>
            <p:cNvPr id="39942" name="Group 18">
              <a:extLst>
                <a:ext uri="{FF2B5EF4-FFF2-40B4-BE49-F238E27FC236}">
                  <a16:creationId xmlns:a16="http://schemas.microsoft.com/office/drawing/2014/main" id="{C0C9C981-6311-4C9E-92CC-F1F83FC07B47}"/>
                </a:ext>
              </a:extLst>
            </p:cNvPr>
            <p:cNvGrpSpPr>
              <a:grpSpLocks/>
            </p:cNvGrpSpPr>
            <p:nvPr/>
          </p:nvGrpSpPr>
          <p:grpSpPr bwMode="auto">
            <a:xfrm>
              <a:off x="1258094" y="1000126"/>
              <a:ext cx="2160588" cy="2160587"/>
              <a:chOff x="1020" y="1071"/>
              <a:chExt cx="1361" cy="1361"/>
            </a:xfrm>
          </p:grpSpPr>
          <p:grpSp>
            <p:nvGrpSpPr>
              <p:cNvPr id="39945" name="Group 19">
                <a:extLst>
                  <a:ext uri="{FF2B5EF4-FFF2-40B4-BE49-F238E27FC236}">
                    <a16:creationId xmlns:a16="http://schemas.microsoft.com/office/drawing/2014/main" id="{945CE889-9815-4EC9-9D43-9889E88FFAA7}"/>
                  </a:ext>
                </a:extLst>
              </p:cNvPr>
              <p:cNvGrpSpPr>
                <a:grpSpLocks/>
              </p:cNvGrpSpPr>
              <p:nvPr/>
            </p:nvGrpSpPr>
            <p:grpSpPr bwMode="auto">
              <a:xfrm>
                <a:off x="1383" y="1162"/>
                <a:ext cx="978" cy="1160"/>
                <a:chOff x="2727" y="493"/>
                <a:chExt cx="978" cy="1160"/>
              </a:xfrm>
            </p:grpSpPr>
            <p:sp>
              <p:nvSpPr>
                <p:cNvPr id="39948" name="Rectangle 20">
                  <a:extLst>
                    <a:ext uri="{FF2B5EF4-FFF2-40B4-BE49-F238E27FC236}">
                      <a16:creationId xmlns:a16="http://schemas.microsoft.com/office/drawing/2014/main" id="{50304A76-7AAC-4D4B-AFF0-F12C8F47F2D0}"/>
                    </a:ext>
                  </a:extLst>
                </p:cNvPr>
                <p:cNvSpPr>
                  <a:spLocks noChangeArrowheads="1"/>
                </p:cNvSpPr>
                <p:nvPr/>
              </p:nvSpPr>
              <p:spPr bwMode="auto">
                <a:xfrm>
                  <a:off x="3192" y="93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49" name="Rectangle 21">
                  <a:extLst>
                    <a:ext uri="{FF2B5EF4-FFF2-40B4-BE49-F238E27FC236}">
                      <a16:creationId xmlns:a16="http://schemas.microsoft.com/office/drawing/2014/main" id="{AD04BA68-9707-4359-AD18-57146DBB005D}"/>
                    </a:ext>
                  </a:extLst>
                </p:cNvPr>
                <p:cNvSpPr>
                  <a:spLocks noChangeArrowheads="1"/>
                </p:cNvSpPr>
                <p:nvPr/>
              </p:nvSpPr>
              <p:spPr bwMode="auto">
                <a:xfrm>
                  <a:off x="2863" y="493"/>
                  <a:ext cx="22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50" name="Rectangle 22">
                  <a:extLst>
                    <a:ext uri="{FF2B5EF4-FFF2-40B4-BE49-F238E27FC236}">
                      <a16:creationId xmlns:a16="http://schemas.microsoft.com/office/drawing/2014/main" id="{FDB053D3-873F-43D6-800A-130E496D7B63}"/>
                    </a:ext>
                  </a:extLst>
                </p:cNvPr>
                <p:cNvSpPr>
                  <a:spLocks noChangeArrowheads="1"/>
                </p:cNvSpPr>
                <p:nvPr/>
              </p:nvSpPr>
              <p:spPr bwMode="auto">
                <a:xfrm>
                  <a:off x="3192" y="122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51" name="Rectangle 23">
                  <a:extLst>
                    <a:ext uri="{FF2B5EF4-FFF2-40B4-BE49-F238E27FC236}">
                      <a16:creationId xmlns:a16="http://schemas.microsoft.com/office/drawing/2014/main" id="{6C3DBAE4-DB82-40C0-AE98-9E65A5481EBD}"/>
                    </a:ext>
                  </a:extLst>
                </p:cNvPr>
                <p:cNvSpPr>
                  <a:spLocks noChangeArrowheads="1"/>
                </p:cNvSpPr>
                <p:nvPr/>
              </p:nvSpPr>
              <p:spPr bwMode="auto">
                <a:xfrm>
                  <a:off x="3465" y="11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52" name="Rectangle 24">
                  <a:extLst>
                    <a:ext uri="{FF2B5EF4-FFF2-40B4-BE49-F238E27FC236}">
                      <a16:creationId xmlns:a16="http://schemas.microsoft.com/office/drawing/2014/main" id="{9562B4F1-4528-4BC1-929D-F77747E6432A}"/>
                    </a:ext>
                  </a:extLst>
                </p:cNvPr>
                <p:cNvSpPr>
                  <a:spLocks noChangeArrowheads="1"/>
                </p:cNvSpPr>
                <p:nvPr/>
              </p:nvSpPr>
              <p:spPr bwMode="auto">
                <a:xfrm>
                  <a:off x="2772" y="1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53" name="Rectangle 25">
                  <a:extLst>
                    <a:ext uri="{FF2B5EF4-FFF2-40B4-BE49-F238E27FC236}">
                      <a16:creationId xmlns:a16="http://schemas.microsoft.com/office/drawing/2014/main" id="{0B9FB254-45B1-44B9-A0CE-00F7E64EB14F}"/>
                    </a:ext>
                  </a:extLst>
                </p:cNvPr>
                <p:cNvSpPr>
                  <a:spLocks noChangeArrowheads="1"/>
                </p:cNvSpPr>
                <p:nvPr/>
              </p:nvSpPr>
              <p:spPr bwMode="auto">
                <a:xfrm>
                  <a:off x="3351" y="88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54" name="Rectangle 26">
                  <a:extLst>
                    <a:ext uri="{FF2B5EF4-FFF2-40B4-BE49-F238E27FC236}">
                      <a16:creationId xmlns:a16="http://schemas.microsoft.com/office/drawing/2014/main" id="{FBA875BC-8C28-49A5-90D4-0D0BE2C689F2}"/>
                    </a:ext>
                  </a:extLst>
                </p:cNvPr>
                <p:cNvSpPr>
                  <a:spLocks noChangeArrowheads="1"/>
                </p:cNvSpPr>
                <p:nvPr/>
              </p:nvSpPr>
              <p:spPr bwMode="auto">
                <a:xfrm>
                  <a:off x="2967" y="1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55" name="Rectangle 27">
                  <a:extLst>
                    <a:ext uri="{FF2B5EF4-FFF2-40B4-BE49-F238E27FC236}">
                      <a16:creationId xmlns:a16="http://schemas.microsoft.com/office/drawing/2014/main" id="{1D3F7D09-A482-4B4A-927A-022C1FB048F5}"/>
                    </a:ext>
                  </a:extLst>
                </p:cNvPr>
                <p:cNvSpPr>
                  <a:spLocks noChangeArrowheads="1"/>
                </p:cNvSpPr>
                <p:nvPr/>
              </p:nvSpPr>
              <p:spPr bwMode="auto">
                <a:xfrm>
                  <a:off x="3303" y="141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56" name="Rectangle 28">
                  <a:extLst>
                    <a:ext uri="{FF2B5EF4-FFF2-40B4-BE49-F238E27FC236}">
                      <a16:creationId xmlns:a16="http://schemas.microsoft.com/office/drawing/2014/main" id="{A7E82CF9-6270-4FEA-9537-13188D38F003}"/>
                    </a:ext>
                  </a:extLst>
                </p:cNvPr>
                <p:cNvSpPr>
                  <a:spLocks noChangeArrowheads="1"/>
                </p:cNvSpPr>
                <p:nvPr/>
              </p:nvSpPr>
              <p:spPr bwMode="auto">
                <a:xfrm>
                  <a:off x="2727" y="810"/>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57" name="Rectangle 29">
                  <a:extLst>
                    <a:ext uri="{FF2B5EF4-FFF2-40B4-BE49-F238E27FC236}">
                      <a16:creationId xmlns:a16="http://schemas.microsoft.com/office/drawing/2014/main" id="{DB839F51-D20D-4F00-96A9-C33032E59F8B}"/>
                    </a:ext>
                  </a:extLst>
                </p:cNvPr>
                <p:cNvSpPr>
                  <a:spLocks noChangeArrowheads="1"/>
                </p:cNvSpPr>
                <p:nvPr/>
              </p:nvSpPr>
              <p:spPr bwMode="auto">
                <a:xfrm>
                  <a:off x="2817" y="992"/>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58" name="Rectangle 30">
                  <a:extLst>
                    <a:ext uri="{FF2B5EF4-FFF2-40B4-BE49-F238E27FC236}">
                      <a16:creationId xmlns:a16="http://schemas.microsoft.com/office/drawing/2014/main" id="{9862D798-E04B-4A4F-8182-EE4A89179F5B}"/>
                    </a:ext>
                  </a:extLst>
                </p:cNvPr>
                <p:cNvSpPr>
                  <a:spLocks noChangeArrowheads="1"/>
                </p:cNvSpPr>
                <p:nvPr/>
              </p:nvSpPr>
              <p:spPr bwMode="auto">
                <a:xfrm>
                  <a:off x="3015" y="112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59" name="Rectangle 31">
                  <a:extLst>
                    <a:ext uri="{FF2B5EF4-FFF2-40B4-BE49-F238E27FC236}">
                      <a16:creationId xmlns:a16="http://schemas.microsoft.com/office/drawing/2014/main" id="{359CF1FD-5E45-435E-AD39-7BC8F5087418}"/>
                    </a:ext>
                  </a:extLst>
                </p:cNvPr>
                <p:cNvSpPr>
                  <a:spLocks noChangeArrowheads="1"/>
                </p:cNvSpPr>
                <p:nvPr/>
              </p:nvSpPr>
              <p:spPr bwMode="auto">
                <a:xfrm>
                  <a:off x="3056" y="799"/>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960" name="Rectangle 32">
                  <a:extLst>
                    <a:ext uri="{FF2B5EF4-FFF2-40B4-BE49-F238E27FC236}">
                      <a16:creationId xmlns:a16="http://schemas.microsoft.com/office/drawing/2014/main" id="{A73EE42C-35C6-4103-AFDE-6BE1FCAE4EFE}"/>
                    </a:ext>
                  </a:extLst>
                </p:cNvPr>
                <p:cNvSpPr>
                  <a:spLocks noChangeArrowheads="1"/>
                </p:cNvSpPr>
                <p:nvPr/>
              </p:nvSpPr>
              <p:spPr bwMode="auto">
                <a:xfrm>
                  <a:off x="2999" y="67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pSp>
          <p:sp>
            <p:nvSpPr>
              <p:cNvPr id="39946" name="Oval 33">
                <a:extLst>
                  <a:ext uri="{FF2B5EF4-FFF2-40B4-BE49-F238E27FC236}">
                    <a16:creationId xmlns:a16="http://schemas.microsoft.com/office/drawing/2014/main" id="{0BF920DC-E97C-41F9-AB2B-3F65E3F6E3BF}"/>
                  </a:ext>
                </a:extLst>
              </p:cNvPr>
              <p:cNvSpPr>
                <a:spLocks noChangeArrowheads="1"/>
              </p:cNvSpPr>
              <p:nvPr/>
            </p:nvSpPr>
            <p:spPr bwMode="auto">
              <a:xfrm>
                <a:off x="1247" y="1071"/>
                <a:ext cx="1134" cy="1361"/>
              </a:xfrm>
              <a:prstGeom prst="ellipse">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9947" name="Text Box 34">
                <a:extLst>
                  <a:ext uri="{FF2B5EF4-FFF2-40B4-BE49-F238E27FC236}">
                    <a16:creationId xmlns:a16="http://schemas.microsoft.com/office/drawing/2014/main" id="{6A2BAB49-6AC5-46C5-81CD-60EF8C38BD92}"/>
                  </a:ext>
                </a:extLst>
              </p:cNvPr>
              <p:cNvSpPr txBox="1">
                <a:spLocks noChangeArrowheads="1"/>
              </p:cNvSpPr>
              <p:nvPr/>
            </p:nvSpPr>
            <p:spPr bwMode="auto">
              <a:xfrm>
                <a:off x="1020" y="157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p</a:t>
                </a:r>
              </a:p>
            </p:txBody>
          </p:sp>
        </p:grpSp>
        <p:graphicFrame>
          <p:nvGraphicFramePr>
            <p:cNvPr id="39943" name="对象 18">
              <a:extLst>
                <a:ext uri="{FF2B5EF4-FFF2-40B4-BE49-F238E27FC236}">
                  <a16:creationId xmlns:a16="http://schemas.microsoft.com/office/drawing/2014/main" id="{D88CBC46-8A52-4A70-A005-0A8E444CC937}"/>
                </a:ext>
              </a:extLst>
            </p:cNvPr>
            <p:cNvGraphicFramePr>
              <a:graphicFrameLocks noChangeAspect="1"/>
            </p:cNvGraphicFramePr>
            <p:nvPr/>
          </p:nvGraphicFramePr>
          <p:xfrm>
            <a:off x="3851920" y="2388617"/>
            <a:ext cx="503237" cy="503238"/>
          </p:xfrm>
          <a:graphic>
            <a:graphicData uri="http://schemas.openxmlformats.org/presentationml/2006/ole">
              <mc:AlternateContent xmlns:mc="http://schemas.openxmlformats.org/markup-compatibility/2006">
                <mc:Choice xmlns:v="urn:schemas-microsoft-com:vml" Requires="v">
                  <p:oleObj spid="_x0000_s13421" name="公式" r:id="rId5" imgW="98956" imgH="98945" progId="Equation.3">
                    <p:embed/>
                  </p:oleObj>
                </mc:Choice>
                <mc:Fallback>
                  <p:oleObj name="公式" r:id="rId5" imgW="98956" imgH="98945" progId="Equation.3">
                    <p:embed/>
                    <p:pic>
                      <p:nvPicPr>
                        <p:cNvPr id="0" name="对象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2388617"/>
                          <a:ext cx="50323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4" name="Line 23">
              <a:extLst>
                <a:ext uri="{FF2B5EF4-FFF2-40B4-BE49-F238E27FC236}">
                  <a16:creationId xmlns:a16="http://schemas.microsoft.com/office/drawing/2014/main" id="{54F8D8C5-CDB5-4B45-8027-F2E45DA05A9A}"/>
                </a:ext>
              </a:extLst>
            </p:cNvPr>
            <p:cNvSpPr>
              <a:spLocks noChangeShapeType="1"/>
            </p:cNvSpPr>
            <p:nvPr/>
          </p:nvSpPr>
          <p:spPr bwMode="auto">
            <a:xfrm flipV="1">
              <a:off x="3205957" y="2011363"/>
              <a:ext cx="1989931" cy="250825"/>
            </a:xfrm>
            <a:prstGeom prst="line">
              <a:avLst/>
            </a:prstGeom>
            <a:noFill/>
            <a:ln w="28575" cap="sq">
              <a:solidFill>
                <a:srgbClr val="FF0066"/>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5">
            <a:extLst>
              <a:ext uri="{FF2B5EF4-FFF2-40B4-BE49-F238E27FC236}">
                <a16:creationId xmlns:a16="http://schemas.microsoft.com/office/drawing/2014/main" id="{9D3B9775-4CC9-4F41-9659-4EFA2CAE4504}"/>
              </a:ext>
            </a:extLst>
          </p:cNvPr>
          <p:cNvGraphicFramePr>
            <a:graphicFrameLocks noChangeAspect="1"/>
          </p:cNvGraphicFramePr>
          <p:nvPr/>
        </p:nvGraphicFramePr>
        <p:xfrm>
          <a:off x="2555875" y="1773238"/>
          <a:ext cx="2819400" cy="482600"/>
        </p:xfrm>
        <a:graphic>
          <a:graphicData uri="http://schemas.openxmlformats.org/presentationml/2006/ole">
            <mc:AlternateContent xmlns:mc="http://schemas.openxmlformats.org/markup-compatibility/2006">
              <mc:Choice xmlns:v="urn:schemas-microsoft-com:vml" Requires="v">
                <p:oleObj spid="_x0000_s14391" name="公式" r:id="rId3" imgW="1409088" imgH="241195" progId="Equation.3">
                  <p:embed/>
                </p:oleObj>
              </mc:Choice>
              <mc:Fallback>
                <p:oleObj name="公式" r:id="rId3" imgW="1409088" imgH="24119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1773238"/>
                        <a:ext cx="2819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3" name="Rectangle 17">
            <a:extLst>
              <a:ext uri="{FF2B5EF4-FFF2-40B4-BE49-F238E27FC236}">
                <a16:creationId xmlns:a16="http://schemas.microsoft.com/office/drawing/2014/main" id="{04A1717B-BF3A-4708-8BB1-99082E631B42}"/>
              </a:ext>
            </a:extLst>
          </p:cNvPr>
          <p:cNvSpPr>
            <a:spLocks noChangeArrowheads="1"/>
          </p:cNvSpPr>
          <p:nvPr/>
        </p:nvSpPr>
        <p:spPr bwMode="auto">
          <a:xfrm>
            <a:off x="468313" y="908050"/>
            <a:ext cx="810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t>设类</a:t>
            </a:r>
            <a:r>
              <a:rPr kumimoji="1" lang="en-US" altLang="zh-CN" sz="2400"/>
              <a:t>p</a:t>
            </a:r>
            <a:r>
              <a:rPr kumimoji="1" lang="zh-CN" altLang="en-US" sz="2400"/>
              <a:t>与 </a:t>
            </a:r>
            <a:r>
              <a:rPr kumimoji="1" lang="en-US" altLang="zh-CN" sz="2400"/>
              <a:t>q</a:t>
            </a:r>
            <a:r>
              <a:rPr kumimoji="1" lang="zh-CN" altLang="en-US" sz="2400"/>
              <a:t>合并成一个新类，记为</a:t>
            </a:r>
            <a:r>
              <a:rPr kumimoji="1" lang="en-US" altLang="zh-CN" sz="2400"/>
              <a:t>k</a:t>
            </a:r>
            <a:r>
              <a:rPr kumimoji="1" lang="zh-CN" altLang="en-US" sz="2400"/>
              <a:t>，则</a:t>
            </a:r>
            <a:r>
              <a:rPr kumimoji="1" lang="en-US" altLang="zh-CN" sz="2400"/>
              <a:t>k</a:t>
            </a:r>
            <a:r>
              <a:rPr kumimoji="1" lang="zh-CN" altLang="en-US" sz="2400"/>
              <a:t>与任一类</a:t>
            </a:r>
            <a:r>
              <a:rPr kumimoji="1" lang="en-US" altLang="zh-CN" sz="2400"/>
              <a:t>r </a:t>
            </a:r>
            <a:r>
              <a:rPr kumimoji="1" lang="zh-CN" altLang="en-US" sz="2400"/>
              <a:t>的距离是</a:t>
            </a:r>
          </a:p>
        </p:txBody>
      </p:sp>
      <p:grpSp>
        <p:nvGrpSpPr>
          <p:cNvPr id="40964" name="Group 36">
            <a:extLst>
              <a:ext uri="{FF2B5EF4-FFF2-40B4-BE49-F238E27FC236}">
                <a16:creationId xmlns:a16="http://schemas.microsoft.com/office/drawing/2014/main" id="{E55D47FE-B54E-4BC9-AF8F-DC46FC55D565}"/>
              </a:ext>
            </a:extLst>
          </p:cNvPr>
          <p:cNvGrpSpPr>
            <a:grpSpLocks/>
          </p:cNvGrpSpPr>
          <p:nvPr/>
        </p:nvGrpSpPr>
        <p:grpSpPr bwMode="auto">
          <a:xfrm>
            <a:off x="1476375" y="2997200"/>
            <a:ext cx="4103688" cy="2089150"/>
            <a:chOff x="930" y="1888"/>
            <a:chExt cx="2585" cy="1316"/>
          </a:xfrm>
        </p:grpSpPr>
        <p:sp>
          <p:nvSpPr>
            <p:cNvPr id="40965" name="Oval 28">
              <a:extLst>
                <a:ext uri="{FF2B5EF4-FFF2-40B4-BE49-F238E27FC236}">
                  <a16:creationId xmlns:a16="http://schemas.microsoft.com/office/drawing/2014/main" id="{FE1E36AD-DAA0-4E11-AC55-3CB87CBE9009}"/>
                </a:ext>
              </a:extLst>
            </p:cNvPr>
            <p:cNvSpPr>
              <a:spLocks noChangeArrowheads="1"/>
            </p:cNvSpPr>
            <p:nvPr/>
          </p:nvSpPr>
          <p:spPr bwMode="auto">
            <a:xfrm>
              <a:off x="930" y="1888"/>
              <a:ext cx="1655" cy="1224"/>
            </a:xfrm>
            <a:prstGeom prst="ellipse">
              <a:avLst/>
            </a:prstGeom>
            <a:solidFill>
              <a:schemeClr val="bg1"/>
            </a:solidFill>
            <a:ln w="12700" cap="sq">
              <a:solidFill>
                <a:schemeClr val="tx1"/>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a:p>
          </p:txBody>
        </p:sp>
        <p:grpSp>
          <p:nvGrpSpPr>
            <p:cNvPr id="40966" name="Group 24">
              <a:extLst>
                <a:ext uri="{FF2B5EF4-FFF2-40B4-BE49-F238E27FC236}">
                  <a16:creationId xmlns:a16="http://schemas.microsoft.com/office/drawing/2014/main" id="{9A4A29FB-2208-4530-BF9D-89D1B41C3072}"/>
                </a:ext>
              </a:extLst>
            </p:cNvPr>
            <p:cNvGrpSpPr>
              <a:grpSpLocks/>
            </p:cNvGrpSpPr>
            <p:nvPr/>
          </p:nvGrpSpPr>
          <p:grpSpPr bwMode="auto">
            <a:xfrm>
              <a:off x="1973" y="2251"/>
              <a:ext cx="247" cy="298"/>
              <a:chOff x="567" y="3080"/>
              <a:chExt cx="247" cy="298"/>
            </a:xfrm>
          </p:grpSpPr>
          <p:sp>
            <p:nvSpPr>
              <p:cNvPr id="40978" name="Oval 20">
                <a:extLst>
                  <a:ext uri="{FF2B5EF4-FFF2-40B4-BE49-F238E27FC236}">
                    <a16:creationId xmlns:a16="http://schemas.microsoft.com/office/drawing/2014/main" id="{50C6E119-462D-4ED8-AF5A-50E586BB1C80}"/>
                  </a:ext>
                </a:extLst>
              </p:cNvPr>
              <p:cNvSpPr>
                <a:spLocks noChangeArrowheads="1"/>
              </p:cNvSpPr>
              <p:nvPr/>
            </p:nvSpPr>
            <p:spPr bwMode="auto">
              <a:xfrm>
                <a:off x="567" y="3113"/>
                <a:ext cx="247" cy="265"/>
              </a:xfrm>
              <a:prstGeom prst="ellipse">
                <a:avLst/>
              </a:prstGeom>
              <a:solidFill>
                <a:schemeClr val="bg1"/>
              </a:solidFill>
              <a:ln w="12700" cap="sq">
                <a:solidFill>
                  <a:schemeClr val="tx1"/>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0979" name="Text Box 18">
                <a:extLst>
                  <a:ext uri="{FF2B5EF4-FFF2-40B4-BE49-F238E27FC236}">
                    <a16:creationId xmlns:a16="http://schemas.microsoft.com/office/drawing/2014/main" id="{5AE96AE0-3461-4871-BC7A-C7C5DE2D08B8}"/>
                  </a:ext>
                </a:extLst>
              </p:cNvPr>
              <p:cNvSpPr txBox="1">
                <a:spLocks noChangeArrowheads="1"/>
              </p:cNvSpPr>
              <p:nvPr/>
            </p:nvSpPr>
            <p:spPr bwMode="auto">
              <a:xfrm>
                <a:off x="599" y="308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p</a:t>
                </a:r>
              </a:p>
            </p:txBody>
          </p:sp>
        </p:grpSp>
        <p:grpSp>
          <p:nvGrpSpPr>
            <p:cNvPr id="40967" name="Group 25">
              <a:extLst>
                <a:ext uri="{FF2B5EF4-FFF2-40B4-BE49-F238E27FC236}">
                  <a16:creationId xmlns:a16="http://schemas.microsoft.com/office/drawing/2014/main" id="{B0323948-9035-4323-9CAC-DCE5E1DF3399}"/>
                </a:ext>
              </a:extLst>
            </p:cNvPr>
            <p:cNvGrpSpPr>
              <a:grpSpLocks/>
            </p:cNvGrpSpPr>
            <p:nvPr/>
          </p:nvGrpSpPr>
          <p:grpSpPr bwMode="auto">
            <a:xfrm>
              <a:off x="1293" y="2477"/>
              <a:ext cx="247" cy="291"/>
              <a:chOff x="1086" y="3475"/>
              <a:chExt cx="247" cy="291"/>
            </a:xfrm>
          </p:grpSpPr>
          <p:sp>
            <p:nvSpPr>
              <p:cNvPr id="40976" name="Oval 21">
                <a:extLst>
                  <a:ext uri="{FF2B5EF4-FFF2-40B4-BE49-F238E27FC236}">
                    <a16:creationId xmlns:a16="http://schemas.microsoft.com/office/drawing/2014/main" id="{027D37A9-41F3-4DE0-A8B4-9670E99B0FFE}"/>
                  </a:ext>
                </a:extLst>
              </p:cNvPr>
              <p:cNvSpPr>
                <a:spLocks noChangeArrowheads="1"/>
              </p:cNvSpPr>
              <p:nvPr/>
            </p:nvSpPr>
            <p:spPr bwMode="auto">
              <a:xfrm>
                <a:off x="1086" y="3501"/>
                <a:ext cx="247" cy="265"/>
              </a:xfrm>
              <a:prstGeom prst="ellipse">
                <a:avLst/>
              </a:prstGeom>
              <a:solidFill>
                <a:schemeClr val="bg1"/>
              </a:solidFill>
              <a:ln w="12700" cap="sq">
                <a:solidFill>
                  <a:schemeClr val="tx1"/>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0977" name="Text Box 19">
                <a:extLst>
                  <a:ext uri="{FF2B5EF4-FFF2-40B4-BE49-F238E27FC236}">
                    <a16:creationId xmlns:a16="http://schemas.microsoft.com/office/drawing/2014/main" id="{CBD9A7A8-1B97-4B49-B95E-D3ACB419E474}"/>
                  </a:ext>
                </a:extLst>
              </p:cNvPr>
              <p:cNvSpPr txBox="1">
                <a:spLocks noChangeArrowheads="1"/>
              </p:cNvSpPr>
              <p:nvPr/>
            </p:nvSpPr>
            <p:spPr bwMode="auto">
              <a:xfrm flipH="1">
                <a:off x="1111" y="3475"/>
                <a:ext cx="1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q</a:t>
                </a:r>
              </a:p>
            </p:txBody>
          </p:sp>
        </p:grpSp>
        <p:grpSp>
          <p:nvGrpSpPr>
            <p:cNvPr id="40968" name="Group 32">
              <a:extLst>
                <a:ext uri="{FF2B5EF4-FFF2-40B4-BE49-F238E27FC236}">
                  <a16:creationId xmlns:a16="http://schemas.microsoft.com/office/drawing/2014/main" id="{54E44F5E-B918-4FE3-B88E-C236D4BAEF88}"/>
                </a:ext>
              </a:extLst>
            </p:cNvPr>
            <p:cNvGrpSpPr>
              <a:grpSpLocks/>
            </p:cNvGrpSpPr>
            <p:nvPr/>
          </p:nvGrpSpPr>
          <p:grpSpPr bwMode="auto">
            <a:xfrm>
              <a:off x="1202" y="2024"/>
              <a:ext cx="293" cy="318"/>
              <a:chOff x="3923" y="3702"/>
              <a:chExt cx="293" cy="318"/>
            </a:xfrm>
          </p:grpSpPr>
          <p:sp>
            <p:nvSpPr>
              <p:cNvPr id="40974" name="Oval 27">
                <a:extLst>
                  <a:ext uri="{FF2B5EF4-FFF2-40B4-BE49-F238E27FC236}">
                    <a16:creationId xmlns:a16="http://schemas.microsoft.com/office/drawing/2014/main" id="{EC0120A7-AA1C-4194-B13B-B8DF7A8DF0A1}"/>
                  </a:ext>
                </a:extLst>
              </p:cNvPr>
              <p:cNvSpPr>
                <a:spLocks noChangeArrowheads="1"/>
              </p:cNvSpPr>
              <p:nvPr/>
            </p:nvSpPr>
            <p:spPr bwMode="auto">
              <a:xfrm>
                <a:off x="3923" y="3702"/>
                <a:ext cx="293" cy="318"/>
              </a:xfrm>
              <a:prstGeom prst="ellipse">
                <a:avLst/>
              </a:prstGeom>
              <a:solidFill>
                <a:schemeClr val="bg1"/>
              </a:solidFill>
              <a:ln w="12700" cap="sq">
                <a:solidFill>
                  <a:srgbClr val="0000FF"/>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0975" name="Text Box 30">
                <a:extLst>
                  <a:ext uri="{FF2B5EF4-FFF2-40B4-BE49-F238E27FC236}">
                    <a16:creationId xmlns:a16="http://schemas.microsoft.com/office/drawing/2014/main" id="{7FC679A3-87D1-44C0-BE31-EC136FB5943D}"/>
                  </a:ext>
                </a:extLst>
              </p:cNvPr>
              <p:cNvSpPr txBox="1">
                <a:spLocks noChangeArrowheads="1"/>
              </p:cNvSpPr>
              <p:nvPr/>
            </p:nvSpPr>
            <p:spPr bwMode="auto">
              <a:xfrm>
                <a:off x="3969" y="3702"/>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0000FF"/>
                    </a:solidFill>
                    <a:latin typeface="Times New Roman" panose="02020603050405020304" pitchFamily="18" charset="0"/>
                  </a:rPr>
                  <a:t>k</a:t>
                </a:r>
              </a:p>
            </p:txBody>
          </p:sp>
        </p:grpSp>
        <p:grpSp>
          <p:nvGrpSpPr>
            <p:cNvPr id="40969" name="Group 33">
              <a:extLst>
                <a:ext uri="{FF2B5EF4-FFF2-40B4-BE49-F238E27FC236}">
                  <a16:creationId xmlns:a16="http://schemas.microsoft.com/office/drawing/2014/main" id="{C5EAAE2B-0685-4AA6-ABA9-DE9F77B4B76D}"/>
                </a:ext>
              </a:extLst>
            </p:cNvPr>
            <p:cNvGrpSpPr>
              <a:grpSpLocks/>
            </p:cNvGrpSpPr>
            <p:nvPr/>
          </p:nvGrpSpPr>
          <p:grpSpPr bwMode="auto">
            <a:xfrm>
              <a:off x="3107" y="2886"/>
              <a:ext cx="408" cy="318"/>
              <a:chOff x="3787" y="2931"/>
              <a:chExt cx="408" cy="318"/>
            </a:xfrm>
          </p:grpSpPr>
          <p:sp>
            <p:nvSpPr>
              <p:cNvPr id="40972" name="Oval 22">
                <a:extLst>
                  <a:ext uri="{FF2B5EF4-FFF2-40B4-BE49-F238E27FC236}">
                    <a16:creationId xmlns:a16="http://schemas.microsoft.com/office/drawing/2014/main" id="{3D2FD698-0F83-430C-934F-A8F0C1F60E7F}"/>
                  </a:ext>
                </a:extLst>
              </p:cNvPr>
              <p:cNvSpPr>
                <a:spLocks noChangeArrowheads="1"/>
              </p:cNvSpPr>
              <p:nvPr/>
            </p:nvSpPr>
            <p:spPr bwMode="auto">
              <a:xfrm>
                <a:off x="3787" y="2931"/>
                <a:ext cx="408" cy="318"/>
              </a:xfrm>
              <a:prstGeom prst="ellipse">
                <a:avLst/>
              </a:prstGeom>
              <a:solidFill>
                <a:schemeClr val="bg1"/>
              </a:solidFill>
              <a:ln w="12700" cap="sq">
                <a:solidFill>
                  <a:srgbClr val="FF0000"/>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0973" name="Text Box 31">
                <a:extLst>
                  <a:ext uri="{FF2B5EF4-FFF2-40B4-BE49-F238E27FC236}">
                    <a16:creationId xmlns:a16="http://schemas.microsoft.com/office/drawing/2014/main" id="{1755DCDA-F7C4-4159-9155-B08C8973C146}"/>
                  </a:ext>
                </a:extLst>
              </p:cNvPr>
              <p:cNvSpPr txBox="1">
                <a:spLocks noChangeArrowheads="1"/>
              </p:cNvSpPr>
              <p:nvPr/>
            </p:nvSpPr>
            <p:spPr bwMode="auto">
              <a:xfrm>
                <a:off x="3878" y="2931"/>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0000"/>
                    </a:solidFill>
                    <a:latin typeface="Times New Roman" panose="02020603050405020304" pitchFamily="18" charset="0"/>
                  </a:rPr>
                  <a:t>r</a:t>
                </a:r>
              </a:p>
            </p:txBody>
          </p:sp>
        </p:grpSp>
        <p:sp>
          <p:nvSpPr>
            <p:cNvPr id="40970" name="Line 34">
              <a:extLst>
                <a:ext uri="{FF2B5EF4-FFF2-40B4-BE49-F238E27FC236}">
                  <a16:creationId xmlns:a16="http://schemas.microsoft.com/office/drawing/2014/main" id="{D1478F72-8C36-4FE3-9C6B-DD730F242499}"/>
                </a:ext>
              </a:extLst>
            </p:cNvPr>
            <p:cNvSpPr>
              <a:spLocks noChangeShapeType="1"/>
            </p:cNvSpPr>
            <p:nvPr/>
          </p:nvSpPr>
          <p:spPr bwMode="auto">
            <a:xfrm>
              <a:off x="2245" y="2478"/>
              <a:ext cx="862" cy="498"/>
            </a:xfrm>
            <a:prstGeom prst="line">
              <a:avLst/>
            </a:prstGeom>
            <a:noFill/>
            <a:ln w="22225" cap="sq">
              <a:solidFill>
                <a:srgbClr val="FF00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40971" name="Line 35">
              <a:extLst>
                <a:ext uri="{FF2B5EF4-FFF2-40B4-BE49-F238E27FC236}">
                  <a16:creationId xmlns:a16="http://schemas.microsoft.com/office/drawing/2014/main" id="{117DECB2-22CD-45DD-BCC9-2C4DC547A2E2}"/>
                </a:ext>
              </a:extLst>
            </p:cNvPr>
            <p:cNvSpPr>
              <a:spLocks noChangeShapeType="1"/>
            </p:cNvSpPr>
            <p:nvPr/>
          </p:nvSpPr>
          <p:spPr bwMode="auto">
            <a:xfrm>
              <a:off x="1519" y="2659"/>
              <a:ext cx="1588" cy="317"/>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BEF9508-80FD-459E-8FAF-048D1EF56F58}"/>
              </a:ext>
            </a:extLst>
          </p:cNvPr>
          <p:cNvSpPr>
            <a:spLocks noChangeArrowheads="1"/>
          </p:cNvSpPr>
          <p:nvPr/>
        </p:nvSpPr>
        <p:spPr bwMode="auto">
          <a:xfrm>
            <a:off x="323850" y="333375"/>
            <a:ext cx="861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lr>
                <a:schemeClr val="accent1"/>
              </a:buClr>
              <a:buSzPct val="65000"/>
              <a:buFont typeface="Wingdings" panose="05000000000000000000" pitchFamily="2" charset="2"/>
              <a:buChar char="n"/>
              <a:tabLst>
                <a:tab pos="4953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953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953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3200" b="1">
                <a:solidFill>
                  <a:schemeClr val="tx2"/>
                </a:solidFill>
                <a:latin typeface="楷体_GB2312" panose="02010609030101010101" pitchFamily="49" charset="-122"/>
                <a:ea typeface="楷体_GB2312" panose="02010609030101010101" pitchFamily="49" charset="-122"/>
              </a:rPr>
              <a:t>例 </a:t>
            </a:r>
            <a:r>
              <a:rPr kumimoji="1" lang="zh-CN" altLang="en-US" sz="3200" b="1">
                <a:solidFill>
                  <a:schemeClr val="tx2"/>
                </a:solidFill>
                <a:latin typeface="华文琥珀" panose="02010800040101010101" pitchFamily="2" charset="-122"/>
                <a:ea typeface="华文琥珀" panose="02010800040101010101" pitchFamily="2" charset="-122"/>
              </a:rPr>
              <a:t> </a:t>
            </a:r>
            <a:r>
              <a:rPr kumimoji="1" lang="zh-CN" altLang="en-US" sz="3200" b="1">
                <a:solidFill>
                  <a:schemeClr val="tx2"/>
                </a:solidFill>
                <a:latin typeface="楷体_GB2312" panose="02010609030101010101" pitchFamily="49" charset="-122"/>
                <a:ea typeface="楷体_GB2312" panose="02010609030101010101" pitchFamily="49" charset="-122"/>
              </a:rPr>
              <a:t>最短距离法</a:t>
            </a:r>
            <a:r>
              <a:rPr kumimoji="1" lang="zh-CN" altLang="en-US" sz="2400" b="1">
                <a:solidFill>
                  <a:schemeClr val="tx2"/>
                </a:solidFill>
                <a:latin typeface="楷体_GB2312" panose="02010609030101010101" pitchFamily="49" charset="-122"/>
                <a:ea typeface="楷体_GB2312" panose="02010609030101010101" pitchFamily="49" charset="-122"/>
              </a:rPr>
              <a:t>    </a:t>
            </a:r>
            <a:endParaRPr kumimoji="1" lang="zh-CN" altLang="en-US" sz="2400" b="1">
              <a:latin typeface="楷体_GB2312" panose="02010609030101010101" pitchFamily="49" charset="-122"/>
              <a:ea typeface="楷体_GB2312" panose="02010609030101010101" pitchFamily="49" charset="-122"/>
            </a:endParaRPr>
          </a:p>
        </p:txBody>
      </p:sp>
      <p:grpSp>
        <p:nvGrpSpPr>
          <p:cNvPr id="41987" name="Group 24">
            <a:extLst>
              <a:ext uri="{FF2B5EF4-FFF2-40B4-BE49-F238E27FC236}">
                <a16:creationId xmlns:a16="http://schemas.microsoft.com/office/drawing/2014/main" id="{A7139642-3BF9-4ED6-B85F-D07493DBBB9E}"/>
              </a:ext>
            </a:extLst>
          </p:cNvPr>
          <p:cNvGrpSpPr>
            <a:grpSpLocks/>
          </p:cNvGrpSpPr>
          <p:nvPr/>
        </p:nvGrpSpPr>
        <p:grpSpPr bwMode="auto">
          <a:xfrm>
            <a:off x="539750" y="1052513"/>
            <a:ext cx="8424863" cy="2143125"/>
            <a:chOff x="340" y="663"/>
            <a:chExt cx="5307" cy="1350"/>
          </a:xfrm>
        </p:grpSpPr>
        <p:sp>
          <p:nvSpPr>
            <p:cNvPr id="42002" name="Rectangle 4">
              <a:extLst>
                <a:ext uri="{FF2B5EF4-FFF2-40B4-BE49-F238E27FC236}">
                  <a16:creationId xmlns:a16="http://schemas.microsoft.com/office/drawing/2014/main" id="{ED71E9AD-137E-4F50-9D7A-C543895210F6}"/>
                </a:ext>
              </a:extLst>
            </p:cNvPr>
            <p:cNvSpPr>
              <a:spLocks noChangeArrowheads="1"/>
            </p:cNvSpPr>
            <p:nvPr/>
          </p:nvSpPr>
          <p:spPr bwMode="auto">
            <a:xfrm>
              <a:off x="340" y="663"/>
              <a:ext cx="5307" cy="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kumimoji="1" lang="zh-CN" altLang="en-US" sz="2800"/>
                <a:t>设抽取</a:t>
              </a:r>
              <a:r>
                <a:rPr kumimoji="1" lang="en-US" altLang="zh-CN" sz="2800"/>
                <a:t>5</a:t>
              </a:r>
              <a:r>
                <a:rPr kumimoji="1" lang="zh-CN" altLang="en-US" sz="2800"/>
                <a:t>个样品，每个样品观察</a:t>
              </a:r>
              <a:r>
                <a:rPr kumimoji="1" lang="en-US" altLang="zh-CN" sz="2800"/>
                <a:t>2</a:t>
              </a:r>
              <a:r>
                <a:rPr kumimoji="1" lang="zh-CN" altLang="en-US" sz="2800"/>
                <a:t>个指标 ，     </a:t>
              </a:r>
            </a:p>
            <a:p>
              <a:pPr eaLnBrk="1" hangingPunct="1">
                <a:lnSpc>
                  <a:spcPct val="120000"/>
                </a:lnSpc>
                <a:spcBef>
                  <a:spcPct val="0"/>
                </a:spcBef>
                <a:buClrTx/>
                <a:buSzTx/>
                <a:buFontTx/>
                <a:buNone/>
              </a:pPr>
              <a:r>
                <a:rPr kumimoji="1" lang="zh-CN" altLang="en-US" sz="2800"/>
                <a:t>        ：您每月大约喝多少瓶啤酒，</a:t>
              </a:r>
            </a:p>
            <a:p>
              <a:pPr eaLnBrk="1" hangingPunct="1">
                <a:lnSpc>
                  <a:spcPct val="120000"/>
                </a:lnSpc>
                <a:spcBef>
                  <a:spcPct val="0"/>
                </a:spcBef>
                <a:buClrTx/>
                <a:buSzTx/>
                <a:buFontTx/>
                <a:buNone/>
              </a:pPr>
              <a:r>
                <a:rPr kumimoji="1" lang="zh-CN" altLang="en-US" sz="2800"/>
                <a:t>        ：您对“饮酒是人生的快乐”这句话的看法如何？观察数据如下，对这</a:t>
              </a:r>
              <a:r>
                <a:rPr kumimoji="1" lang="en-US" altLang="zh-CN" sz="2800"/>
                <a:t>5</a:t>
              </a:r>
              <a:r>
                <a:rPr kumimoji="1" lang="zh-CN" altLang="en-US" sz="2800"/>
                <a:t>个样品分类。</a:t>
              </a:r>
            </a:p>
          </p:txBody>
        </p:sp>
        <p:graphicFrame>
          <p:nvGraphicFramePr>
            <p:cNvPr id="42003" name="Object 5">
              <a:extLst>
                <a:ext uri="{FF2B5EF4-FFF2-40B4-BE49-F238E27FC236}">
                  <a16:creationId xmlns:a16="http://schemas.microsoft.com/office/drawing/2014/main" id="{6F04F877-48B9-48CF-B3E7-D5885D0965FC}"/>
                </a:ext>
              </a:extLst>
            </p:cNvPr>
            <p:cNvGraphicFramePr>
              <a:graphicFrameLocks noChangeAspect="1"/>
            </p:cNvGraphicFramePr>
            <p:nvPr/>
          </p:nvGraphicFramePr>
          <p:xfrm>
            <a:off x="567" y="935"/>
            <a:ext cx="298" cy="423"/>
          </p:xfrm>
          <a:graphic>
            <a:graphicData uri="http://schemas.openxmlformats.org/presentationml/2006/ole">
              <mc:AlternateContent xmlns:mc="http://schemas.openxmlformats.org/markup-compatibility/2006">
                <mc:Choice xmlns:v="urn:schemas-microsoft-com:vml" Requires="v">
                  <p:oleObj spid="_x0000_s15570" name="Equation" r:id="rId4" imgW="152268" imgH="215713" progId="Equation.DSMT4">
                    <p:embed/>
                  </p:oleObj>
                </mc:Choice>
                <mc:Fallback>
                  <p:oleObj name="Equation" r:id="rId4" imgW="152268" imgH="215713"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 y="935"/>
                          <a:ext cx="298" cy="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04" name="Object 6">
              <a:extLst>
                <a:ext uri="{FF2B5EF4-FFF2-40B4-BE49-F238E27FC236}">
                  <a16:creationId xmlns:a16="http://schemas.microsoft.com/office/drawing/2014/main" id="{B6366938-E2DA-4664-B1BA-F33DABBCCB1A}"/>
                </a:ext>
              </a:extLst>
            </p:cNvPr>
            <p:cNvGraphicFramePr>
              <a:graphicFrameLocks noChangeAspect="1"/>
            </p:cNvGraphicFramePr>
            <p:nvPr/>
          </p:nvGraphicFramePr>
          <p:xfrm>
            <a:off x="567" y="1298"/>
            <a:ext cx="323" cy="423"/>
          </p:xfrm>
          <a:graphic>
            <a:graphicData uri="http://schemas.openxmlformats.org/presentationml/2006/ole">
              <mc:AlternateContent xmlns:mc="http://schemas.openxmlformats.org/markup-compatibility/2006">
                <mc:Choice xmlns:v="urn:schemas-microsoft-com:vml" Requires="v">
                  <p:oleObj spid="_x0000_s15571" name="公式" r:id="rId6" imgW="164885" imgH="215619" progId="Equation.3">
                    <p:embed/>
                  </p:oleObj>
                </mc:Choice>
                <mc:Fallback>
                  <p:oleObj name="公式" r:id="rId6" imgW="164885" imgH="215619"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 y="1298"/>
                          <a:ext cx="323" cy="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04519" name="Group 7">
            <a:extLst>
              <a:ext uri="{FF2B5EF4-FFF2-40B4-BE49-F238E27FC236}">
                <a16:creationId xmlns:a16="http://schemas.microsoft.com/office/drawing/2014/main" id="{BEBD3D50-FC38-4194-AE84-B05296A1EB93}"/>
              </a:ext>
            </a:extLst>
          </p:cNvPr>
          <p:cNvGraphicFramePr>
            <a:graphicFrameLocks noGrp="1"/>
          </p:cNvGraphicFramePr>
          <p:nvPr/>
        </p:nvGraphicFramePr>
        <p:xfrm>
          <a:off x="2124075" y="3500438"/>
          <a:ext cx="4105275" cy="2717800"/>
        </p:xfrm>
        <a:graphic>
          <a:graphicData uri="http://schemas.openxmlformats.org/drawingml/2006/table">
            <a:tbl>
              <a:tblPr/>
              <a:tblGrid>
                <a:gridCol w="1008063">
                  <a:extLst>
                    <a:ext uri="{9D8B030D-6E8A-4147-A177-3AD203B41FA5}">
                      <a16:colId xmlns:a16="http://schemas.microsoft.com/office/drawing/2014/main" val="20000"/>
                    </a:ext>
                  </a:extLst>
                </a:gridCol>
                <a:gridCol w="1512887">
                  <a:extLst>
                    <a:ext uri="{9D8B030D-6E8A-4147-A177-3AD203B41FA5}">
                      <a16:colId xmlns:a16="http://schemas.microsoft.com/office/drawing/2014/main" val="20001"/>
                    </a:ext>
                  </a:extLst>
                </a:gridCol>
                <a:gridCol w="1584325">
                  <a:extLst>
                    <a:ext uri="{9D8B030D-6E8A-4147-A177-3AD203B41FA5}">
                      <a16:colId xmlns:a16="http://schemas.microsoft.com/office/drawing/2014/main" val="20002"/>
                    </a:ext>
                  </a:extLst>
                </a:gridCol>
              </a:tblGrid>
              <a:tr h="50484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a:noFill/>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12700" cap="flat" cmpd="sng" algn="ctr">
                      <a:solidFill>
                        <a:schemeClr val="tx1"/>
                      </a:solidFill>
                      <a:prstDash val="solid"/>
                      <a:miter lim="800000"/>
                      <a:headEnd type="none" w="sm" len="sm"/>
                      <a:tailEnd type="none" w="sm" len="sm"/>
                    </a:lnL>
                    <a:lnR>
                      <a:noFill/>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2212951">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3</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4</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5</a:t>
                      </a:r>
                    </a:p>
                  </a:txBody>
                  <a:tcPr marT="45722" marB="45722" horzOverflow="overflow">
                    <a:lnL>
                      <a:noFill/>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20</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18</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10</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4</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4</a:t>
                      </a:r>
                    </a:p>
                  </a:txBody>
                  <a:tcPr marT="45722" marB="45722"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7</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10</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5</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5</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3</a:t>
                      </a:r>
                    </a:p>
                  </a:txBody>
                  <a:tcPr marT="45722" marB="45722" horzOverflow="overflow">
                    <a:lnL w="12700" cap="flat" cmpd="sng" algn="ctr">
                      <a:solidFill>
                        <a:schemeClr val="tx1"/>
                      </a:solidFill>
                      <a:prstDash val="solid"/>
                      <a:miter lim="800000"/>
                      <a:headEnd type="none" w="sm" len="sm"/>
                      <a:tailEnd type="none" w="sm" len="sm"/>
                    </a:lnL>
                    <a:lnR>
                      <a:noFill/>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2000" name="Object 22">
            <a:extLst>
              <a:ext uri="{FF2B5EF4-FFF2-40B4-BE49-F238E27FC236}">
                <a16:creationId xmlns:a16="http://schemas.microsoft.com/office/drawing/2014/main" id="{AC0E3565-7497-4D50-B96D-60B69FC86CE4}"/>
              </a:ext>
            </a:extLst>
          </p:cNvPr>
          <p:cNvGraphicFramePr>
            <a:graphicFrameLocks noChangeAspect="1"/>
          </p:cNvGraphicFramePr>
          <p:nvPr/>
        </p:nvGraphicFramePr>
        <p:xfrm>
          <a:off x="3563938" y="3429000"/>
          <a:ext cx="492125" cy="615950"/>
        </p:xfrm>
        <a:graphic>
          <a:graphicData uri="http://schemas.openxmlformats.org/presentationml/2006/ole">
            <mc:AlternateContent xmlns:mc="http://schemas.openxmlformats.org/markup-compatibility/2006">
              <mc:Choice xmlns:v="urn:schemas-microsoft-com:vml" Requires="v">
                <p:oleObj spid="_x0000_s15572" name="公式" r:id="rId8" imgW="152268" imgH="215713" progId="Equation.3">
                  <p:embed/>
                </p:oleObj>
              </mc:Choice>
              <mc:Fallback>
                <p:oleObj name="公式" r:id="rId8" imgW="152268" imgH="215713" progId="Equation.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3938" y="3429000"/>
                        <a:ext cx="492125"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01" name="Object 23">
            <a:extLst>
              <a:ext uri="{FF2B5EF4-FFF2-40B4-BE49-F238E27FC236}">
                <a16:creationId xmlns:a16="http://schemas.microsoft.com/office/drawing/2014/main" id="{7900C17C-0539-4598-825B-0FE936D913E0}"/>
              </a:ext>
            </a:extLst>
          </p:cNvPr>
          <p:cNvGraphicFramePr>
            <a:graphicFrameLocks noChangeAspect="1"/>
          </p:cNvGraphicFramePr>
          <p:nvPr/>
        </p:nvGraphicFramePr>
        <p:xfrm>
          <a:off x="5076825" y="3429000"/>
          <a:ext cx="533400" cy="615950"/>
        </p:xfrm>
        <a:graphic>
          <a:graphicData uri="http://schemas.openxmlformats.org/presentationml/2006/ole">
            <mc:AlternateContent xmlns:mc="http://schemas.openxmlformats.org/markup-compatibility/2006">
              <mc:Choice xmlns:v="urn:schemas-microsoft-com:vml" Requires="v">
                <p:oleObj spid="_x0000_s15573" name="公式" r:id="rId10" imgW="164885" imgH="215619" progId="Equation.3">
                  <p:embed/>
                </p:oleObj>
              </mc:Choice>
              <mc:Fallback>
                <p:oleObj name="公式" r:id="rId10" imgW="164885" imgH="215619"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6825" y="3429000"/>
                        <a:ext cx="5334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9571" name="Group 179">
            <a:extLst>
              <a:ext uri="{FF2B5EF4-FFF2-40B4-BE49-F238E27FC236}">
                <a16:creationId xmlns:a16="http://schemas.microsoft.com/office/drawing/2014/main" id="{01CFE869-837A-45C1-AAF5-6F5695ADBB89}"/>
              </a:ext>
            </a:extLst>
          </p:cNvPr>
          <p:cNvGraphicFramePr>
            <a:graphicFrameLocks noGrp="1"/>
          </p:cNvGraphicFramePr>
          <p:nvPr>
            <p:extLst>
              <p:ext uri="{D42A27DB-BD31-4B8C-83A1-F6EECF244321}">
                <p14:modId xmlns:p14="http://schemas.microsoft.com/office/powerpoint/2010/main" val="3529939505"/>
              </p:ext>
            </p:extLst>
          </p:nvPr>
        </p:nvGraphicFramePr>
        <p:xfrm>
          <a:off x="1258888" y="2205038"/>
          <a:ext cx="6480175" cy="2670175"/>
        </p:xfrm>
        <a:graphic>
          <a:graphicData uri="http://schemas.openxmlformats.org/drawingml/2006/table">
            <a:tbl>
              <a:tblPr/>
              <a:tblGrid>
                <a:gridCol w="777875">
                  <a:extLst>
                    <a:ext uri="{9D8B030D-6E8A-4147-A177-3AD203B41FA5}">
                      <a16:colId xmlns:a16="http://schemas.microsoft.com/office/drawing/2014/main" val="20000"/>
                    </a:ext>
                  </a:extLst>
                </a:gridCol>
                <a:gridCol w="5702300">
                  <a:extLst>
                    <a:ext uri="{9D8B030D-6E8A-4147-A177-3AD203B41FA5}">
                      <a16:colId xmlns:a16="http://schemas.microsoft.com/office/drawing/2014/main" val="20001"/>
                    </a:ext>
                  </a:extLst>
                </a:gridCol>
              </a:tblGrid>
              <a:tr h="8229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②　　　③　　 　④　 　　⑤   </a:t>
                      </a: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a:txBody>
                  <a:tcPr marT="45722" marB="45722" anchor="ctr"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847176">
                <a:tc>
                  <a:txBody>
                    <a:bodyPr/>
                    <a:lstStyle/>
                    <a:p>
                      <a:pPr marL="0" marR="0" lvl="0" indent="284163" algn="ctr" defTabSz="914400" rtl="0" eaLnBrk="1" fontAlgn="base" latinLnBrk="0" hangingPunct="1">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④</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2" marB="45722" anchor="ctr"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284163" algn="l" defTabSz="914400" rtl="0" eaLnBrk="1" fontAlgn="base" latinLnBrk="0" hangingPunct="1">
                        <a:lnSpc>
                          <a:spcPct val="12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3.6           10.2        16.12         16.49</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9.43        14.87         15.65</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6             6.32</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dirty="0">
                          <a:ln>
                            <a:noFill/>
                          </a:ln>
                          <a:solidFill>
                            <a:srgbClr val="0000FF"/>
                          </a:solidFill>
                          <a:effectLst/>
                          <a:latin typeface="Times New Roman" pitchFamily="18" charset="0"/>
                          <a:ea typeface="宋体" pitchFamily="2" charset="-122"/>
                          <a:cs typeface="Times New Roman" pitchFamily="18" charset="0"/>
                        </a:rPr>
                        <a:t>2</a:t>
                      </a:r>
                      <a:endParaRPr kumimoji="1" lang="en-US" altLang="zh-CN" sz="2400" b="1" i="0" u="none" strike="noStrike" cap="none" normalizeH="0" baseline="0" dirty="0">
                        <a:ln>
                          <a:noFill/>
                        </a:ln>
                        <a:solidFill>
                          <a:srgbClr val="0000FF"/>
                        </a:solidFill>
                        <a:effectLst/>
                        <a:latin typeface="Times New Roman" pitchFamily="18" charset="0"/>
                        <a:ea typeface="宋体" pitchFamily="2" charset="-122"/>
                      </a:endParaRPr>
                    </a:p>
                  </a:txBody>
                  <a:tcPr marT="45722" marB="45722"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44043" name="Group 163">
            <a:extLst>
              <a:ext uri="{FF2B5EF4-FFF2-40B4-BE49-F238E27FC236}">
                <a16:creationId xmlns:a16="http://schemas.microsoft.com/office/drawing/2014/main" id="{7844229C-DBAA-47C5-B74B-98441CDDA2E6}"/>
              </a:ext>
            </a:extLst>
          </p:cNvPr>
          <p:cNvGrpSpPr>
            <a:grpSpLocks/>
          </p:cNvGrpSpPr>
          <p:nvPr/>
        </p:nvGrpSpPr>
        <p:grpSpPr bwMode="auto">
          <a:xfrm>
            <a:off x="468313" y="404813"/>
            <a:ext cx="7462837" cy="1335087"/>
            <a:chOff x="295" y="255"/>
            <a:chExt cx="4701" cy="841"/>
          </a:xfrm>
        </p:grpSpPr>
        <p:graphicFrame>
          <p:nvGraphicFramePr>
            <p:cNvPr id="44049" name="Object 127">
              <a:extLst>
                <a:ext uri="{FF2B5EF4-FFF2-40B4-BE49-F238E27FC236}">
                  <a16:creationId xmlns:a16="http://schemas.microsoft.com/office/drawing/2014/main" id="{A722CDC9-4DEF-45B9-805B-7AE25C023E57}"/>
                </a:ext>
              </a:extLst>
            </p:cNvPr>
            <p:cNvGraphicFramePr>
              <a:graphicFrameLocks noChangeAspect="1"/>
            </p:cNvGraphicFramePr>
            <p:nvPr/>
          </p:nvGraphicFramePr>
          <p:xfrm>
            <a:off x="2925" y="255"/>
            <a:ext cx="374" cy="468"/>
          </p:xfrm>
          <a:graphic>
            <a:graphicData uri="http://schemas.openxmlformats.org/presentationml/2006/ole">
              <mc:AlternateContent xmlns:mc="http://schemas.openxmlformats.org/markup-compatibility/2006">
                <mc:Choice xmlns:v="urn:schemas-microsoft-com:vml" Requires="v">
                  <p:oleObj spid="_x0000_s16594" name="公式" r:id="rId4" imgW="190417" imgH="241195" progId="Equation.3">
                    <p:embed/>
                  </p:oleObj>
                </mc:Choice>
                <mc:Fallback>
                  <p:oleObj name="公式" r:id="rId4" imgW="190417" imgH="241195" progId="Equation.3">
                    <p:embed/>
                    <p:pic>
                      <p:nvPicPr>
                        <p:cNvPr id="0" name="Object 1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 y="255"/>
                          <a:ext cx="37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0" name="Object 126">
              <a:extLst>
                <a:ext uri="{FF2B5EF4-FFF2-40B4-BE49-F238E27FC236}">
                  <a16:creationId xmlns:a16="http://schemas.microsoft.com/office/drawing/2014/main" id="{431F02EA-9CC9-4348-AA23-52776152CCBA}"/>
                </a:ext>
              </a:extLst>
            </p:cNvPr>
            <p:cNvGraphicFramePr>
              <a:graphicFrameLocks noChangeAspect="1"/>
            </p:cNvGraphicFramePr>
            <p:nvPr/>
          </p:nvGraphicFramePr>
          <p:xfrm>
            <a:off x="1701" y="709"/>
            <a:ext cx="1179" cy="387"/>
          </p:xfrm>
          <a:graphic>
            <a:graphicData uri="http://schemas.openxmlformats.org/presentationml/2006/ole">
              <mc:AlternateContent xmlns:mc="http://schemas.openxmlformats.org/markup-compatibility/2006">
                <mc:Choice xmlns:v="urn:schemas-microsoft-com:vml" Requires="v">
                  <p:oleObj spid="_x0000_s16595" name="公式" r:id="rId6" imgW="723586" imgH="241195" progId="Equation.3">
                    <p:embed/>
                  </p:oleObj>
                </mc:Choice>
                <mc:Fallback>
                  <p:oleObj name="公式" r:id="rId6" imgW="723586" imgH="241195" progId="Equation.3">
                    <p:embed/>
                    <p:pic>
                      <p:nvPicPr>
                        <p:cNvPr id="0" name="Object 1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709"/>
                          <a:ext cx="1179"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51" name="Rectangle 128">
              <a:extLst>
                <a:ext uri="{FF2B5EF4-FFF2-40B4-BE49-F238E27FC236}">
                  <a16:creationId xmlns:a16="http://schemas.microsoft.com/office/drawing/2014/main" id="{1647BCC7-7CDA-44F9-AAED-888FBBD2ED24}"/>
                </a:ext>
              </a:extLst>
            </p:cNvPr>
            <p:cNvSpPr>
              <a:spLocks noChangeArrowheads="1"/>
            </p:cNvSpPr>
            <p:nvPr/>
          </p:nvSpPr>
          <p:spPr bwMode="auto">
            <a:xfrm>
              <a:off x="295" y="346"/>
              <a:ext cx="26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AutoNum type="arabicPeriod"/>
              </a:pPr>
              <a:r>
                <a:rPr kumimoji="1" lang="zh-CN" altLang="en-US" sz="2400">
                  <a:latin typeface="Times New Roman" panose="02020603050405020304" pitchFamily="18" charset="0"/>
                  <a:cs typeface="Times New Roman" panose="02020603050405020304" pitchFamily="18" charset="0"/>
                </a:rPr>
                <a:t>计算</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个样品两两之间的距离</a:t>
              </a:r>
              <a:endParaRPr kumimoji="1" lang="zh-CN" altLang="en-US" sz="2400">
                <a:latin typeface="Times New Roman" panose="02020603050405020304" pitchFamily="18" charset="0"/>
              </a:endParaRPr>
            </a:p>
          </p:txBody>
        </p:sp>
        <p:sp>
          <p:nvSpPr>
            <p:cNvPr id="44052" name="Rectangle 129">
              <a:extLst>
                <a:ext uri="{FF2B5EF4-FFF2-40B4-BE49-F238E27FC236}">
                  <a16:creationId xmlns:a16="http://schemas.microsoft.com/office/drawing/2014/main" id="{382AA485-DAD4-43DD-A3A9-564D0F34B3A5}"/>
                </a:ext>
              </a:extLst>
            </p:cNvPr>
            <p:cNvSpPr>
              <a:spLocks noChangeArrowheads="1"/>
            </p:cNvSpPr>
            <p:nvPr/>
          </p:nvSpPr>
          <p:spPr bwMode="auto">
            <a:xfrm>
              <a:off x="476" y="709"/>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记为距离矩阵</a:t>
              </a:r>
              <a:endParaRPr kumimoji="1" lang="zh-CN" altLang="en-US" sz="2400">
                <a:latin typeface="Times New Roman" panose="02020603050405020304" pitchFamily="18" charset="0"/>
              </a:endParaRPr>
            </a:p>
          </p:txBody>
        </p:sp>
        <p:sp>
          <p:nvSpPr>
            <p:cNvPr id="44053" name="Rectangle 162">
              <a:extLst>
                <a:ext uri="{FF2B5EF4-FFF2-40B4-BE49-F238E27FC236}">
                  <a16:creationId xmlns:a16="http://schemas.microsoft.com/office/drawing/2014/main" id="{FDEC356D-44EC-4158-B09F-8C4E033A487F}"/>
                </a:ext>
              </a:extLst>
            </p:cNvPr>
            <p:cNvSpPr>
              <a:spLocks noChangeArrowheads="1"/>
            </p:cNvSpPr>
            <p:nvPr/>
          </p:nvSpPr>
          <p:spPr bwMode="auto">
            <a:xfrm>
              <a:off x="3152" y="346"/>
              <a:ext cx="18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t>（采用欧氏距离），</a:t>
              </a:r>
            </a:p>
          </p:txBody>
        </p:sp>
      </p:grpSp>
      <p:graphicFrame>
        <p:nvGraphicFramePr>
          <p:cNvPr id="699573" name="Object 181">
            <a:extLst>
              <a:ext uri="{FF2B5EF4-FFF2-40B4-BE49-F238E27FC236}">
                <a16:creationId xmlns:a16="http://schemas.microsoft.com/office/drawing/2014/main" id="{552ED53F-96CB-428B-880C-F54A4CB8FA85}"/>
              </a:ext>
            </a:extLst>
          </p:cNvPr>
          <p:cNvGraphicFramePr>
            <a:graphicFrameLocks noChangeAspect="1"/>
          </p:cNvGraphicFramePr>
          <p:nvPr/>
        </p:nvGraphicFramePr>
        <p:xfrm>
          <a:off x="971550" y="5876925"/>
          <a:ext cx="2292350" cy="538163"/>
        </p:xfrm>
        <a:graphic>
          <a:graphicData uri="http://schemas.openxmlformats.org/presentationml/2006/ole">
            <mc:AlternateContent xmlns:mc="http://schemas.openxmlformats.org/markup-compatibility/2006">
              <mc:Choice xmlns:v="urn:schemas-microsoft-com:vml" Requires="v">
                <p:oleObj spid="_x0000_s16596" name="公式" r:id="rId8" imgW="965200" imgH="228600" progId="Equation.3">
                  <p:embed/>
                </p:oleObj>
              </mc:Choice>
              <mc:Fallback>
                <p:oleObj name="公式" r:id="rId8" imgW="965200" imgH="228600" progId="Equation.3">
                  <p:embed/>
                  <p:pic>
                    <p:nvPicPr>
                      <p:cNvPr id="0" name="Object 18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550" y="5876925"/>
                        <a:ext cx="229235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9574" name="Rectangle 182">
            <a:extLst>
              <a:ext uri="{FF2B5EF4-FFF2-40B4-BE49-F238E27FC236}">
                <a16:creationId xmlns:a16="http://schemas.microsoft.com/office/drawing/2014/main" id="{9E8BD723-1835-474B-8396-D92DE9125514}"/>
              </a:ext>
            </a:extLst>
          </p:cNvPr>
          <p:cNvSpPr>
            <a:spLocks noChangeArrowheads="1"/>
          </p:cNvSpPr>
          <p:nvPr/>
        </p:nvSpPr>
        <p:spPr bwMode="auto">
          <a:xfrm>
            <a:off x="250825" y="5229225"/>
            <a:ext cx="719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2. </a:t>
            </a:r>
            <a:r>
              <a:rPr kumimoji="1" lang="zh-CN" altLang="en-US" sz="2400">
                <a:latin typeface="Times New Roman" panose="02020603050405020304" pitchFamily="18" charset="0"/>
                <a:cs typeface="Times New Roman" panose="02020603050405020304" pitchFamily="18" charset="0"/>
              </a:rPr>
              <a:t>合并距离最小的两类为新类，按顺序定为第６类。</a:t>
            </a:r>
            <a:endParaRPr kumimoji="1" lang="zh-CN" altLang="en-US" sz="2400">
              <a:latin typeface="Times New Roman" panose="02020603050405020304" pitchFamily="18" charset="0"/>
            </a:endParaRPr>
          </a:p>
        </p:txBody>
      </p:sp>
      <p:grpSp>
        <p:nvGrpSpPr>
          <p:cNvPr id="3" name="Group 184">
            <a:extLst>
              <a:ext uri="{FF2B5EF4-FFF2-40B4-BE49-F238E27FC236}">
                <a16:creationId xmlns:a16="http://schemas.microsoft.com/office/drawing/2014/main" id="{BE1D0DC3-6130-46E3-9761-3933631C712A}"/>
              </a:ext>
            </a:extLst>
          </p:cNvPr>
          <p:cNvGrpSpPr>
            <a:grpSpLocks/>
          </p:cNvGrpSpPr>
          <p:nvPr/>
        </p:nvGrpSpPr>
        <p:grpSpPr bwMode="auto">
          <a:xfrm>
            <a:off x="3348038" y="5876925"/>
            <a:ext cx="1747837" cy="515938"/>
            <a:chOff x="2154" y="3612"/>
            <a:chExt cx="1101" cy="325"/>
          </a:xfrm>
        </p:grpSpPr>
        <p:graphicFrame>
          <p:nvGraphicFramePr>
            <p:cNvPr id="44047" name="Object 180">
              <a:extLst>
                <a:ext uri="{FF2B5EF4-FFF2-40B4-BE49-F238E27FC236}">
                  <a16:creationId xmlns:a16="http://schemas.microsoft.com/office/drawing/2014/main" id="{E8ED85D1-7FBC-40E1-A6C5-6644DE2E6E49}"/>
                </a:ext>
              </a:extLst>
            </p:cNvPr>
            <p:cNvGraphicFramePr>
              <a:graphicFrameLocks noChangeAspect="1"/>
            </p:cNvGraphicFramePr>
            <p:nvPr/>
          </p:nvGraphicFramePr>
          <p:xfrm>
            <a:off x="2789" y="3612"/>
            <a:ext cx="466" cy="325"/>
          </p:xfrm>
          <a:graphic>
            <a:graphicData uri="http://schemas.openxmlformats.org/presentationml/2006/ole">
              <mc:AlternateContent xmlns:mc="http://schemas.openxmlformats.org/markup-compatibility/2006">
                <mc:Choice xmlns:v="urn:schemas-microsoft-com:vml" Requires="v">
                  <p:oleObj spid="_x0000_s16597" name="公式" r:id="rId10" imgW="317087" imgH="215619" progId="Equation.3">
                    <p:embed/>
                  </p:oleObj>
                </mc:Choice>
                <mc:Fallback>
                  <p:oleObj name="公式" r:id="rId10" imgW="317087" imgH="215619" progId="Equation.3">
                    <p:embed/>
                    <p:pic>
                      <p:nvPicPr>
                        <p:cNvPr id="0" name="Object 18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9" y="3612"/>
                          <a:ext cx="46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8" name="Rectangle 183">
              <a:extLst>
                <a:ext uri="{FF2B5EF4-FFF2-40B4-BE49-F238E27FC236}">
                  <a16:creationId xmlns:a16="http://schemas.microsoft.com/office/drawing/2014/main" id="{3821D124-6A0F-4E59-8480-2EEA5166284C}"/>
                </a:ext>
              </a:extLst>
            </p:cNvPr>
            <p:cNvSpPr>
              <a:spLocks noChangeArrowheads="1"/>
            </p:cNvSpPr>
            <p:nvPr/>
          </p:nvSpPr>
          <p:spPr bwMode="auto">
            <a:xfrm>
              <a:off x="2154" y="3635"/>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　⑥＝</a:t>
              </a:r>
              <a:endParaRPr kumimoji="1" lang="zh-CN" altLang="en-US" sz="2400">
                <a:latin typeface="Times New Roman" panose="02020603050405020304" pitchFamily="18" charset="0"/>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95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5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995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57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1686" name="Object 6">
            <a:extLst>
              <a:ext uri="{FF2B5EF4-FFF2-40B4-BE49-F238E27FC236}">
                <a16:creationId xmlns:a16="http://schemas.microsoft.com/office/drawing/2014/main" id="{C6C81B18-6A81-4C46-8DC3-DE2ED509A452}"/>
              </a:ext>
            </a:extLst>
          </p:cNvPr>
          <p:cNvGraphicFramePr>
            <a:graphicFrameLocks noChangeAspect="1"/>
          </p:cNvGraphicFramePr>
          <p:nvPr/>
        </p:nvGraphicFramePr>
        <p:xfrm>
          <a:off x="900113" y="1844675"/>
          <a:ext cx="6624637" cy="531813"/>
        </p:xfrm>
        <a:graphic>
          <a:graphicData uri="http://schemas.openxmlformats.org/presentationml/2006/ole">
            <mc:AlternateContent xmlns:mc="http://schemas.openxmlformats.org/markup-compatibility/2006">
              <mc:Choice xmlns:v="urn:schemas-microsoft-com:vml" Requires="v">
                <p:oleObj spid="_x0000_s17566" name="公式" r:id="rId3" imgW="2844800" imgH="228600" progId="Equation.3">
                  <p:embed/>
                </p:oleObj>
              </mc:Choice>
              <mc:Fallback>
                <p:oleObj name="公式" r:id="rId3" imgW="2844800" imgH="228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844675"/>
                        <a:ext cx="6624637"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1685" name="Object 5">
            <a:extLst>
              <a:ext uri="{FF2B5EF4-FFF2-40B4-BE49-F238E27FC236}">
                <a16:creationId xmlns:a16="http://schemas.microsoft.com/office/drawing/2014/main" id="{3E4EAD41-CF90-4E27-8C74-23E7D739726A}"/>
              </a:ext>
            </a:extLst>
          </p:cNvPr>
          <p:cNvGraphicFramePr>
            <a:graphicFrameLocks noChangeAspect="1"/>
          </p:cNvGraphicFramePr>
          <p:nvPr/>
        </p:nvGraphicFramePr>
        <p:xfrm>
          <a:off x="900113" y="2492375"/>
          <a:ext cx="3257550" cy="531813"/>
        </p:xfrm>
        <a:graphic>
          <a:graphicData uri="http://schemas.openxmlformats.org/presentationml/2006/ole">
            <mc:AlternateContent xmlns:mc="http://schemas.openxmlformats.org/markup-compatibility/2006">
              <mc:Choice xmlns:v="urn:schemas-microsoft-com:vml" Requires="v">
                <p:oleObj spid="_x0000_s17567" name="公式" r:id="rId5" imgW="1397000" imgH="228600" progId="Equation.3">
                  <p:embed/>
                </p:oleObj>
              </mc:Choice>
              <mc:Fallback>
                <p:oleObj name="公式" r:id="rId5" imgW="13970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492375"/>
                        <a:ext cx="325755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1684" name="Object 4">
            <a:extLst>
              <a:ext uri="{FF2B5EF4-FFF2-40B4-BE49-F238E27FC236}">
                <a16:creationId xmlns:a16="http://schemas.microsoft.com/office/drawing/2014/main" id="{760B50D7-7CC4-4F6B-AFE5-1FF8DEFB026E}"/>
              </a:ext>
            </a:extLst>
          </p:cNvPr>
          <p:cNvGraphicFramePr>
            <a:graphicFrameLocks noChangeAspect="1"/>
          </p:cNvGraphicFramePr>
          <p:nvPr/>
        </p:nvGraphicFramePr>
        <p:xfrm>
          <a:off x="900113" y="1196975"/>
          <a:ext cx="6538912" cy="531813"/>
        </p:xfrm>
        <a:graphic>
          <a:graphicData uri="http://schemas.openxmlformats.org/presentationml/2006/ole">
            <mc:AlternateContent xmlns:mc="http://schemas.openxmlformats.org/markup-compatibility/2006">
              <mc:Choice xmlns:v="urn:schemas-microsoft-com:vml" Requires="v">
                <p:oleObj spid="_x0000_s17568" name="公式" r:id="rId7" imgW="2806700" imgH="228600" progId="Equation.3">
                  <p:embed/>
                </p:oleObj>
              </mc:Choice>
              <mc:Fallback>
                <p:oleObj name="公式" r:id="rId7" imgW="28067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1196975"/>
                        <a:ext cx="65389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Rectangle 7">
            <a:extLst>
              <a:ext uri="{FF2B5EF4-FFF2-40B4-BE49-F238E27FC236}">
                <a16:creationId xmlns:a16="http://schemas.microsoft.com/office/drawing/2014/main" id="{D26A9507-4D29-4D34-93B7-763ED6A1179F}"/>
              </a:ext>
            </a:extLst>
          </p:cNvPr>
          <p:cNvSpPr>
            <a:spLocks noChangeArrowheads="1"/>
          </p:cNvSpPr>
          <p:nvPr/>
        </p:nvSpPr>
        <p:spPr bwMode="auto">
          <a:xfrm>
            <a:off x="755650" y="514350"/>
            <a:ext cx="490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、计算新类⑥与各当前类的距离，</a:t>
            </a:r>
            <a:endParaRPr kumimoji="1" lang="zh-CN" altLang="en-US" sz="2400">
              <a:latin typeface="Times New Roman" panose="02020603050405020304" pitchFamily="18" charset="0"/>
            </a:endParaRPr>
          </a:p>
        </p:txBody>
      </p:sp>
      <p:sp>
        <p:nvSpPr>
          <p:cNvPr id="46086" name="Rectangle 9">
            <a:extLst>
              <a:ext uri="{FF2B5EF4-FFF2-40B4-BE49-F238E27FC236}">
                <a16:creationId xmlns:a16="http://schemas.microsoft.com/office/drawing/2014/main" id="{A22B84EF-AAF4-4304-8D4D-EA7E0E00EB59}"/>
              </a:ext>
            </a:extLst>
          </p:cNvPr>
          <p:cNvSpPr>
            <a:spLocks noChangeArrowheads="1"/>
          </p:cNvSpPr>
          <p:nvPr/>
        </p:nvSpPr>
        <p:spPr bwMode="auto">
          <a:xfrm>
            <a:off x="0" y="3848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11690" name="Rectangle 10">
            <a:extLst>
              <a:ext uri="{FF2B5EF4-FFF2-40B4-BE49-F238E27FC236}">
                <a16:creationId xmlns:a16="http://schemas.microsoft.com/office/drawing/2014/main" id="{3C6DF128-54A2-4A7A-8BDA-2442B4C3CB12}"/>
              </a:ext>
            </a:extLst>
          </p:cNvPr>
          <p:cNvSpPr>
            <a:spLocks noChangeArrowheads="1"/>
          </p:cNvSpPr>
          <p:nvPr/>
        </p:nvSpPr>
        <p:spPr bwMode="auto">
          <a:xfrm>
            <a:off x="684213" y="3284538"/>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得距离矩阵如下：</a:t>
            </a:r>
            <a:endParaRPr kumimoji="1" lang="zh-CN" altLang="en-US" sz="2400">
              <a:latin typeface="Times New Roman" panose="02020603050405020304" pitchFamily="18" charset="0"/>
            </a:endParaRPr>
          </a:p>
        </p:txBody>
      </p:sp>
      <p:graphicFrame>
        <p:nvGraphicFramePr>
          <p:cNvPr id="711724" name="Group 44">
            <a:extLst>
              <a:ext uri="{FF2B5EF4-FFF2-40B4-BE49-F238E27FC236}">
                <a16:creationId xmlns:a16="http://schemas.microsoft.com/office/drawing/2014/main" id="{26FB7F8E-3CF9-487B-9F3C-BA500E895BF1}"/>
              </a:ext>
            </a:extLst>
          </p:cNvPr>
          <p:cNvGraphicFramePr>
            <a:graphicFrameLocks noGrp="1"/>
          </p:cNvGraphicFramePr>
          <p:nvPr/>
        </p:nvGraphicFramePr>
        <p:xfrm>
          <a:off x="1476375" y="4005263"/>
          <a:ext cx="4464050" cy="1646237"/>
        </p:xfrm>
        <a:graphic>
          <a:graphicData uri="http://schemas.openxmlformats.org/drawingml/2006/table">
            <a:tbl>
              <a:tblPr/>
              <a:tblGrid>
                <a:gridCol w="800100">
                  <a:extLst>
                    <a:ext uri="{9D8B030D-6E8A-4147-A177-3AD203B41FA5}">
                      <a16:colId xmlns:a16="http://schemas.microsoft.com/office/drawing/2014/main" val="20000"/>
                    </a:ext>
                  </a:extLst>
                </a:gridCol>
                <a:gridCol w="3663950">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　　　⑥</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18894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3.6</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10.2       16.12</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9.43      14.87    </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6</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16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16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168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16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1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69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2709" name="Object 5">
            <a:extLst>
              <a:ext uri="{FF2B5EF4-FFF2-40B4-BE49-F238E27FC236}">
                <a16:creationId xmlns:a16="http://schemas.microsoft.com/office/drawing/2014/main" id="{034585B5-A29E-4973-9EA9-2C4CD2BEBEAD}"/>
              </a:ext>
            </a:extLst>
          </p:cNvPr>
          <p:cNvGraphicFramePr>
            <a:graphicFrameLocks noChangeAspect="1"/>
          </p:cNvGraphicFramePr>
          <p:nvPr/>
        </p:nvGraphicFramePr>
        <p:xfrm>
          <a:off x="1116013" y="2060575"/>
          <a:ext cx="3319462" cy="485775"/>
        </p:xfrm>
        <a:graphic>
          <a:graphicData uri="http://schemas.openxmlformats.org/presentationml/2006/ole">
            <mc:AlternateContent xmlns:mc="http://schemas.openxmlformats.org/markup-compatibility/2006">
              <mc:Choice xmlns:v="urn:schemas-microsoft-com:vml" Requires="v">
                <p:oleObj spid="_x0000_s18798" name="公式" r:id="rId3" imgW="1562100" imgH="228600" progId="Equation.3">
                  <p:embed/>
                </p:oleObj>
              </mc:Choice>
              <mc:Fallback>
                <p:oleObj name="公式" r:id="rId3" imgW="15621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060575"/>
                        <a:ext cx="331946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2708" name="Object 4">
            <a:extLst>
              <a:ext uri="{FF2B5EF4-FFF2-40B4-BE49-F238E27FC236}">
                <a16:creationId xmlns:a16="http://schemas.microsoft.com/office/drawing/2014/main" id="{34F61F56-C40C-4EC1-834C-1FF82E779B40}"/>
              </a:ext>
            </a:extLst>
          </p:cNvPr>
          <p:cNvGraphicFramePr>
            <a:graphicFrameLocks noChangeAspect="1"/>
          </p:cNvGraphicFramePr>
          <p:nvPr/>
        </p:nvGraphicFramePr>
        <p:xfrm>
          <a:off x="4932363" y="2060575"/>
          <a:ext cx="3481387" cy="485775"/>
        </p:xfrm>
        <a:graphic>
          <a:graphicData uri="http://schemas.openxmlformats.org/presentationml/2006/ole">
            <mc:AlternateContent xmlns:mc="http://schemas.openxmlformats.org/markup-compatibility/2006">
              <mc:Choice xmlns:v="urn:schemas-microsoft-com:vml" Requires="v">
                <p:oleObj spid="_x0000_s18799" name="公式" r:id="rId5" imgW="1638300" imgH="228600" progId="Equation.3">
                  <p:embed/>
                </p:oleObj>
              </mc:Choice>
              <mc:Fallback>
                <p:oleObj name="公式" r:id="rId5" imgW="1638300" imgH="228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2060575"/>
                        <a:ext cx="34813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54">
            <a:extLst>
              <a:ext uri="{FF2B5EF4-FFF2-40B4-BE49-F238E27FC236}">
                <a16:creationId xmlns:a16="http://schemas.microsoft.com/office/drawing/2014/main" id="{C36EE759-37F7-4926-A811-20E2A3F39CD2}"/>
              </a:ext>
            </a:extLst>
          </p:cNvPr>
          <p:cNvGrpSpPr>
            <a:grpSpLocks/>
          </p:cNvGrpSpPr>
          <p:nvPr/>
        </p:nvGrpSpPr>
        <p:grpSpPr bwMode="auto">
          <a:xfrm>
            <a:off x="1042988" y="1341438"/>
            <a:ext cx="3706812" cy="482600"/>
            <a:chOff x="657" y="845"/>
            <a:chExt cx="2335" cy="304"/>
          </a:xfrm>
        </p:grpSpPr>
        <p:graphicFrame>
          <p:nvGraphicFramePr>
            <p:cNvPr id="47126" name="Object 7">
              <a:extLst>
                <a:ext uri="{FF2B5EF4-FFF2-40B4-BE49-F238E27FC236}">
                  <a16:creationId xmlns:a16="http://schemas.microsoft.com/office/drawing/2014/main" id="{303DB667-93F0-4865-BE1F-6D7C3686910D}"/>
                </a:ext>
              </a:extLst>
            </p:cNvPr>
            <p:cNvGraphicFramePr>
              <a:graphicFrameLocks noChangeAspect="1"/>
            </p:cNvGraphicFramePr>
            <p:nvPr/>
          </p:nvGraphicFramePr>
          <p:xfrm>
            <a:off x="657" y="856"/>
            <a:ext cx="759" cy="293"/>
          </p:xfrm>
          <a:graphic>
            <a:graphicData uri="http://schemas.openxmlformats.org/presentationml/2006/ole">
              <mc:AlternateContent xmlns:mc="http://schemas.openxmlformats.org/markup-compatibility/2006">
                <mc:Choice xmlns:v="urn:schemas-microsoft-com:vml" Requires="v">
                  <p:oleObj spid="_x0000_s18800" name="公式" r:id="rId7" imgW="571252" imgH="215806" progId="Equation.3">
                    <p:embed/>
                  </p:oleObj>
                </mc:Choice>
                <mc:Fallback>
                  <p:oleObj name="公式" r:id="rId7" imgW="571252" imgH="215806"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856"/>
                          <a:ext cx="759"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27" name="Object 6">
              <a:extLst>
                <a:ext uri="{FF2B5EF4-FFF2-40B4-BE49-F238E27FC236}">
                  <a16:creationId xmlns:a16="http://schemas.microsoft.com/office/drawing/2014/main" id="{8153B5B4-6B76-4A62-A71A-3450010B2ABA}"/>
                </a:ext>
              </a:extLst>
            </p:cNvPr>
            <p:cNvGraphicFramePr>
              <a:graphicFrameLocks noChangeAspect="1"/>
            </p:cNvGraphicFramePr>
            <p:nvPr/>
          </p:nvGraphicFramePr>
          <p:xfrm>
            <a:off x="2584" y="856"/>
            <a:ext cx="408" cy="293"/>
          </p:xfrm>
          <a:graphic>
            <a:graphicData uri="http://schemas.openxmlformats.org/presentationml/2006/ole">
              <mc:AlternateContent xmlns:mc="http://schemas.openxmlformats.org/markup-compatibility/2006">
                <mc:Choice xmlns:v="urn:schemas-microsoft-com:vml" Requires="v">
                  <p:oleObj spid="_x0000_s18801" name="公式" r:id="rId9" imgW="304536" imgH="215713" progId="Equation.3">
                    <p:embed/>
                  </p:oleObj>
                </mc:Choice>
                <mc:Fallback>
                  <p:oleObj name="公式" r:id="rId9" imgW="304536" imgH="215713"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4" y="856"/>
                          <a:ext cx="40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28" name="Rectangle 9">
              <a:extLst>
                <a:ext uri="{FF2B5EF4-FFF2-40B4-BE49-F238E27FC236}">
                  <a16:creationId xmlns:a16="http://schemas.microsoft.com/office/drawing/2014/main" id="{A6FF3EE2-D90A-4B28-898C-510ECC18CF2B}"/>
                </a:ext>
              </a:extLst>
            </p:cNvPr>
            <p:cNvSpPr>
              <a:spLocks noChangeArrowheads="1"/>
            </p:cNvSpPr>
            <p:nvPr/>
          </p:nvSpPr>
          <p:spPr bwMode="auto">
            <a:xfrm>
              <a:off x="1383" y="845"/>
              <a:ext cx="1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 ⑦</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grpSp>
      <p:graphicFrame>
        <p:nvGraphicFramePr>
          <p:cNvPr id="712749" name="Group 45">
            <a:extLst>
              <a:ext uri="{FF2B5EF4-FFF2-40B4-BE49-F238E27FC236}">
                <a16:creationId xmlns:a16="http://schemas.microsoft.com/office/drawing/2014/main" id="{14179E35-B034-4F59-A911-EE97FCEAA05D}"/>
              </a:ext>
            </a:extLst>
          </p:cNvPr>
          <p:cNvGraphicFramePr>
            <a:graphicFrameLocks noGrp="1"/>
          </p:cNvGraphicFramePr>
          <p:nvPr/>
        </p:nvGraphicFramePr>
        <p:xfrm>
          <a:off x="2124075" y="2781300"/>
          <a:ext cx="3429000" cy="1279525"/>
        </p:xfrm>
        <a:graphic>
          <a:graphicData uri="http://schemas.openxmlformats.org/drawingml/2006/table">
            <a:tbl>
              <a:tblPr/>
              <a:tblGrid>
                <a:gridCol w="792163">
                  <a:extLst>
                    <a:ext uri="{9D8B030D-6E8A-4147-A177-3AD203B41FA5}">
                      <a16:colId xmlns:a16="http://schemas.microsoft.com/office/drawing/2014/main" val="20000"/>
                    </a:ext>
                  </a:extLst>
                </a:gridCol>
                <a:gridCol w="2636837">
                  <a:extLst>
                    <a:ext uri="{9D8B030D-6E8A-4147-A177-3AD203B41FA5}">
                      <a16:colId xmlns:a16="http://schemas.microsoft.com/office/drawing/2014/main" val="20001"/>
                    </a:ext>
                  </a:extLst>
                </a:gridCol>
              </a:tblGrid>
              <a:tr h="4568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⑥   　     ⑦</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8226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⑥</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a:ln>
                            <a:noFill/>
                          </a:ln>
                          <a:solidFill>
                            <a:srgbClr val="0000FF"/>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6</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9 .43</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14.87    </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7118" name="Rectangle 40">
            <a:extLst>
              <a:ext uri="{FF2B5EF4-FFF2-40B4-BE49-F238E27FC236}">
                <a16:creationId xmlns:a16="http://schemas.microsoft.com/office/drawing/2014/main" id="{A0FF4906-A162-4A56-BCDF-7684C408804B}"/>
              </a:ext>
            </a:extLst>
          </p:cNvPr>
          <p:cNvSpPr>
            <a:spLocks noChangeArrowheads="1"/>
          </p:cNvSpPr>
          <p:nvPr/>
        </p:nvSpPr>
        <p:spPr bwMode="auto">
          <a:xfrm>
            <a:off x="395288" y="404813"/>
            <a:ext cx="80946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4</a:t>
            </a:r>
            <a:r>
              <a:rPr kumimoji="1" lang="zh-CN" altLang="en-US" sz="2400"/>
              <a:t>、重复步骤</a:t>
            </a:r>
            <a:r>
              <a:rPr kumimoji="1" lang="en-US" altLang="zh-CN" sz="2400"/>
              <a:t>2</a:t>
            </a:r>
            <a:r>
              <a:rPr kumimoji="1" lang="zh-CN" altLang="en-US" sz="2400"/>
              <a:t>、</a:t>
            </a:r>
            <a:r>
              <a:rPr kumimoji="1" lang="en-US" altLang="zh-CN" sz="2400"/>
              <a:t>3</a:t>
            </a:r>
            <a:r>
              <a:rPr kumimoji="1" lang="zh-CN" altLang="en-US" sz="2400"/>
              <a:t>，合并距离最近的两类为新类，直到所有的类并为一类为止。 </a:t>
            </a:r>
          </a:p>
        </p:txBody>
      </p:sp>
      <p:graphicFrame>
        <p:nvGraphicFramePr>
          <p:cNvPr id="712750" name="Object 46">
            <a:extLst>
              <a:ext uri="{FF2B5EF4-FFF2-40B4-BE49-F238E27FC236}">
                <a16:creationId xmlns:a16="http://schemas.microsoft.com/office/drawing/2014/main" id="{0902E7DB-AC1F-4E59-B02E-532711F0AE66}"/>
              </a:ext>
            </a:extLst>
          </p:cNvPr>
          <p:cNvGraphicFramePr>
            <a:graphicFrameLocks noChangeAspect="1"/>
          </p:cNvGraphicFramePr>
          <p:nvPr/>
        </p:nvGraphicFramePr>
        <p:xfrm>
          <a:off x="1271588" y="5157788"/>
          <a:ext cx="3432175" cy="496887"/>
        </p:xfrm>
        <a:graphic>
          <a:graphicData uri="http://schemas.openxmlformats.org/presentationml/2006/ole">
            <mc:AlternateContent xmlns:mc="http://schemas.openxmlformats.org/markup-compatibility/2006">
              <mc:Choice xmlns:v="urn:schemas-microsoft-com:vml" Requires="v">
                <p:oleObj spid="_x0000_s18802" name="公式" r:id="rId11" imgW="1574800" imgH="228600" progId="Equation.3">
                  <p:embed/>
                </p:oleObj>
              </mc:Choice>
              <mc:Fallback>
                <p:oleObj name="公式" r:id="rId11" imgW="1574800" imgH="228600" progId="Equation.3">
                  <p:embed/>
                  <p:pic>
                    <p:nvPicPr>
                      <p:cNvPr id="0" name="Object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1588" y="5157788"/>
                        <a:ext cx="34321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20" name="Rectangle 51">
            <a:extLst>
              <a:ext uri="{FF2B5EF4-FFF2-40B4-BE49-F238E27FC236}">
                <a16:creationId xmlns:a16="http://schemas.microsoft.com/office/drawing/2014/main" id="{019A1783-264E-4D34-92EC-BEFCF2A08247}"/>
              </a:ext>
            </a:extLst>
          </p:cNvPr>
          <p:cNvSpPr>
            <a:spLocks noChangeArrowheads="1"/>
          </p:cNvSpPr>
          <p:nvPr/>
        </p:nvSpPr>
        <p:spPr bwMode="auto">
          <a:xfrm>
            <a:off x="0" y="3416300"/>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000">
                <a:latin typeface="Times New Roman" panose="02020603050405020304" pitchFamily="18" charset="0"/>
                <a:cs typeface="Times New Roman" panose="02020603050405020304" pitchFamily="18" charset="0"/>
              </a:rPr>
              <a:t>       </a:t>
            </a:r>
            <a:endParaRPr kumimoji="1" lang="en-US" altLang="zh-CN" sz="2400">
              <a:latin typeface="Times New Roman" panose="02020603050405020304" pitchFamily="18" charset="0"/>
            </a:endParaRPr>
          </a:p>
        </p:txBody>
      </p:sp>
      <p:grpSp>
        <p:nvGrpSpPr>
          <p:cNvPr id="3" name="Group 53">
            <a:extLst>
              <a:ext uri="{FF2B5EF4-FFF2-40B4-BE49-F238E27FC236}">
                <a16:creationId xmlns:a16="http://schemas.microsoft.com/office/drawing/2014/main" id="{5FD844EA-FC40-4584-B6E6-22A81FA6DEF5}"/>
              </a:ext>
            </a:extLst>
          </p:cNvPr>
          <p:cNvGrpSpPr>
            <a:grpSpLocks/>
          </p:cNvGrpSpPr>
          <p:nvPr/>
        </p:nvGrpSpPr>
        <p:grpSpPr bwMode="auto">
          <a:xfrm>
            <a:off x="539750" y="4437063"/>
            <a:ext cx="4016375" cy="496887"/>
            <a:chOff x="100" y="2795"/>
            <a:chExt cx="2530" cy="313"/>
          </a:xfrm>
        </p:grpSpPr>
        <p:graphicFrame>
          <p:nvGraphicFramePr>
            <p:cNvPr id="47122" name="Object 48">
              <a:extLst>
                <a:ext uri="{FF2B5EF4-FFF2-40B4-BE49-F238E27FC236}">
                  <a16:creationId xmlns:a16="http://schemas.microsoft.com/office/drawing/2014/main" id="{BA5EE1E0-37DB-4074-A6C0-1618F4AE57A7}"/>
                </a:ext>
              </a:extLst>
            </p:cNvPr>
            <p:cNvGraphicFramePr>
              <a:graphicFrameLocks noChangeAspect="1"/>
            </p:cNvGraphicFramePr>
            <p:nvPr/>
          </p:nvGraphicFramePr>
          <p:xfrm>
            <a:off x="431" y="2795"/>
            <a:ext cx="639" cy="313"/>
          </p:xfrm>
          <a:graphic>
            <a:graphicData uri="http://schemas.openxmlformats.org/presentationml/2006/ole">
              <mc:AlternateContent xmlns:mc="http://schemas.openxmlformats.org/markup-compatibility/2006">
                <mc:Choice xmlns:v="urn:schemas-microsoft-com:vml" Requires="v">
                  <p:oleObj spid="_x0000_s18803" name="公式" r:id="rId13" imgW="469900" imgH="228600" progId="Equation.3">
                    <p:embed/>
                  </p:oleObj>
                </mc:Choice>
                <mc:Fallback>
                  <p:oleObj name="公式" r:id="rId13" imgW="469900" imgH="228600" progId="Equation.3">
                    <p:embed/>
                    <p:pic>
                      <p:nvPicPr>
                        <p:cNvPr id="0"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 y="2795"/>
                          <a:ext cx="639"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23" name="Object 47">
              <a:extLst>
                <a:ext uri="{FF2B5EF4-FFF2-40B4-BE49-F238E27FC236}">
                  <a16:creationId xmlns:a16="http://schemas.microsoft.com/office/drawing/2014/main" id="{DBAD83B8-74DB-40F0-AF3D-62F4A06B337F}"/>
                </a:ext>
              </a:extLst>
            </p:cNvPr>
            <p:cNvGraphicFramePr>
              <a:graphicFrameLocks noChangeAspect="1"/>
            </p:cNvGraphicFramePr>
            <p:nvPr/>
          </p:nvGraphicFramePr>
          <p:xfrm>
            <a:off x="2200" y="2795"/>
            <a:ext cx="430" cy="300"/>
          </p:xfrm>
          <a:graphic>
            <a:graphicData uri="http://schemas.openxmlformats.org/presentationml/2006/ole">
              <mc:AlternateContent xmlns:mc="http://schemas.openxmlformats.org/markup-compatibility/2006">
                <mc:Choice xmlns:v="urn:schemas-microsoft-com:vml" Requires="v">
                  <p:oleObj spid="_x0000_s18804" name="公式" r:id="rId15" imgW="317087" imgH="215619" progId="Equation.3">
                    <p:embed/>
                  </p:oleObj>
                </mc:Choice>
                <mc:Fallback>
                  <p:oleObj name="公式" r:id="rId15" imgW="317087" imgH="215619" progId="Equation.3">
                    <p:embed/>
                    <p:pic>
                      <p:nvPicPr>
                        <p:cNvPr id="0" name="Object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0" y="2795"/>
                          <a:ext cx="43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24" name="Rectangle 50">
              <a:extLst>
                <a:ext uri="{FF2B5EF4-FFF2-40B4-BE49-F238E27FC236}">
                  <a16:creationId xmlns:a16="http://schemas.microsoft.com/office/drawing/2014/main" id="{89CD49A2-2EF1-4C2B-B6FC-A07EE53FF435}"/>
                </a:ext>
              </a:extLst>
            </p:cNvPr>
            <p:cNvSpPr>
              <a:spLocks noChangeArrowheads="1"/>
            </p:cNvSpPr>
            <p:nvPr/>
          </p:nvSpPr>
          <p:spPr bwMode="auto">
            <a:xfrm>
              <a:off x="1066" y="2795"/>
              <a:ext cx="11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为最小，⑧</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sp>
          <p:nvSpPr>
            <p:cNvPr id="47125" name="Rectangle 52">
              <a:extLst>
                <a:ext uri="{FF2B5EF4-FFF2-40B4-BE49-F238E27FC236}">
                  <a16:creationId xmlns:a16="http://schemas.microsoft.com/office/drawing/2014/main" id="{FDA1636C-CE65-4E61-8426-286466AD2EED}"/>
                </a:ext>
              </a:extLst>
            </p:cNvPr>
            <p:cNvSpPr>
              <a:spLocks noChangeArrowheads="1"/>
            </p:cNvSpPr>
            <p:nvPr/>
          </p:nvSpPr>
          <p:spPr bwMode="auto">
            <a:xfrm>
              <a:off x="100" y="2795"/>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2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27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127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12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A791B1D-D537-4C16-A94A-A1DC92E0B201}"/>
              </a:ext>
            </a:extLst>
          </p:cNvPr>
          <p:cNvSpPr>
            <a:spLocks noChangeArrowheads="1"/>
          </p:cNvSpPr>
          <p:nvPr/>
        </p:nvSpPr>
        <p:spPr bwMode="auto">
          <a:xfrm>
            <a:off x="539750" y="549275"/>
            <a:ext cx="440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6</a:t>
            </a:r>
            <a:r>
              <a:rPr kumimoji="1" lang="zh-CN" altLang="en-US" sz="2400"/>
              <a:t>、按聚类的过程画聚类谱系图 </a:t>
            </a:r>
          </a:p>
        </p:txBody>
      </p:sp>
      <p:sp>
        <p:nvSpPr>
          <p:cNvPr id="714755" name="Line 3">
            <a:extLst>
              <a:ext uri="{FF2B5EF4-FFF2-40B4-BE49-F238E27FC236}">
                <a16:creationId xmlns:a16="http://schemas.microsoft.com/office/drawing/2014/main" id="{BAFFC2AA-05FB-4CCD-9294-D62CDE3CF284}"/>
              </a:ext>
            </a:extLst>
          </p:cNvPr>
          <p:cNvSpPr>
            <a:spLocks noChangeShapeType="1"/>
          </p:cNvSpPr>
          <p:nvPr/>
        </p:nvSpPr>
        <p:spPr bwMode="auto">
          <a:xfrm>
            <a:off x="2051050" y="4868863"/>
            <a:ext cx="4537075"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756" name="Line 4">
            <a:extLst>
              <a:ext uri="{FF2B5EF4-FFF2-40B4-BE49-F238E27FC236}">
                <a16:creationId xmlns:a16="http://schemas.microsoft.com/office/drawing/2014/main" id="{9556DF9C-CCBD-41C5-BF55-B7B14FEC323E}"/>
              </a:ext>
            </a:extLst>
          </p:cNvPr>
          <p:cNvSpPr>
            <a:spLocks noChangeShapeType="1"/>
          </p:cNvSpPr>
          <p:nvPr/>
        </p:nvSpPr>
        <p:spPr bwMode="auto">
          <a:xfrm>
            <a:off x="2039938" y="1341438"/>
            <a:ext cx="0" cy="35274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757" name="Line 5">
            <a:extLst>
              <a:ext uri="{FF2B5EF4-FFF2-40B4-BE49-F238E27FC236}">
                <a16:creationId xmlns:a16="http://schemas.microsoft.com/office/drawing/2014/main" id="{325DD7C7-BA6D-46AF-A65F-9AEB050AB02E}"/>
              </a:ext>
            </a:extLst>
          </p:cNvPr>
          <p:cNvSpPr>
            <a:spLocks noChangeShapeType="1"/>
          </p:cNvSpPr>
          <p:nvPr/>
        </p:nvSpPr>
        <p:spPr bwMode="auto">
          <a:xfrm>
            <a:off x="2771775"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758" name="Line 6">
            <a:extLst>
              <a:ext uri="{FF2B5EF4-FFF2-40B4-BE49-F238E27FC236}">
                <a16:creationId xmlns:a16="http://schemas.microsoft.com/office/drawing/2014/main" id="{5E9EA1EE-DC80-40A9-B956-99F56D2C09D6}"/>
              </a:ext>
            </a:extLst>
          </p:cNvPr>
          <p:cNvSpPr>
            <a:spLocks noChangeShapeType="1"/>
          </p:cNvSpPr>
          <p:nvPr/>
        </p:nvSpPr>
        <p:spPr bwMode="auto">
          <a:xfrm>
            <a:off x="2771775" y="4437063"/>
            <a:ext cx="360363"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760" name="Text Box 8">
            <a:extLst>
              <a:ext uri="{FF2B5EF4-FFF2-40B4-BE49-F238E27FC236}">
                <a16:creationId xmlns:a16="http://schemas.microsoft.com/office/drawing/2014/main" id="{4E2F579F-0801-4864-ADFA-B3142D689B00}"/>
              </a:ext>
            </a:extLst>
          </p:cNvPr>
          <p:cNvSpPr txBox="1">
            <a:spLocks noChangeArrowheads="1"/>
          </p:cNvSpPr>
          <p:nvPr/>
        </p:nvSpPr>
        <p:spPr bwMode="auto">
          <a:xfrm>
            <a:off x="25558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4</a:t>
            </a:r>
          </a:p>
        </p:txBody>
      </p:sp>
      <p:sp>
        <p:nvSpPr>
          <p:cNvPr id="714761" name="Text Box 9">
            <a:extLst>
              <a:ext uri="{FF2B5EF4-FFF2-40B4-BE49-F238E27FC236}">
                <a16:creationId xmlns:a16="http://schemas.microsoft.com/office/drawing/2014/main" id="{DCF49571-09F0-4A90-8FB9-E1A1AE18BCFE}"/>
              </a:ext>
            </a:extLst>
          </p:cNvPr>
          <p:cNvSpPr txBox="1">
            <a:spLocks noChangeArrowheads="1"/>
          </p:cNvSpPr>
          <p:nvPr/>
        </p:nvSpPr>
        <p:spPr bwMode="auto">
          <a:xfrm>
            <a:off x="2916238"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5</a:t>
            </a:r>
          </a:p>
        </p:txBody>
      </p:sp>
      <p:sp>
        <p:nvSpPr>
          <p:cNvPr id="714762" name="Line 10">
            <a:extLst>
              <a:ext uri="{FF2B5EF4-FFF2-40B4-BE49-F238E27FC236}">
                <a16:creationId xmlns:a16="http://schemas.microsoft.com/office/drawing/2014/main" id="{CCDA2933-F484-434C-912A-123141049593}"/>
              </a:ext>
            </a:extLst>
          </p:cNvPr>
          <p:cNvSpPr>
            <a:spLocks noChangeShapeType="1"/>
          </p:cNvSpPr>
          <p:nvPr/>
        </p:nvSpPr>
        <p:spPr bwMode="auto">
          <a:xfrm>
            <a:off x="4211638" y="4076700"/>
            <a:ext cx="433387"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767" name="Line 15">
            <a:extLst>
              <a:ext uri="{FF2B5EF4-FFF2-40B4-BE49-F238E27FC236}">
                <a16:creationId xmlns:a16="http://schemas.microsoft.com/office/drawing/2014/main" id="{9CEA6038-DAC5-48F7-95E1-DB4709976B20}"/>
              </a:ext>
            </a:extLst>
          </p:cNvPr>
          <p:cNvSpPr>
            <a:spLocks noChangeShapeType="1"/>
          </p:cNvSpPr>
          <p:nvPr/>
        </p:nvSpPr>
        <p:spPr bwMode="auto">
          <a:xfrm flipV="1">
            <a:off x="3635375" y="3284538"/>
            <a:ext cx="0" cy="15843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768" name="Line 16">
            <a:extLst>
              <a:ext uri="{FF2B5EF4-FFF2-40B4-BE49-F238E27FC236}">
                <a16:creationId xmlns:a16="http://schemas.microsoft.com/office/drawing/2014/main" id="{EEBE76A6-71E3-4939-8549-C3376920A8AA}"/>
              </a:ext>
            </a:extLst>
          </p:cNvPr>
          <p:cNvSpPr>
            <a:spLocks noChangeShapeType="1"/>
          </p:cNvSpPr>
          <p:nvPr/>
        </p:nvSpPr>
        <p:spPr bwMode="auto">
          <a:xfrm>
            <a:off x="2987675" y="3284538"/>
            <a:ext cx="6477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48140" name="Line 17">
            <a:extLst>
              <a:ext uri="{FF2B5EF4-FFF2-40B4-BE49-F238E27FC236}">
                <a16:creationId xmlns:a16="http://schemas.microsoft.com/office/drawing/2014/main" id="{C51F6174-6369-4693-AF96-B3F072B94D05}"/>
              </a:ext>
            </a:extLst>
          </p:cNvPr>
          <p:cNvSpPr>
            <a:spLocks noChangeShapeType="1"/>
          </p:cNvSpPr>
          <p:nvPr/>
        </p:nvSpPr>
        <p:spPr bwMode="auto">
          <a:xfrm>
            <a:off x="3059113" y="3284538"/>
            <a:ext cx="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770" name="Line 18">
            <a:extLst>
              <a:ext uri="{FF2B5EF4-FFF2-40B4-BE49-F238E27FC236}">
                <a16:creationId xmlns:a16="http://schemas.microsoft.com/office/drawing/2014/main" id="{8F30609C-B0BA-49A8-A80D-90F296947A45}"/>
              </a:ext>
            </a:extLst>
          </p:cNvPr>
          <p:cNvSpPr>
            <a:spLocks noChangeShapeType="1"/>
          </p:cNvSpPr>
          <p:nvPr/>
        </p:nvSpPr>
        <p:spPr bwMode="auto">
          <a:xfrm>
            <a:off x="2987675" y="3284538"/>
            <a:ext cx="0" cy="11525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772" name="Rectangle 20">
            <a:extLst>
              <a:ext uri="{FF2B5EF4-FFF2-40B4-BE49-F238E27FC236}">
                <a16:creationId xmlns:a16="http://schemas.microsoft.com/office/drawing/2014/main" id="{26B4F944-6CB6-4D55-B2DA-E424E1819060}"/>
              </a:ext>
            </a:extLst>
          </p:cNvPr>
          <p:cNvSpPr>
            <a:spLocks noChangeArrowheads="1"/>
          </p:cNvSpPr>
          <p:nvPr/>
        </p:nvSpPr>
        <p:spPr bwMode="auto">
          <a:xfrm>
            <a:off x="2555875" y="400526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⑥</a:t>
            </a:r>
          </a:p>
        </p:txBody>
      </p:sp>
      <p:sp>
        <p:nvSpPr>
          <p:cNvPr id="714773" name="Rectangle 21">
            <a:extLst>
              <a:ext uri="{FF2B5EF4-FFF2-40B4-BE49-F238E27FC236}">
                <a16:creationId xmlns:a16="http://schemas.microsoft.com/office/drawing/2014/main" id="{D8256948-880B-4BC8-894E-18DAC83FF027}"/>
              </a:ext>
            </a:extLst>
          </p:cNvPr>
          <p:cNvSpPr>
            <a:spLocks noChangeArrowheads="1"/>
          </p:cNvSpPr>
          <p:nvPr/>
        </p:nvSpPr>
        <p:spPr bwMode="auto">
          <a:xfrm>
            <a:off x="3851275" y="15573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⑨</a:t>
            </a:r>
          </a:p>
        </p:txBody>
      </p:sp>
      <p:sp>
        <p:nvSpPr>
          <p:cNvPr id="714777" name="Line 25">
            <a:extLst>
              <a:ext uri="{FF2B5EF4-FFF2-40B4-BE49-F238E27FC236}">
                <a16:creationId xmlns:a16="http://schemas.microsoft.com/office/drawing/2014/main" id="{BC3D133E-C0C6-4EDB-9183-83D36636A136}"/>
              </a:ext>
            </a:extLst>
          </p:cNvPr>
          <p:cNvSpPr>
            <a:spLocks noChangeShapeType="1"/>
          </p:cNvSpPr>
          <p:nvPr/>
        </p:nvSpPr>
        <p:spPr bwMode="auto">
          <a:xfrm flipV="1">
            <a:off x="3779838" y="1125538"/>
            <a:ext cx="0" cy="8636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778" name="Rectangle 26">
            <a:extLst>
              <a:ext uri="{FF2B5EF4-FFF2-40B4-BE49-F238E27FC236}">
                <a16:creationId xmlns:a16="http://schemas.microsoft.com/office/drawing/2014/main" id="{DD13D5D9-9A0C-42A7-9AF6-BCBCAFE962AE}"/>
              </a:ext>
            </a:extLst>
          </p:cNvPr>
          <p:cNvSpPr>
            <a:spLocks noChangeArrowheads="1"/>
          </p:cNvSpPr>
          <p:nvPr/>
        </p:nvSpPr>
        <p:spPr bwMode="auto">
          <a:xfrm>
            <a:off x="3276600" y="29241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⑧</a:t>
            </a:r>
          </a:p>
        </p:txBody>
      </p:sp>
      <p:sp>
        <p:nvSpPr>
          <p:cNvPr id="714779" name="Text Box 27">
            <a:extLst>
              <a:ext uri="{FF2B5EF4-FFF2-40B4-BE49-F238E27FC236}">
                <a16:creationId xmlns:a16="http://schemas.microsoft.com/office/drawing/2014/main" id="{561FD714-38B0-425B-91DF-8920FDD54B8F}"/>
              </a:ext>
            </a:extLst>
          </p:cNvPr>
          <p:cNvSpPr txBox="1">
            <a:spLocks noChangeArrowheads="1"/>
          </p:cNvSpPr>
          <p:nvPr/>
        </p:nvSpPr>
        <p:spPr bwMode="auto">
          <a:xfrm>
            <a:off x="1620838" y="1328738"/>
            <a:ext cx="503237"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
              </a:spcBef>
              <a:buClrTx/>
              <a:buSzTx/>
              <a:buFontTx/>
              <a:buNone/>
            </a:pPr>
            <a:r>
              <a:rPr lang="zh-CN" altLang="en-US" sz="1800"/>
              <a:t>并类距离</a:t>
            </a:r>
          </a:p>
        </p:txBody>
      </p:sp>
      <p:sp>
        <p:nvSpPr>
          <p:cNvPr id="714780" name="Text Box 28">
            <a:extLst>
              <a:ext uri="{FF2B5EF4-FFF2-40B4-BE49-F238E27FC236}">
                <a16:creationId xmlns:a16="http://schemas.microsoft.com/office/drawing/2014/main" id="{C900219E-CAC4-4541-965D-61BA7E46ADD2}"/>
              </a:ext>
            </a:extLst>
          </p:cNvPr>
          <p:cNvSpPr txBox="1">
            <a:spLocks noChangeArrowheads="1"/>
          </p:cNvSpPr>
          <p:nvPr/>
        </p:nvSpPr>
        <p:spPr bwMode="auto">
          <a:xfrm>
            <a:off x="3492500"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p>
        </p:txBody>
      </p:sp>
      <p:sp>
        <p:nvSpPr>
          <p:cNvPr id="714782" name="Line 30">
            <a:extLst>
              <a:ext uri="{FF2B5EF4-FFF2-40B4-BE49-F238E27FC236}">
                <a16:creationId xmlns:a16="http://schemas.microsoft.com/office/drawing/2014/main" id="{C3F1C55B-27D0-425F-B8D7-2AB0A280D190}"/>
              </a:ext>
            </a:extLst>
          </p:cNvPr>
          <p:cNvSpPr>
            <a:spLocks noChangeShapeType="1"/>
          </p:cNvSpPr>
          <p:nvPr/>
        </p:nvSpPr>
        <p:spPr bwMode="auto">
          <a:xfrm>
            <a:off x="3132138"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797" name="Text Box 45">
            <a:extLst>
              <a:ext uri="{FF2B5EF4-FFF2-40B4-BE49-F238E27FC236}">
                <a16:creationId xmlns:a16="http://schemas.microsoft.com/office/drawing/2014/main" id="{1196ED0F-DC4E-4DB6-909B-EA4612E727A7}"/>
              </a:ext>
            </a:extLst>
          </p:cNvPr>
          <p:cNvSpPr txBox="1">
            <a:spLocks noChangeArrowheads="1"/>
          </p:cNvSpPr>
          <p:nvPr/>
        </p:nvSpPr>
        <p:spPr bwMode="auto">
          <a:xfrm>
            <a:off x="40671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1</a:t>
            </a:r>
          </a:p>
        </p:txBody>
      </p:sp>
      <p:sp>
        <p:nvSpPr>
          <p:cNvPr id="714798" name="Text Box 46">
            <a:extLst>
              <a:ext uri="{FF2B5EF4-FFF2-40B4-BE49-F238E27FC236}">
                <a16:creationId xmlns:a16="http://schemas.microsoft.com/office/drawing/2014/main" id="{EE127E2B-FA73-44AD-AC0D-CC2578453E82}"/>
              </a:ext>
            </a:extLst>
          </p:cNvPr>
          <p:cNvSpPr txBox="1">
            <a:spLocks noChangeArrowheads="1"/>
          </p:cNvSpPr>
          <p:nvPr/>
        </p:nvSpPr>
        <p:spPr bwMode="auto">
          <a:xfrm>
            <a:off x="4500563"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2</a:t>
            </a:r>
          </a:p>
        </p:txBody>
      </p:sp>
      <p:sp>
        <p:nvSpPr>
          <p:cNvPr id="714799" name="Line 47">
            <a:extLst>
              <a:ext uri="{FF2B5EF4-FFF2-40B4-BE49-F238E27FC236}">
                <a16:creationId xmlns:a16="http://schemas.microsoft.com/office/drawing/2014/main" id="{54DFB899-77F6-43F7-BCA7-1F902B4B7306}"/>
              </a:ext>
            </a:extLst>
          </p:cNvPr>
          <p:cNvSpPr>
            <a:spLocks noChangeShapeType="1"/>
          </p:cNvSpPr>
          <p:nvPr/>
        </p:nvSpPr>
        <p:spPr bwMode="auto">
          <a:xfrm>
            <a:off x="4211638" y="4076700"/>
            <a:ext cx="0" cy="792163"/>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800" name="Line 48">
            <a:extLst>
              <a:ext uri="{FF2B5EF4-FFF2-40B4-BE49-F238E27FC236}">
                <a16:creationId xmlns:a16="http://schemas.microsoft.com/office/drawing/2014/main" id="{E84C5E61-9162-4CC8-8943-4C4308A1484C}"/>
              </a:ext>
            </a:extLst>
          </p:cNvPr>
          <p:cNvSpPr>
            <a:spLocks noChangeShapeType="1"/>
          </p:cNvSpPr>
          <p:nvPr/>
        </p:nvSpPr>
        <p:spPr bwMode="auto">
          <a:xfrm>
            <a:off x="4643438" y="4076700"/>
            <a:ext cx="0" cy="792163"/>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801" name="Rectangle 49">
            <a:extLst>
              <a:ext uri="{FF2B5EF4-FFF2-40B4-BE49-F238E27FC236}">
                <a16:creationId xmlns:a16="http://schemas.microsoft.com/office/drawing/2014/main" id="{DD632677-2BEF-4B4C-84FF-612D66FB6D18}"/>
              </a:ext>
            </a:extLst>
          </p:cNvPr>
          <p:cNvSpPr>
            <a:spLocks noChangeArrowheads="1"/>
          </p:cNvSpPr>
          <p:nvPr/>
        </p:nvSpPr>
        <p:spPr bwMode="auto">
          <a:xfrm>
            <a:off x="4356100" y="37163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⑦</a:t>
            </a:r>
          </a:p>
        </p:txBody>
      </p:sp>
      <p:sp>
        <p:nvSpPr>
          <p:cNvPr id="714802" name="Line 50">
            <a:extLst>
              <a:ext uri="{FF2B5EF4-FFF2-40B4-BE49-F238E27FC236}">
                <a16:creationId xmlns:a16="http://schemas.microsoft.com/office/drawing/2014/main" id="{A26556DC-02AA-44C8-8C07-8A402CA5E1D3}"/>
              </a:ext>
            </a:extLst>
          </p:cNvPr>
          <p:cNvSpPr>
            <a:spLocks noChangeShapeType="1"/>
          </p:cNvSpPr>
          <p:nvPr/>
        </p:nvSpPr>
        <p:spPr bwMode="auto">
          <a:xfrm flipV="1">
            <a:off x="3276600" y="1989138"/>
            <a:ext cx="0" cy="12954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803" name="Line 51">
            <a:extLst>
              <a:ext uri="{FF2B5EF4-FFF2-40B4-BE49-F238E27FC236}">
                <a16:creationId xmlns:a16="http://schemas.microsoft.com/office/drawing/2014/main" id="{BA37CAAD-1EE8-4AA6-A0ED-F2CB19BEC88E}"/>
              </a:ext>
            </a:extLst>
          </p:cNvPr>
          <p:cNvSpPr>
            <a:spLocks noChangeShapeType="1"/>
          </p:cNvSpPr>
          <p:nvPr/>
        </p:nvSpPr>
        <p:spPr bwMode="auto">
          <a:xfrm>
            <a:off x="3275013" y="1989138"/>
            <a:ext cx="10795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804" name="Line 52">
            <a:extLst>
              <a:ext uri="{FF2B5EF4-FFF2-40B4-BE49-F238E27FC236}">
                <a16:creationId xmlns:a16="http://schemas.microsoft.com/office/drawing/2014/main" id="{E282DC39-9B41-4AA5-B6FE-7620C8757C73}"/>
              </a:ext>
            </a:extLst>
          </p:cNvPr>
          <p:cNvSpPr>
            <a:spLocks noChangeShapeType="1"/>
          </p:cNvSpPr>
          <p:nvPr/>
        </p:nvSpPr>
        <p:spPr bwMode="auto">
          <a:xfrm>
            <a:off x="4356100" y="1989138"/>
            <a:ext cx="0" cy="2087562"/>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14809" name="Rectangle 57">
            <a:extLst>
              <a:ext uri="{FF2B5EF4-FFF2-40B4-BE49-F238E27FC236}">
                <a16:creationId xmlns:a16="http://schemas.microsoft.com/office/drawing/2014/main" id="{752EBEA5-3B5D-4A1D-9A3F-C586A2D39B74}"/>
              </a:ext>
            </a:extLst>
          </p:cNvPr>
          <p:cNvSpPr>
            <a:spLocks noChangeArrowheads="1"/>
          </p:cNvSpPr>
          <p:nvPr/>
        </p:nvSpPr>
        <p:spPr bwMode="auto">
          <a:xfrm>
            <a:off x="395288" y="5445125"/>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7</a:t>
            </a:r>
            <a:r>
              <a:rPr kumimoji="1" lang="zh-CN" altLang="en-US" sz="2400">
                <a:latin typeface="Times New Roman" panose="02020603050405020304" pitchFamily="18" charset="0"/>
                <a:cs typeface="Times New Roman" panose="02020603050405020304" pitchFamily="18" charset="0"/>
              </a:rPr>
              <a:t>、决定类的个数与类。</a:t>
            </a:r>
            <a:endParaRPr kumimoji="1" lang="zh-CN" altLang="en-US" sz="2400">
              <a:latin typeface="Times New Roman" panose="02020603050405020304" pitchFamily="18" charset="0"/>
            </a:endParaRPr>
          </a:p>
        </p:txBody>
      </p:sp>
      <p:sp>
        <p:nvSpPr>
          <p:cNvPr id="714810" name="Rectangle 58">
            <a:extLst>
              <a:ext uri="{FF2B5EF4-FFF2-40B4-BE49-F238E27FC236}">
                <a16:creationId xmlns:a16="http://schemas.microsoft.com/office/drawing/2014/main" id="{1524802A-6005-4F50-B583-0BF1F1001E91}"/>
              </a:ext>
            </a:extLst>
          </p:cNvPr>
          <p:cNvSpPr>
            <a:spLocks noChangeArrowheads="1"/>
          </p:cNvSpPr>
          <p:nvPr/>
        </p:nvSpPr>
        <p:spPr bwMode="auto">
          <a:xfrm>
            <a:off x="250825" y="5949950"/>
            <a:ext cx="5899150" cy="4572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   </a:t>
            </a:r>
            <a:r>
              <a:rPr kumimoji="1" lang="zh-CN" altLang="en-US" sz="2400">
                <a:latin typeface="Times New Roman" panose="02020603050405020304" pitchFamily="18" charset="0"/>
                <a:cs typeface="Times New Roman" panose="02020603050405020304" pitchFamily="18" charset="0"/>
              </a:rPr>
              <a:t>观察此图，我们可以把</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个样品分为</a:t>
            </a: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类，</a:t>
            </a:r>
            <a:endParaRPr kumimoji="1" lang="zh-CN" altLang="en-US" sz="2400">
              <a:latin typeface="Times New Roman" panose="02020603050405020304" pitchFamily="18" charset="0"/>
            </a:endParaRPr>
          </a:p>
        </p:txBody>
      </p:sp>
      <p:grpSp>
        <p:nvGrpSpPr>
          <p:cNvPr id="2" name="Group 63">
            <a:extLst>
              <a:ext uri="{FF2B5EF4-FFF2-40B4-BE49-F238E27FC236}">
                <a16:creationId xmlns:a16="http://schemas.microsoft.com/office/drawing/2014/main" id="{5B7A9CDC-5443-483D-81D1-84E6C51ECB3A}"/>
              </a:ext>
            </a:extLst>
          </p:cNvPr>
          <p:cNvGrpSpPr>
            <a:grpSpLocks/>
          </p:cNvGrpSpPr>
          <p:nvPr/>
        </p:nvGrpSpPr>
        <p:grpSpPr bwMode="auto">
          <a:xfrm>
            <a:off x="6156325" y="5734050"/>
            <a:ext cx="2987675" cy="582613"/>
            <a:chOff x="3878" y="3566"/>
            <a:chExt cx="1882" cy="367"/>
          </a:xfrm>
        </p:grpSpPr>
        <p:graphicFrame>
          <p:nvGraphicFramePr>
            <p:cNvPr id="48162" name="Object 55">
              <a:extLst>
                <a:ext uri="{FF2B5EF4-FFF2-40B4-BE49-F238E27FC236}">
                  <a16:creationId xmlns:a16="http://schemas.microsoft.com/office/drawing/2014/main" id="{641A22A1-9CB9-4565-9029-65B34EB973C9}"/>
                </a:ext>
              </a:extLst>
            </p:cNvPr>
            <p:cNvGraphicFramePr>
              <a:graphicFrameLocks noChangeAspect="1"/>
            </p:cNvGraphicFramePr>
            <p:nvPr/>
          </p:nvGraphicFramePr>
          <p:xfrm>
            <a:off x="3878" y="3566"/>
            <a:ext cx="510" cy="367"/>
          </p:xfrm>
          <a:graphic>
            <a:graphicData uri="http://schemas.openxmlformats.org/presentationml/2006/ole">
              <mc:AlternateContent xmlns:mc="http://schemas.openxmlformats.org/markup-compatibility/2006">
                <mc:Choice xmlns:v="urn:schemas-microsoft-com:vml" Requires="v">
                  <p:oleObj spid="_x0000_s19666" name="公式" r:id="rId3" imgW="304536" imgH="215713" progId="Equation.3">
                    <p:embed/>
                  </p:oleObj>
                </mc:Choice>
                <mc:Fallback>
                  <p:oleObj name="公式" r:id="rId3" imgW="304536" imgH="215713" progId="Equation.3">
                    <p:embed/>
                    <p:pic>
                      <p:nvPicPr>
                        <p:cNvPr id="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3566"/>
                          <a:ext cx="51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63" name="Object 54">
              <a:extLst>
                <a:ext uri="{FF2B5EF4-FFF2-40B4-BE49-F238E27FC236}">
                  <a16:creationId xmlns:a16="http://schemas.microsoft.com/office/drawing/2014/main" id="{D248AA49-EB24-4AEE-A51F-2192F18EDAFB}"/>
                </a:ext>
              </a:extLst>
            </p:cNvPr>
            <p:cNvGraphicFramePr>
              <a:graphicFrameLocks noChangeAspect="1"/>
            </p:cNvGraphicFramePr>
            <p:nvPr/>
          </p:nvGraphicFramePr>
          <p:xfrm>
            <a:off x="4468" y="3566"/>
            <a:ext cx="335" cy="367"/>
          </p:xfrm>
          <a:graphic>
            <a:graphicData uri="http://schemas.openxmlformats.org/presentationml/2006/ole">
              <mc:AlternateContent xmlns:mc="http://schemas.openxmlformats.org/markup-compatibility/2006">
                <mc:Choice xmlns:v="urn:schemas-microsoft-com:vml" Requires="v">
                  <p:oleObj spid="_x0000_s19667" name="公式" r:id="rId5" imgW="203024" imgH="215713" progId="Equation.3">
                    <p:embed/>
                  </p:oleObj>
                </mc:Choice>
                <mc:Fallback>
                  <p:oleObj name="公式" r:id="rId5" imgW="203024" imgH="215713" progId="Equation.3">
                    <p:embed/>
                    <p:pic>
                      <p:nvPicPr>
                        <p:cNvPr id="0"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 y="3566"/>
                          <a:ext cx="33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64" name="Object 53">
              <a:extLst>
                <a:ext uri="{FF2B5EF4-FFF2-40B4-BE49-F238E27FC236}">
                  <a16:creationId xmlns:a16="http://schemas.microsoft.com/office/drawing/2014/main" id="{168F82E1-D297-4879-9B0F-7EC03CAB472F}"/>
                </a:ext>
              </a:extLst>
            </p:cNvPr>
            <p:cNvGraphicFramePr>
              <a:graphicFrameLocks noChangeAspect="1"/>
            </p:cNvGraphicFramePr>
            <p:nvPr/>
          </p:nvGraphicFramePr>
          <p:xfrm>
            <a:off x="4921" y="3566"/>
            <a:ext cx="526" cy="367"/>
          </p:xfrm>
          <a:graphic>
            <a:graphicData uri="http://schemas.openxmlformats.org/presentationml/2006/ole">
              <mc:AlternateContent xmlns:mc="http://schemas.openxmlformats.org/markup-compatibility/2006">
                <mc:Choice xmlns:v="urn:schemas-microsoft-com:vml" Requires="v">
                  <p:oleObj spid="_x0000_s19668" name="公式" r:id="rId7" imgW="317087" imgH="215619" progId="Equation.3">
                    <p:embed/>
                  </p:oleObj>
                </mc:Choice>
                <mc:Fallback>
                  <p:oleObj name="公式" r:id="rId7" imgW="317087" imgH="215619" progId="Equation.3">
                    <p:embed/>
                    <p:pic>
                      <p:nvPicPr>
                        <p:cNvPr id="0" name="Object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 y="3566"/>
                          <a:ext cx="526"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65" name="Rectangle 59">
              <a:extLst>
                <a:ext uri="{FF2B5EF4-FFF2-40B4-BE49-F238E27FC236}">
                  <a16:creationId xmlns:a16="http://schemas.microsoft.com/office/drawing/2014/main" id="{0FD1D43C-42E4-428D-8234-DD244ACD1E84}"/>
                </a:ext>
              </a:extLst>
            </p:cNvPr>
            <p:cNvSpPr>
              <a:spLocks noChangeArrowheads="1"/>
            </p:cNvSpPr>
            <p:nvPr/>
          </p:nvSpPr>
          <p:spPr bwMode="auto">
            <a:xfrm>
              <a:off x="4763" y="364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48166" name="Rectangle 60">
              <a:extLst>
                <a:ext uri="{FF2B5EF4-FFF2-40B4-BE49-F238E27FC236}">
                  <a16:creationId xmlns:a16="http://schemas.microsoft.com/office/drawing/2014/main" id="{DC697BED-CF54-4751-BC9A-342B682F9589}"/>
                </a:ext>
              </a:extLst>
            </p:cNvPr>
            <p:cNvSpPr>
              <a:spLocks noChangeArrowheads="1"/>
            </p:cNvSpPr>
            <p:nvPr/>
          </p:nvSpPr>
          <p:spPr bwMode="auto">
            <a:xfrm>
              <a:off x="4332" y="363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48167" name="Rectangle 61">
              <a:extLst>
                <a:ext uri="{FF2B5EF4-FFF2-40B4-BE49-F238E27FC236}">
                  <a16:creationId xmlns:a16="http://schemas.microsoft.com/office/drawing/2014/main" id="{C5EA0B9E-B1DB-4D10-A775-5BFF36103937}"/>
                </a:ext>
              </a:extLst>
            </p:cNvPr>
            <p:cNvSpPr>
              <a:spLocks noChangeArrowheads="1"/>
            </p:cNvSpPr>
            <p:nvPr/>
          </p:nvSpPr>
          <p:spPr bwMode="auto">
            <a:xfrm>
              <a:off x="5452" y="360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graphicFrame>
        <p:nvGraphicFramePr>
          <p:cNvPr id="48160" name="Object 64">
            <a:extLst>
              <a:ext uri="{FF2B5EF4-FFF2-40B4-BE49-F238E27FC236}">
                <a16:creationId xmlns:a16="http://schemas.microsoft.com/office/drawing/2014/main" id="{BDB57C70-9FAF-4EB9-8377-A02FC02704C6}"/>
              </a:ext>
            </a:extLst>
          </p:cNvPr>
          <p:cNvGraphicFramePr>
            <a:graphicFrameLocks noChangeAspect="1"/>
          </p:cNvGraphicFramePr>
          <p:nvPr/>
        </p:nvGraphicFramePr>
        <p:xfrm>
          <a:off x="6521450" y="476250"/>
          <a:ext cx="1657350" cy="2376488"/>
        </p:xfrm>
        <a:graphic>
          <a:graphicData uri="http://schemas.openxmlformats.org/presentationml/2006/ole">
            <mc:AlternateContent xmlns:mc="http://schemas.openxmlformats.org/markup-compatibility/2006">
              <mc:Choice xmlns:v="urn:schemas-microsoft-com:vml" Requires="v">
                <p:oleObj spid="_x0000_s19669" name="公式" r:id="rId9" imgW="673100" imgH="965200" progId="Equation.3">
                  <p:embed/>
                </p:oleObj>
              </mc:Choice>
              <mc:Fallback>
                <p:oleObj name="公式" r:id="rId9" imgW="673100" imgH="965200" progId="Equation.3">
                  <p:embed/>
                  <p:pic>
                    <p:nvPicPr>
                      <p:cNvPr id="0" name="Object 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1450" y="476250"/>
                        <a:ext cx="1657350" cy="2376488"/>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 name="直接连接符 4">
            <a:extLst>
              <a:ext uri="{FF2B5EF4-FFF2-40B4-BE49-F238E27FC236}">
                <a16:creationId xmlns:a16="http://schemas.microsoft.com/office/drawing/2014/main" id="{F2C4323D-841B-4E9F-BFEF-7C8B71814752}"/>
              </a:ext>
            </a:extLst>
          </p:cNvPr>
          <p:cNvCxnSpPr/>
          <p:nvPr/>
        </p:nvCxnSpPr>
        <p:spPr>
          <a:xfrm>
            <a:off x="979488" y="3716338"/>
            <a:ext cx="480536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4755"/>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71475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14760"/>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714761"/>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2000"/>
                                  </p:stCondLst>
                                  <p:childTnLst>
                                    <p:set>
                                      <p:cBhvr>
                                        <p:cTn id="19" dur="1" fill="hold">
                                          <p:stCondLst>
                                            <p:cond delay="0"/>
                                          </p:stCondLst>
                                        </p:cTn>
                                        <p:tgtEl>
                                          <p:spTgt spid="714757"/>
                                        </p:tgtEl>
                                        <p:attrNameLst>
                                          <p:attrName>style.visibility</p:attrName>
                                        </p:attrNameLst>
                                      </p:cBhvr>
                                      <p:to>
                                        <p:strVal val="visible"/>
                                      </p:to>
                                    </p:set>
                                  </p:childTnLst>
                                </p:cTn>
                              </p:par>
                            </p:childTnLst>
                          </p:cTn>
                        </p:par>
                        <p:par>
                          <p:cTn id="20" fill="hold" nodeType="afterGroup">
                            <p:stCondLst>
                              <p:cond delay="2500"/>
                            </p:stCondLst>
                            <p:childTnLst>
                              <p:par>
                                <p:cTn id="21" presetID="1" presetClass="entr" presetSubtype="0" fill="hold" nodeType="afterEffect">
                                  <p:stCondLst>
                                    <p:cond delay="1000"/>
                                  </p:stCondLst>
                                  <p:childTnLst>
                                    <p:set>
                                      <p:cBhvr>
                                        <p:cTn id="22" dur="1" fill="hold">
                                          <p:stCondLst>
                                            <p:cond delay="0"/>
                                          </p:stCondLst>
                                        </p:cTn>
                                        <p:tgtEl>
                                          <p:spTgt spid="714782"/>
                                        </p:tgtEl>
                                        <p:attrNameLst>
                                          <p:attrName>style.visibility</p:attrName>
                                        </p:attrNameLst>
                                      </p:cBhvr>
                                      <p:to>
                                        <p:strVal val="visible"/>
                                      </p:to>
                                    </p:set>
                                  </p:childTnLst>
                                </p:cTn>
                              </p:par>
                            </p:childTnLst>
                          </p:cTn>
                        </p:par>
                        <p:par>
                          <p:cTn id="23" fill="hold" nodeType="afterGroup">
                            <p:stCondLst>
                              <p:cond delay="3500"/>
                            </p:stCondLst>
                            <p:childTnLst>
                              <p:par>
                                <p:cTn id="24" presetID="1" presetClass="entr" presetSubtype="0" fill="hold" nodeType="afterEffect">
                                  <p:stCondLst>
                                    <p:cond delay="2000"/>
                                  </p:stCondLst>
                                  <p:childTnLst>
                                    <p:set>
                                      <p:cBhvr>
                                        <p:cTn id="25" dur="1" fill="hold">
                                          <p:stCondLst>
                                            <p:cond delay="0"/>
                                          </p:stCondLst>
                                        </p:cTn>
                                        <p:tgtEl>
                                          <p:spTgt spid="714758"/>
                                        </p:tgtEl>
                                        <p:attrNameLst>
                                          <p:attrName>style.visibility</p:attrName>
                                        </p:attrNameLst>
                                      </p:cBhvr>
                                      <p:to>
                                        <p:strVal val="visible"/>
                                      </p:to>
                                    </p:set>
                                  </p:childTnLst>
                                </p:cTn>
                              </p:par>
                            </p:childTnLst>
                          </p:cTn>
                        </p:par>
                        <p:par>
                          <p:cTn id="26" fill="hold" nodeType="afterGroup">
                            <p:stCondLst>
                              <p:cond delay="5500"/>
                            </p:stCondLst>
                            <p:childTnLst>
                              <p:par>
                                <p:cTn id="27" presetID="1" presetClass="entr" presetSubtype="0" fill="hold" grpId="0" nodeType="afterEffect">
                                  <p:stCondLst>
                                    <p:cond delay="2000"/>
                                  </p:stCondLst>
                                  <p:childTnLst>
                                    <p:set>
                                      <p:cBhvr>
                                        <p:cTn id="28" dur="1" fill="hold">
                                          <p:stCondLst>
                                            <p:cond delay="0"/>
                                          </p:stCondLst>
                                        </p:cTn>
                                        <p:tgtEl>
                                          <p:spTgt spid="71477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477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4797"/>
                                        </p:tgtEl>
                                        <p:attrNameLst>
                                          <p:attrName>style.visibility</p:attrName>
                                        </p:attrNameLst>
                                      </p:cBhvr>
                                      <p:to>
                                        <p:strVal val="visible"/>
                                      </p:to>
                                    </p:set>
                                  </p:childTnLst>
                                </p:cTn>
                              </p:par>
                            </p:childTnLst>
                          </p:cTn>
                        </p:par>
                        <p:par>
                          <p:cTn id="37" fill="hold" nodeType="afterGroup">
                            <p:stCondLst>
                              <p:cond delay="0"/>
                            </p:stCondLst>
                            <p:childTnLst>
                              <p:par>
                                <p:cTn id="38" presetID="1" presetClass="entr" presetSubtype="0" fill="hold" grpId="0" nodeType="afterEffect">
                                  <p:stCondLst>
                                    <p:cond delay="200"/>
                                  </p:stCondLst>
                                  <p:childTnLst>
                                    <p:set>
                                      <p:cBhvr>
                                        <p:cTn id="39" dur="1" fill="hold">
                                          <p:stCondLst>
                                            <p:cond delay="0"/>
                                          </p:stCondLst>
                                        </p:cTn>
                                        <p:tgtEl>
                                          <p:spTgt spid="714798"/>
                                        </p:tgtEl>
                                        <p:attrNameLst>
                                          <p:attrName>style.visibility</p:attrName>
                                        </p:attrNameLst>
                                      </p:cBhvr>
                                      <p:to>
                                        <p:strVal val="visible"/>
                                      </p:to>
                                    </p:set>
                                  </p:childTnLst>
                                </p:cTn>
                              </p:par>
                            </p:childTnLst>
                          </p:cTn>
                        </p:par>
                        <p:par>
                          <p:cTn id="40" fill="hold" nodeType="afterGroup">
                            <p:stCondLst>
                              <p:cond delay="200"/>
                            </p:stCondLst>
                            <p:childTnLst>
                              <p:par>
                                <p:cTn id="41" presetID="1" presetClass="entr" presetSubtype="0" fill="hold" nodeType="afterEffect">
                                  <p:stCondLst>
                                    <p:cond delay="2000"/>
                                  </p:stCondLst>
                                  <p:childTnLst>
                                    <p:set>
                                      <p:cBhvr>
                                        <p:cTn id="42" dur="1" fill="hold">
                                          <p:stCondLst>
                                            <p:cond delay="0"/>
                                          </p:stCondLst>
                                        </p:cTn>
                                        <p:tgtEl>
                                          <p:spTgt spid="714799"/>
                                        </p:tgtEl>
                                        <p:attrNameLst>
                                          <p:attrName>style.visibility</p:attrName>
                                        </p:attrNameLst>
                                      </p:cBhvr>
                                      <p:to>
                                        <p:strVal val="visible"/>
                                      </p:to>
                                    </p:set>
                                  </p:childTnLst>
                                </p:cTn>
                              </p:par>
                            </p:childTnLst>
                          </p:cTn>
                        </p:par>
                        <p:par>
                          <p:cTn id="43" fill="hold" nodeType="afterGroup">
                            <p:stCondLst>
                              <p:cond delay="2200"/>
                            </p:stCondLst>
                            <p:childTnLst>
                              <p:par>
                                <p:cTn id="44" presetID="1" presetClass="entr" presetSubtype="0" fill="hold" nodeType="afterEffect">
                                  <p:stCondLst>
                                    <p:cond delay="2000"/>
                                  </p:stCondLst>
                                  <p:childTnLst>
                                    <p:set>
                                      <p:cBhvr>
                                        <p:cTn id="45" dur="1" fill="hold">
                                          <p:stCondLst>
                                            <p:cond delay="0"/>
                                          </p:stCondLst>
                                        </p:cTn>
                                        <p:tgtEl>
                                          <p:spTgt spid="714800"/>
                                        </p:tgtEl>
                                        <p:attrNameLst>
                                          <p:attrName>style.visibility</p:attrName>
                                        </p:attrNameLst>
                                      </p:cBhvr>
                                      <p:to>
                                        <p:strVal val="visible"/>
                                      </p:to>
                                    </p:set>
                                  </p:childTnLst>
                                </p:cTn>
                              </p:par>
                            </p:childTnLst>
                          </p:cTn>
                        </p:par>
                        <p:par>
                          <p:cTn id="46" fill="hold" nodeType="afterGroup">
                            <p:stCondLst>
                              <p:cond delay="4200"/>
                            </p:stCondLst>
                            <p:childTnLst>
                              <p:par>
                                <p:cTn id="47" presetID="1" presetClass="entr" presetSubtype="0" fill="hold" nodeType="afterEffect">
                                  <p:stCondLst>
                                    <p:cond delay="2000"/>
                                  </p:stCondLst>
                                  <p:childTnLst>
                                    <p:set>
                                      <p:cBhvr>
                                        <p:cTn id="48" dur="1" fill="hold">
                                          <p:stCondLst>
                                            <p:cond delay="0"/>
                                          </p:stCondLst>
                                        </p:cTn>
                                        <p:tgtEl>
                                          <p:spTgt spid="714762"/>
                                        </p:tgtEl>
                                        <p:attrNameLst>
                                          <p:attrName>style.visibility</p:attrName>
                                        </p:attrNameLst>
                                      </p:cBhvr>
                                      <p:to>
                                        <p:strVal val="visible"/>
                                      </p:to>
                                    </p:set>
                                  </p:childTnLst>
                                </p:cTn>
                              </p:par>
                            </p:childTnLst>
                          </p:cTn>
                        </p:par>
                        <p:par>
                          <p:cTn id="49" fill="hold" nodeType="afterGroup">
                            <p:stCondLst>
                              <p:cond delay="6200"/>
                            </p:stCondLst>
                            <p:childTnLst>
                              <p:par>
                                <p:cTn id="50" presetID="1" presetClass="entr" presetSubtype="0" fill="hold" grpId="0" nodeType="afterEffect">
                                  <p:stCondLst>
                                    <p:cond delay="2000"/>
                                  </p:stCondLst>
                                  <p:childTnLst>
                                    <p:set>
                                      <p:cBhvr>
                                        <p:cTn id="51" dur="1" fill="hold">
                                          <p:stCondLst>
                                            <p:cond delay="0"/>
                                          </p:stCondLst>
                                        </p:cTn>
                                        <p:tgtEl>
                                          <p:spTgt spid="714801"/>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714780"/>
                                        </p:tgtEl>
                                        <p:attrNameLst>
                                          <p:attrName>style.visibility</p:attrName>
                                        </p:attrNameLst>
                                      </p:cBhvr>
                                      <p:to>
                                        <p:strVal val="visible"/>
                                      </p:to>
                                    </p:set>
                                  </p:childTnLst>
                                </p:cTn>
                              </p:par>
                            </p:childTnLst>
                          </p:cTn>
                        </p:par>
                        <p:par>
                          <p:cTn id="56" fill="hold" nodeType="afterGroup">
                            <p:stCondLst>
                              <p:cond delay="0"/>
                            </p:stCondLst>
                            <p:childTnLst>
                              <p:par>
                                <p:cTn id="57" presetID="1" presetClass="entr" presetSubtype="0" fill="hold" nodeType="afterEffect">
                                  <p:stCondLst>
                                    <p:cond delay="2000"/>
                                  </p:stCondLst>
                                  <p:childTnLst>
                                    <p:set>
                                      <p:cBhvr>
                                        <p:cTn id="58" dur="1" fill="hold">
                                          <p:stCondLst>
                                            <p:cond delay="0"/>
                                          </p:stCondLst>
                                        </p:cTn>
                                        <p:tgtEl>
                                          <p:spTgt spid="714767"/>
                                        </p:tgtEl>
                                        <p:attrNameLst>
                                          <p:attrName>style.visibility</p:attrName>
                                        </p:attrNameLst>
                                      </p:cBhvr>
                                      <p:to>
                                        <p:strVal val="visible"/>
                                      </p:to>
                                    </p:set>
                                  </p:childTnLst>
                                </p:cTn>
                              </p:par>
                            </p:childTnLst>
                          </p:cTn>
                        </p:par>
                        <p:par>
                          <p:cTn id="59" fill="hold" nodeType="afterGroup">
                            <p:stCondLst>
                              <p:cond delay="2000"/>
                            </p:stCondLst>
                            <p:childTnLst>
                              <p:par>
                                <p:cTn id="60" presetID="1" presetClass="entr" presetSubtype="0" fill="hold" nodeType="afterEffect">
                                  <p:stCondLst>
                                    <p:cond delay="2000"/>
                                  </p:stCondLst>
                                  <p:childTnLst>
                                    <p:set>
                                      <p:cBhvr>
                                        <p:cTn id="61" dur="1" fill="hold">
                                          <p:stCondLst>
                                            <p:cond delay="0"/>
                                          </p:stCondLst>
                                        </p:cTn>
                                        <p:tgtEl>
                                          <p:spTgt spid="714770"/>
                                        </p:tgtEl>
                                        <p:attrNameLst>
                                          <p:attrName>style.visibility</p:attrName>
                                        </p:attrNameLst>
                                      </p:cBhvr>
                                      <p:to>
                                        <p:strVal val="visible"/>
                                      </p:to>
                                    </p:set>
                                  </p:childTnLst>
                                </p:cTn>
                              </p:par>
                            </p:childTnLst>
                          </p:cTn>
                        </p:par>
                        <p:par>
                          <p:cTn id="62" fill="hold" nodeType="afterGroup">
                            <p:stCondLst>
                              <p:cond delay="4000"/>
                            </p:stCondLst>
                            <p:childTnLst>
                              <p:par>
                                <p:cTn id="63" presetID="1" presetClass="entr" presetSubtype="0" fill="hold" nodeType="afterEffect">
                                  <p:stCondLst>
                                    <p:cond delay="0"/>
                                  </p:stCondLst>
                                  <p:childTnLst>
                                    <p:set>
                                      <p:cBhvr>
                                        <p:cTn id="64" dur="1" fill="hold">
                                          <p:stCondLst>
                                            <p:cond delay="0"/>
                                          </p:stCondLst>
                                        </p:cTn>
                                        <p:tgtEl>
                                          <p:spTgt spid="714768"/>
                                        </p:tgtEl>
                                        <p:attrNameLst>
                                          <p:attrName>style.visibility</p:attrName>
                                        </p:attrNameLst>
                                      </p:cBhvr>
                                      <p:to>
                                        <p:strVal val="visible"/>
                                      </p:to>
                                    </p:set>
                                  </p:childTnLst>
                                </p:cTn>
                              </p:par>
                            </p:childTnLst>
                          </p:cTn>
                        </p:par>
                        <p:par>
                          <p:cTn id="65" fill="hold" nodeType="afterGroup">
                            <p:stCondLst>
                              <p:cond delay="4000"/>
                            </p:stCondLst>
                            <p:childTnLst>
                              <p:par>
                                <p:cTn id="66" presetID="1" presetClass="entr" presetSubtype="0" fill="hold" grpId="0" nodeType="afterEffect">
                                  <p:stCondLst>
                                    <p:cond delay="2000"/>
                                  </p:stCondLst>
                                  <p:childTnLst>
                                    <p:set>
                                      <p:cBhvr>
                                        <p:cTn id="67" dur="1" fill="hold">
                                          <p:stCondLst>
                                            <p:cond delay="0"/>
                                          </p:stCondLst>
                                        </p:cTn>
                                        <p:tgtEl>
                                          <p:spTgt spid="714778"/>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714804"/>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714802"/>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714803"/>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14773"/>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714777"/>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14809"/>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14810"/>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0"/>
                                          </p:stCondLst>
                                        </p:cTn>
                                        <p:tgtEl>
                                          <p:spTgt spid="5"/>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nodeType="clickEffect">
                                  <p:stCondLst>
                                    <p:cond delay="0"/>
                                  </p:stCondLst>
                                  <p:childTnLst>
                                    <p:set>
                                      <p:cBhvr>
                                        <p:cTn id="9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60" grpId="0"/>
      <p:bldP spid="714761" grpId="0"/>
      <p:bldP spid="714772" grpId="0"/>
      <p:bldP spid="714773" grpId="0"/>
      <p:bldP spid="714778" grpId="0"/>
      <p:bldP spid="714779" grpId="0"/>
      <p:bldP spid="714780" grpId="0"/>
      <p:bldP spid="714797" grpId="0"/>
      <p:bldP spid="714798" grpId="0"/>
      <p:bldP spid="714801" grpId="0"/>
      <p:bldP spid="714809" grpId="0"/>
      <p:bldP spid="7148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7019C6B9-1FFC-49ED-BAC5-DBFB3E0EE3A4}"/>
              </a:ext>
            </a:extLst>
          </p:cNvPr>
          <p:cNvSpPr>
            <a:spLocks noChangeArrowheads="1"/>
          </p:cNvSpPr>
          <p:nvPr/>
        </p:nvSpPr>
        <p:spPr bwMode="auto">
          <a:xfrm>
            <a:off x="395288" y="260350"/>
            <a:ext cx="446563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3200" b="1">
                <a:solidFill>
                  <a:schemeClr val="hlink"/>
                </a:solidFill>
              </a:rPr>
              <a:t>二、最长距离法</a:t>
            </a:r>
          </a:p>
        </p:txBody>
      </p:sp>
      <p:sp>
        <p:nvSpPr>
          <p:cNvPr id="49155" name="Text Box 5">
            <a:extLst>
              <a:ext uri="{FF2B5EF4-FFF2-40B4-BE49-F238E27FC236}">
                <a16:creationId xmlns:a16="http://schemas.microsoft.com/office/drawing/2014/main" id="{0EA8B56A-F587-4142-BD03-0662745AD35E}"/>
              </a:ext>
            </a:extLst>
          </p:cNvPr>
          <p:cNvSpPr txBox="1">
            <a:spLocks noChangeArrowheads="1"/>
          </p:cNvSpPr>
          <p:nvPr/>
        </p:nvSpPr>
        <p:spPr bwMode="auto">
          <a:xfrm>
            <a:off x="781050" y="982663"/>
            <a:ext cx="7559675"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2400">
                <a:latin typeface="Times New Roman" panose="02020603050405020304" pitchFamily="18" charset="0"/>
              </a:rPr>
              <a:t>定义类</a:t>
            </a:r>
            <a:r>
              <a:rPr kumimoji="1" lang="en-US" altLang="zh-CN" sz="2400">
                <a:latin typeface="Times New Roman" panose="02020603050405020304" pitchFamily="18" charset="0"/>
              </a:rPr>
              <a:t>p</a:t>
            </a:r>
            <a:r>
              <a:rPr kumimoji="1" lang="zh-CN" altLang="en-US" sz="2400">
                <a:latin typeface="Times New Roman" panose="02020603050405020304" pitchFamily="18" charset="0"/>
              </a:rPr>
              <a:t>与</a:t>
            </a:r>
            <a:r>
              <a:rPr kumimoji="1" lang="en-US" altLang="zh-CN" sz="2400">
                <a:latin typeface="Times New Roman" panose="02020603050405020304" pitchFamily="18" charset="0"/>
              </a:rPr>
              <a:t>q</a:t>
            </a:r>
            <a:r>
              <a:rPr kumimoji="1" lang="zh-CN" altLang="en-US" sz="2400">
                <a:latin typeface="Times New Roman" panose="02020603050405020304" pitchFamily="18" charset="0"/>
              </a:rPr>
              <a:t>之间的距离为两类</a:t>
            </a:r>
            <a:r>
              <a:rPr kumimoji="1" lang="zh-CN" altLang="en-US" sz="2400">
                <a:solidFill>
                  <a:srgbClr val="FF0066"/>
                </a:solidFill>
                <a:latin typeface="Times New Roman" panose="02020603050405020304" pitchFamily="18" charset="0"/>
              </a:rPr>
              <a:t>最远样品</a:t>
            </a:r>
            <a:r>
              <a:rPr kumimoji="1" lang="zh-CN" altLang="en-US" sz="2400">
                <a:latin typeface="Times New Roman" panose="02020603050405020304" pitchFamily="18" charset="0"/>
              </a:rPr>
              <a:t>的距离，即</a:t>
            </a:r>
          </a:p>
          <a:p>
            <a:pPr eaLnBrk="1" hangingPunct="1">
              <a:spcBef>
                <a:spcPct val="0"/>
              </a:spcBef>
              <a:buClrTx/>
              <a:buSzTx/>
              <a:buFontTx/>
              <a:buNone/>
            </a:pPr>
            <a:endParaRPr kumimoji="1" lang="en-US" altLang="zh-CN" sz="2400">
              <a:latin typeface="Times New Roman" panose="02020603050405020304" pitchFamily="18" charset="0"/>
            </a:endParaRPr>
          </a:p>
        </p:txBody>
      </p:sp>
      <p:graphicFrame>
        <p:nvGraphicFramePr>
          <p:cNvPr id="49156" name="Object 2048">
            <a:extLst>
              <a:ext uri="{FF2B5EF4-FFF2-40B4-BE49-F238E27FC236}">
                <a16:creationId xmlns:a16="http://schemas.microsoft.com/office/drawing/2014/main" id="{70AC5111-0097-4B6C-9171-40E07EB2AF06}"/>
              </a:ext>
            </a:extLst>
          </p:cNvPr>
          <p:cNvGraphicFramePr>
            <a:graphicFrameLocks noChangeAspect="1"/>
          </p:cNvGraphicFramePr>
          <p:nvPr/>
        </p:nvGraphicFramePr>
        <p:xfrm>
          <a:off x="3276600" y="1700213"/>
          <a:ext cx="2057400" cy="622300"/>
        </p:xfrm>
        <a:graphic>
          <a:graphicData uri="http://schemas.openxmlformats.org/presentationml/2006/ole">
            <mc:AlternateContent xmlns:mc="http://schemas.openxmlformats.org/markup-compatibility/2006">
              <mc:Choice xmlns:v="urn:schemas-microsoft-com:vml" Requires="v">
                <p:oleObj spid="_x0000_s20586" name="公式" r:id="rId3" imgW="965200" imgH="292100" progId="Equation.3">
                  <p:embed/>
                </p:oleObj>
              </mc:Choice>
              <mc:Fallback>
                <p:oleObj name="公式" r:id="rId3" imgW="965200" imgH="292100" progId="Equation.3">
                  <p:embed/>
                  <p:pic>
                    <p:nvPicPr>
                      <p:cNvPr id="0"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700213"/>
                        <a:ext cx="20574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157" name="组合 1">
            <a:extLst>
              <a:ext uri="{FF2B5EF4-FFF2-40B4-BE49-F238E27FC236}">
                <a16:creationId xmlns:a16="http://schemas.microsoft.com/office/drawing/2014/main" id="{210FBA8D-B7BB-486A-A73B-66A163FEB66C}"/>
              </a:ext>
            </a:extLst>
          </p:cNvPr>
          <p:cNvGrpSpPr>
            <a:grpSpLocks/>
          </p:cNvGrpSpPr>
          <p:nvPr/>
        </p:nvGrpSpPr>
        <p:grpSpPr bwMode="auto">
          <a:xfrm>
            <a:off x="1427163" y="2708275"/>
            <a:ext cx="5651500" cy="2324100"/>
            <a:chOff x="1426369" y="2708920"/>
            <a:chExt cx="5652294" cy="2323456"/>
          </a:xfrm>
        </p:grpSpPr>
        <p:grpSp>
          <p:nvGrpSpPr>
            <p:cNvPr id="49158" name="Group 2">
              <a:extLst>
                <a:ext uri="{FF2B5EF4-FFF2-40B4-BE49-F238E27FC236}">
                  <a16:creationId xmlns:a16="http://schemas.microsoft.com/office/drawing/2014/main" id="{C0B1E1BC-BC16-492E-B051-59AD91A9184F}"/>
                </a:ext>
              </a:extLst>
            </p:cNvPr>
            <p:cNvGrpSpPr>
              <a:grpSpLocks/>
            </p:cNvGrpSpPr>
            <p:nvPr/>
          </p:nvGrpSpPr>
          <p:grpSpPr bwMode="auto">
            <a:xfrm>
              <a:off x="5027613" y="2843786"/>
              <a:ext cx="2051050" cy="2116889"/>
              <a:chOff x="3061" y="709"/>
              <a:chExt cx="1292" cy="1240"/>
            </a:xfrm>
          </p:grpSpPr>
          <p:grpSp>
            <p:nvGrpSpPr>
              <p:cNvPr id="49178" name="Group 3">
                <a:extLst>
                  <a:ext uri="{FF2B5EF4-FFF2-40B4-BE49-F238E27FC236}">
                    <a16:creationId xmlns:a16="http://schemas.microsoft.com/office/drawing/2014/main" id="{A0F53B02-1A83-4632-8145-F0C0A0935C95}"/>
                  </a:ext>
                </a:extLst>
              </p:cNvPr>
              <p:cNvGrpSpPr>
                <a:grpSpLocks/>
              </p:cNvGrpSpPr>
              <p:nvPr/>
            </p:nvGrpSpPr>
            <p:grpSpPr bwMode="auto">
              <a:xfrm>
                <a:off x="3163" y="799"/>
                <a:ext cx="1174" cy="777"/>
                <a:chOff x="4586" y="164"/>
                <a:chExt cx="1174" cy="777"/>
              </a:xfrm>
            </p:grpSpPr>
            <p:sp>
              <p:nvSpPr>
                <p:cNvPr id="49181" name="Rectangle 4">
                  <a:extLst>
                    <a:ext uri="{FF2B5EF4-FFF2-40B4-BE49-F238E27FC236}">
                      <a16:creationId xmlns:a16="http://schemas.microsoft.com/office/drawing/2014/main" id="{2FE83885-4516-4021-B3B0-B0B0CD8CCC48}"/>
                    </a:ext>
                  </a:extLst>
                </p:cNvPr>
                <p:cNvSpPr>
                  <a:spLocks noChangeArrowheads="1"/>
                </p:cNvSpPr>
                <p:nvPr/>
              </p:nvSpPr>
              <p:spPr bwMode="auto">
                <a:xfrm>
                  <a:off x="4696" y="422"/>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82" name="Rectangle 5">
                  <a:extLst>
                    <a:ext uri="{FF2B5EF4-FFF2-40B4-BE49-F238E27FC236}">
                      <a16:creationId xmlns:a16="http://schemas.microsoft.com/office/drawing/2014/main" id="{8F8FB462-7A92-4DDE-9967-EDB8BC960D94}"/>
                    </a:ext>
                  </a:extLst>
                </p:cNvPr>
                <p:cNvSpPr>
                  <a:spLocks noChangeArrowheads="1"/>
                </p:cNvSpPr>
                <p:nvPr/>
              </p:nvSpPr>
              <p:spPr bwMode="auto">
                <a:xfrm>
                  <a:off x="5136" y="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83" name="Rectangle 6">
                  <a:extLst>
                    <a:ext uri="{FF2B5EF4-FFF2-40B4-BE49-F238E27FC236}">
                      <a16:creationId xmlns:a16="http://schemas.microsoft.com/office/drawing/2014/main" id="{811AC36D-9D9A-4AA8-83BE-8070DDCE5D49}"/>
                    </a:ext>
                  </a:extLst>
                </p:cNvPr>
                <p:cNvSpPr>
                  <a:spLocks noChangeArrowheads="1"/>
                </p:cNvSpPr>
                <p:nvPr/>
              </p:nvSpPr>
              <p:spPr bwMode="auto">
                <a:xfrm>
                  <a:off x="5184" y="26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84" name="Rectangle 7">
                  <a:extLst>
                    <a:ext uri="{FF2B5EF4-FFF2-40B4-BE49-F238E27FC236}">
                      <a16:creationId xmlns:a16="http://schemas.microsoft.com/office/drawing/2014/main" id="{566D80DF-7EC1-4EDF-B925-827E01A45339}"/>
                    </a:ext>
                  </a:extLst>
                </p:cNvPr>
                <p:cNvSpPr>
                  <a:spLocks noChangeArrowheads="1"/>
                </p:cNvSpPr>
                <p:nvPr/>
              </p:nvSpPr>
              <p:spPr bwMode="auto">
                <a:xfrm>
                  <a:off x="5232" y="65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85" name="Rectangle 8">
                  <a:extLst>
                    <a:ext uri="{FF2B5EF4-FFF2-40B4-BE49-F238E27FC236}">
                      <a16:creationId xmlns:a16="http://schemas.microsoft.com/office/drawing/2014/main" id="{69C4319E-494B-4D7E-8B7A-5DF582A81B69}"/>
                    </a:ext>
                  </a:extLst>
                </p:cNvPr>
                <p:cNvSpPr>
                  <a:spLocks noChangeArrowheads="1"/>
                </p:cNvSpPr>
                <p:nvPr/>
              </p:nvSpPr>
              <p:spPr bwMode="auto">
                <a:xfrm>
                  <a:off x="5376" y="79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86" name="Rectangle 9">
                  <a:extLst>
                    <a:ext uri="{FF2B5EF4-FFF2-40B4-BE49-F238E27FC236}">
                      <a16:creationId xmlns:a16="http://schemas.microsoft.com/office/drawing/2014/main" id="{87199870-D186-457F-9EE3-947F47A61E94}"/>
                    </a:ext>
                  </a:extLst>
                </p:cNvPr>
                <p:cNvSpPr>
                  <a:spLocks noChangeArrowheads="1"/>
                </p:cNvSpPr>
                <p:nvPr/>
              </p:nvSpPr>
              <p:spPr bwMode="auto">
                <a:xfrm>
                  <a:off x="4586" y="54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87" name="Rectangle 10">
                  <a:extLst>
                    <a:ext uri="{FF2B5EF4-FFF2-40B4-BE49-F238E27FC236}">
                      <a16:creationId xmlns:a16="http://schemas.microsoft.com/office/drawing/2014/main" id="{09CD4A4A-3E1B-4D39-8406-7F09F6AEDEE3}"/>
                    </a:ext>
                  </a:extLst>
                </p:cNvPr>
                <p:cNvSpPr>
                  <a:spLocks noChangeArrowheads="1"/>
                </p:cNvSpPr>
                <p:nvPr/>
              </p:nvSpPr>
              <p:spPr bwMode="auto">
                <a:xfrm>
                  <a:off x="4871" y="5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88" name="Rectangle 11">
                  <a:extLst>
                    <a:ext uri="{FF2B5EF4-FFF2-40B4-BE49-F238E27FC236}">
                      <a16:creationId xmlns:a16="http://schemas.microsoft.com/office/drawing/2014/main" id="{13255B5C-4F6D-4E96-9042-27BFCDBB3138}"/>
                    </a:ext>
                  </a:extLst>
                </p:cNvPr>
                <p:cNvSpPr>
                  <a:spLocks noChangeArrowheads="1"/>
                </p:cNvSpPr>
                <p:nvPr/>
              </p:nvSpPr>
              <p:spPr bwMode="auto">
                <a:xfrm>
                  <a:off x="4963" y="77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89" name="Rectangle 12">
                  <a:extLst>
                    <a:ext uri="{FF2B5EF4-FFF2-40B4-BE49-F238E27FC236}">
                      <a16:creationId xmlns:a16="http://schemas.microsoft.com/office/drawing/2014/main" id="{0A9F066C-073E-4825-A939-52BCE03412CB}"/>
                    </a:ext>
                  </a:extLst>
                </p:cNvPr>
                <p:cNvSpPr>
                  <a:spLocks noChangeArrowheads="1"/>
                </p:cNvSpPr>
                <p:nvPr/>
              </p:nvSpPr>
              <p:spPr bwMode="auto">
                <a:xfrm>
                  <a:off x="5520" y="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90" name="Rectangle 13">
                  <a:extLst>
                    <a:ext uri="{FF2B5EF4-FFF2-40B4-BE49-F238E27FC236}">
                      <a16:creationId xmlns:a16="http://schemas.microsoft.com/office/drawing/2014/main" id="{654677E4-ADF9-4927-9ECE-FCB0ACAFED6C}"/>
                    </a:ext>
                  </a:extLst>
                </p:cNvPr>
                <p:cNvSpPr>
                  <a:spLocks noChangeArrowheads="1"/>
                </p:cNvSpPr>
                <p:nvPr/>
              </p:nvSpPr>
              <p:spPr bwMode="auto">
                <a:xfrm>
                  <a:off x="5376" y="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91" name="Rectangle 14">
                  <a:extLst>
                    <a:ext uri="{FF2B5EF4-FFF2-40B4-BE49-F238E27FC236}">
                      <a16:creationId xmlns:a16="http://schemas.microsoft.com/office/drawing/2014/main" id="{61ACED11-ACBF-4D25-998E-683F2CF677C5}"/>
                    </a:ext>
                  </a:extLst>
                </p:cNvPr>
                <p:cNvSpPr>
                  <a:spLocks noChangeArrowheads="1"/>
                </p:cNvSpPr>
                <p:nvPr/>
              </p:nvSpPr>
              <p:spPr bwMode="auto">
                <a:xfrm>
                  <a:off x="5040" y="221"/>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92" name="Rectangle 15">
                  <a:extLst>
                    <a:ext uri="{FF2B5EF4-FFF2-40B4-BE49-F238E27FC236}">
                      <a16:creationId xmlns:a16="http://schemas.microsoft.com/office/drawing/2014/main" id="{4D97512E-AC44-48D1-9BAA-CE1C961DA23F}"/>
                    </a:ext>
                  </a:extLst>
                </p:cNvPr>
                <p:cNvSpPr>
                  <a:spLocks noChangeArrowheads="1"/>
                </p:cNvSpPr>
                <p:nvPr/>
              </p:nvSpPr>
              <p:spPr bwMode="auto">
                <a:xfrm>
                  <a:off x="4826" y="16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800">
                    <a:latin typeface="Times New Roman" panose="02020603050405020304" pitchFamily="18" charset="0"/>
                    <a:ea typeface="华文琥珀" panose="02010800040101010101" pitchFamily="2" charset="-122"/>
                  </a:endParaRPr>
                </a:p>
              </p:txBody>
            </p:sp>
          </p:grpSp>
          <p:sp>
            <p:nvSpPr>
              <p:cNvPr id="49179" name="Oval 16">
                <a:extLst>
                  <a:ext uri="{FF2B5EF4-FFF2-40B4-BE49-F238E27FC236}">
                    <a16:creationId xmlns:a16="http://schemas.microsoft.com/office/drawing/2014/main" id="{24C47F14-338B-4BDF-B57E-AD1569BD0FA8}"/>
                  </a:ext>
                </a:extLst>
              </p:cNvPr>
              <p:cNvSpPr>
                <a:spLocks noChangeArrowheads="1"/>
              </p:cNvSpPr>
              <p:nvPr/>
            </p:nvSpPr>
            <p:spPr bwMode="auto">
              <a:xfrm>
                <a:off x="3061" y="709"/>
                <a:ext cx="1292" cy="998"/>
              </a:xfrm>
              <a:prstGeom prst="ellipse">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9180" name="Text Box 17">
                <a:extLst>
                  <a:ext uri="{FF2B5EF4-FFF2-40B4-BE49-F238E27FC236}">
                    <a16:creationId xmlns:a16="http://schemas.microsoft.com/office/drawing/2014/main" id="{2CE68863-8F1E-498F-A8CD-FB7B256B1002}"/>
                  </a:ext>
                </a:extLst>
              </p:cNvPr>
              <p:cNvSpPr txBox="1">
                <a:spLocks noChangeArrowheads="1"/>
              </p:cNvSpPr>
              <p:nvPr/>
            </p:nvSpPr>
            <p:spPr bwMode="auto">
              <a:xfrm>
                <a:off x="3878" y="166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q</a:t>
                </a:r>
              </a:p>
            </p:txBody>
          </p:sp>
        </p:grpSp>
        <p:grpSp>
          <p:nvGrpSpPr>
            <p:cNvPr id="49159" name="Group 18">
              <a:extLst>
                <a:ext uri="{FF2B5EF4-FFF2-40B4-BE49-F238E27FC236}">
                  <a16:creationId xmlns:a16="http://schemas.microsoft.com/office/drawing/2014/main" id="{C50385CA-869C-425E-ACE2-F26F8D3F7328}"/>
                </a:ext>
              </a:extLst>
            </p:cNvPr>
            <p:cNvGrpSpPr>
              <a:grpSpLocks/>
            </p:cNvGrpSpPr>
            <p:nvPr/>
          </p:nvGrpSpPr>
          <p:grpSpPr bwMode="auto">
            <a:xfrm>
              <a:off x="1426369" y="2708920"/>
              <a:ext cx="2160588" cy="2323456"/>
              <a:chOff x="1020" y="1071"/>
              <a:chExt cx="1361" cy="1361"/>
            </a:xfrm>
          </p:grpSpPr>
          <p:grpSp>
            <p:nvGrpSpPr>
              <p:cNvPr id="49162" name="Group 19">
                <a:extLst>
                  <a:ext uri="{FF2B5EF4-FFF2-40B4-BE49-F238E27FC236}">
                    <a16:creationId xmlns:a16="http://schemas.microsoft.com/office/drawing/2014/main" id="{2B964030-A18D-4054-B804-1B77A0ABAFB1}"/>
                  </a:ext>
                </a:extLst>
              </p:cNvPr>
              <p:cNvGrpSpPr>
                <a:grpSpLocks/>
              </p:cNvGrpSpPr>
              <p:nvPr/>
            </p:nvGrpSpPr>
            <p:grpSpPr bwMode="auto">
              <a:xfrm>
                <a:off x="1383" y="1335"/>
                <a:ext cx="978" cy="1032"/>
                <a:chOff x="2727" y="666"/>
                <a:chExt cx="978" cy="1032"/>
              </a:xfrm>
            </p:grpSpPr>
            <p:sp>
              <p:nvSpPr>
                <p:cNvPr id="49165" name="Rectangle 20">
                  <a:extLst>
                    <a:ext uri="{FF2B5EF4-FFF2-40B4-BE49-F238E27FC236}">
                      <a16:creationId xmlns:a16="http://schemas.microsoft.com/office/drawing/2014/main" id="{B1BC7BAD-726A-4BDE-8086-93C43C1E3A12}"/>
                    </a:ext>
                  </a:extLst>
                </p:cNvPr>
                <p:cNvSpPr>
                  <a:spLocks noChangeArrowheads="1"/>
                </p:cNvSpPr>
                <p:nvPr/>
              </p:nvSpPr>
              <p:spPr bwMode="auto">
                <a:xfrm>
                  <a:off x="3192" y="93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66" name="Rectangle 21">
                  <a:extLst>
                    <a:ext uri="{FF2B5EF4-FFF2-40B4-BE49-F238E27FC236}">
                      <a16:creationId xmlns:a16="http://schemas.microsoft.com/office/drawing/2014/main" id="{C5BEC144-33E3-4528-B609-74B076796B38}"/>
                    </a:ext>
                  </a:extLst>
                </p:cNvPr>
                <p:cNvSpPr>
                  <a:spLocks noChangeArrowheads="1"/>
                </p:cNvSpPr>
                <p:nvPr/>
              </p:nvSpPr>
              <p:spPr bwMode="auto">
                <a:xfrm>
                  <a:off x="3206" y="666"/>
                  <a:ext cx="22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67" name="Rectangle 22">
                  <a:extLst>
                    <a:ext uri="{FF2B5EF4-FFF2-40B4-BE49-F238E27FC236}">
                      <a16:creationId xmlns:a16="http://schemas.microsoft.com/office/drawing/2014/main" id="{F6C41BD4-42FA-4CAE-B24E-B45200B7AAD8}"/>
                    </a:ext>
                  </a:extLst>
                </p:cNvPr>
                <p:cNvSpPr>
                  <a:spLocks noChangeArrowheads="1"/>
                </p:cNvSpPr>
                <p:nvPr/>
              </p:nvSpPr>
              <p:spPr bwMode="auto">
                <a:xfrm>
                  <a:off x="3192" y="122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68" name="Rectangle 23">
                  <a:extLst>
                    <a:ext uri="{FF2B5EF4-FFF2-40B4-BE49-F238E27FC236}">
                      <a16:creationId xmlns:a16="http://schemas.microsoft.com/office/drawing/2014/main" id="{91ECDA4C-2141-4D21-BB63-CCEAEB29FA29}"/>
                    </a:ext>
                  </a:extLst>
                </p:cNvPr>
                <p:cNvSpPr>
                  <a:spLocks noChangeArrowheads="1"/>
                </p:cNvSpPr>
                <p:nvPr/>
              </p:nvSpPr>
              <p:spPr bwMode="auto">
                <a:xfrm>
                  <a:off x="3465" y="11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69" name="Rectangle 24">
                  <a:extLst>
                    <a:ext uri="{FF2B5EF4-FFF2-40B4-BE49-F238E27FC236}">
                      <a16:creationId xmlns:a16="http://schemas.microsoft.com/office/drawing/2014/main" id="{258F73F7-7466-4174-944D-3D7CDF645C01}"/>
                    </a:ext>
                  </a:extLst>
                </p:cNvPr>
                <p:cNvSpPr>
                  <a:spLocks noChangeArrowheads="1"/>
                </p:cNvSpPr>
                <p:nvPr/>
              </p:nvSpPr>
              <p:spPr bwMode="auto">
                <a:xfrm>
                  <a:off x="2772" y="1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70" name="Rectangle 25">
                  <a:extLst>
                    <a:ext uri="{FF2B5EF4-FFF2-40B4-BE49-F238E27FC236}">
                      <a16:creationId xmlns:a16="http://schemas.microsoft.com/office/drawing/2014/main" id="{520FB928-6F96-4507-89F1-989532C974C5}"/>
                    </a:ext>
                  </a:extLst>
                </p:cNvPr>
                <p:cNvSpPr>
                  <a:spLocks noChangeArrowheads="1"/>
                </p:cNvSpPr>
                <p:nvPr/>
              </p:nvSpPr>
              <p:spPr bwMode="auto">
                <a:xfrm>
                  <a:off x="3351" y="88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71" name="Rectangle 26">
                  <a:extLst>
                    <a:ext uri="{FF2B5EF4-FFF2-40B4-BE49-F238E27FC236}">
                      <a16:creationId xmlns:a16="http://schemas.microsoft.com/office/drawing/2014/main" id="{D1560032-4030-43E1-819E-13DCEF79FCD1}"/>
                    </a:ext>
                  </a:extLst>
                </p:cNvPr>
                <p:cNvSpPr>
                  <a:spLocks noChangeArrowheads="1"/>
                </p:cNvSpPr>
                <p:nvPr/>
              </p:nvSpPr>
              <p:spPr bwMode="auto">
                <a:xfrm>
                  <a:off x="2846" y="155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72" name="Rectangle 27">
                  <a:extLst>
                    <a:ext uri="{FF2B5EF4-FFF2-40B4-BE49-F238E27FC236}">
                      <a16:creationId xmlns:a16="http://schemas.microsoft.com/office/drawing/2014/main" id="{E49F7D5A-E2CB-41ED-9ADB-07AFF2FBB1B3}"/>
                    </a:ext>
                  </a:extLst>
                </p:cNvPr>
                <p:cNvSpPr>
                  <a:spLocks noChangeArrowheads="1"/>
                </p:cNvSpPr>
                <p:nvPr/>
              </p:nvSpPr>
              <p:spPr bwMode="auto">
                <a:xfrm>
                  <a:off x="3303" y="141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73" name="Rectangle 28">
                  <a:extLst>
                    <a:ext uri="{FF2B5EF4-FFF2-40B4-BE49-F238E27FC236}">
                      <a16:creationId xmlns:a16="http://schemas.microsoft.com/office/drawing/2014/main" id="{3488C6B9-690B-4FFB-9FB6-8EBBA865143D}"/>
                    </a:ext>
                  </a:extLst>
                </p:cNvPr>
                <p:cNvSpPr>
                  <a:spLocks noChangeArrowheads="1"/>
                </p:cNvSpPr>
                <p:nvPr/>
              </p:nvSpPr>
              <p:spPr bwMode="auto">
                <a:xfrm>
                  <a:off x="2727" y="810"/>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74" name="Rectangle 29">
                  <a:extLst>
                    <a:ext uri="{FF2B5EF4-FFF2-40B4-BE49-F238E27FC236}">
                      <a16:creationId xmlns:a16="http://schemas.microsoft.com/office/drawing/2014/main" id="{D3EC6062-8306-43AC-97ED-A13C0457AB81}"/>
                    </a:ext>
                  </a:extLst>
                </p:cNvPr>
                <p:cNvSpPr>
                  <a:spLocks noChangeArrowheads="1"/>
                </p:cNvSpPr>
                <p:nvPr/>
              </p:nvSpPr>
              <p:spPr bwMode="auto">
                <a:xfrm>
                  <a:off x="2817" y="992"/>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75" name="Rectangle 30">
                  <a:extLst>
                    <a:ext uri="{FF2B5EF4-FFF2-40B4-BE49-F238E27FC236}">
                      <a16:creationId xmlns:a16="http://schemas.microsoft.com/office/drawing/2014/main" id="{DC36FFD7-F880-4FF6-95F1-FF0A5CEEF4DD}"/>
                    </a:ext>
                  </a:extLst>
                </p:cNvPr>
                <p:cNvSpPr>
                  <a:spLocks noChangeArrowheads="1"/>
                </p:cNvSpPr>
                <p:nvPr/>
              </p:nvSpPr>
              <p:spPr bwMode="auto">
                <a:xfrm>
                  <a:off x="3015" y="112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76" name="Rectangle 31">
                  <a:extLst>
                    <a:ext uri="{FF2B5EF4-FFF2-40B4-BE49-F238E27FC236}">
                      <a16:creationId xmlns:a16="http://schemas.microsoft.com/office/drawing/2014/main" id="{6C0D04C0-56DF-4260-8FA1-A4A1A5A2E04F}"/>
                    </a:ext>
                  </a:extLst>
                </p:cNvPr>
                <p:cNvSpPr>
                  <a:spLocks noChangeArrowheads="1"/>
                </p:cNvSpPr>
                <p:nvPr/>
              </p:nvSpPr>
              <p:spPr bwMode="auto">
                <a:xfrm>
                  <a:off x="3056" y="799"/>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177" name="Rectangle 32">
                  <a:extLst>
                    <a:ext uri="{FF2B5EF4-FFF2-40B4-BE49-F238E27FC236}">
                      <a16:creationId xmlns:a16="http://schemas.microsoft.com/office/drawing/2014/main" id="{9C3EC0D2-242C-441C-A369-CCF2FB610396}"/>
                    </a:ext>
                  </a:extLst>
                </p:cNvPr>
                <p:cNvSpPr>
                  <a:spLocks noChangeArrowheads="1"/>
                </p:cNvSpPr>
                <p:nvPr/>
              </p:nvSpPr>
              <p:spPr bwMode="auto">
                <a:xfrm>
                  <a:off x="2999" y="67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pSp>
          <p:sp>
            <p:nvSpPr>
              <p:cNvPr id="49163" name="Oval 33">
                <a:extLst>
                  <a:ext uri="{FF2B5EF4-FFF2-40B4-BE49-F238E27FC236}">
                    <a16:creationId xmlns:a16="http://schemas.microsoft.com/office/drawing/2014/main" id="{60338BFB-C757-417F-9914-7032A6FD02BC}"/>
                  </a:ext>
                </a:extLst>
              </p:cNvPr>
              <p:cNvSpPr>
                <a:spLocks noChangeArrowheads="1"/>
              </p:cNvSpPr>
              <p:nvPr/>
            </p:nvSpPr>
            <p:spPr bwMode="auto">
              <a:xfrm>
                <a:off x="1247" y="1071"/>
                <a:ext cx="1134" cy="1361"/>
              </a:xfrm>
              <a:prstGeom prst="ellipse">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9164" name="Text Box 34">
                <a:extLst>
                  <a:ext uri="{FF2B5EF4-FFF2-40B4-BE49-F238E27FC236}">
                    <a16:creationId xmlns:a16="http://schemas.microsoft.com/office/drawing/2014/main" id="{3ACF77F2-61C0-4D2B-BA8D-0E84F2345ADC}"/>
                  </a:ext>
                </a:extLst>
              </p:cNvPr>
              <p:cNvSpPr txBox="1">
                <a:spLocks noChangeArrowheads="1"/>
              </p:cNvSpPr>
              <p:nvPr/>
            </p:nvSpPr>
            <p:spPr bwMode="auto">
              <a:xfrm>
                <a:off x="1020" y="157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p</a:t>
                </a:r>
              </a:p>
            </p:txBody>
          </p:sp>
        </p:grpSp>
        <p:graphicFrame>
          <p:nvGraphicFramePr>
            <p:cNvPr id="49160" name="对象 21">
              <a:extLst>
                <a:ext uri="{FF2B5EF4-FFF2-40B4-BE49-F238E27FC236}">
                  <a16:creationId xmlns:a16="http://schemas.microsoft.com/office/drawing/2014/main" id="{42E81205-0C12-40FE-8B37-27FF0EF73779}"/>
                </a:ext>
              </a:extLst>
            </p:cNvPr>
            <p:cNvGraphicFramePr>
              <a:graphicFrameLocks noChangeAspect="1"/>
            </p:cNvGraphicFramePr>
            <p:nvPr/>
          </p:nvGraphicFramePr>
          <p:xfrm>
            <a:off x="4264421" y="4380237"/>
            <a:ext cx="503237" cy="541173"/>
          </p:xfrm>
          <a:graphic>
            <a:graphicData uri="http://schemas.openxmlformats.org/presentationml/2006/ole">
              <mc:AlternateContent xmlns:mc="http://schemas.openxmlformats.org/markup-compatibility/2006">
                <mc:Choice xmlns:v="urn:schemas-microsoft-com:vml" Requires="v">
                  <p:oleObj spid="_x0000_s20587" name="公式" r:id="rId5" imgW="98956" imgH="98945" progId="Equation.3">
                    <p:embed/>
                  </p:oleObj>
                </mc:Choice>
                <mc:Fallback>
                  <p:oleObj name="公式" r:id="rId5" imgW="98956" imgH="98945" progId="Equation.3">
                    <p:embed/>
                    <p:pic>
                      <p:nvPicPr>
                        <p:cNvPr id="0" name="对象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4421" y="4380237"/>
                          <a:ext cx="503237" cy="5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1" name="Line 23">
              <a:extLst>
                <a:ext uri="{FF2B5EF4-FFF2-40B4-BE49-F238E27FC236}">
                  <a16:creationId xmlns:a16="http://schemas.microsoft.com/office/drawing/2014/main" id="{DDF579DC-57BB-4829-A8AF-612987E87C1E}"/>
                </a:ext>
              </a:extLst>
            </p:cNvPr>
            <p:cNvSpPr>
              <a:spLocks noChangeShapeType="1"/>
            </p:cNvSpPr>
            <p:nvPr/>
          </p:nvSpPr>
          <p:spPr bwMode="auto">
            <a:xfrm flipV="1">
              <a:off x="2397919" y="3173269"/>
              <a:ext cx="4236243" cy="1625224"/>
            </a:xfrm>
            <a:prstGeom prst="line">
              <a:avLst/>
            </a:prstGeom>
            <a:noFill/>
            <a:ln w="28575" cap="sq">
              <a:solidFill>
                <a:srgbClr val="FF0066"/>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4D92F7B4-B311-41B6-BD63-2541B41C7F24}"/>
              </a:ext>
            </a:extLst>
          </p:cNvPr>
          <p:cNvSpPr>
            <a:spLocks noChangeArrowheads="1"/>
          </p:cNvSpPr>
          <p:nvPr/>
        </p:nvSpPr>
        <p:spPr bwMode="auto">
          <a:xfrm>
            <a:off x="468313" y="908050"/>
            <a:ext cx="810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t>设类</a:t>
            </a:r>
            <a:r>
              <a:rPr kumimoji="1" lang="en-US" altLang="zh-CN" sz="2400"/>
              <a:t>p</a:t>
            </a:r>
            <a:r>
              <a:rPr kumimoji="1" lang="zh-CN" altLang="en-US" sz="2400"/>
              <a:t>与 </a:t>
            </a:r>
            <a:r>
              <a:rPr kumimoji="1" lang="en-US" altLang="zh-CN" sz="2400"/>
              <a:t>q</a:t>
            </a:r>
            <a:r>
              <a:rPr kumimoji="1" lang="zh-CN" altLang="en-US" sz="2400"/>
              <a:t>合并成一个新类，记为</a:t>
            </a:r>
            <a:r>
              <a:rPr kumimoji="1" lang="en-US" altLang="zh-CN" sz="2400"/>
              <a:t>k</a:t>
            </a:r>
            <a:r>
              <a:rPr kumimoji="1" lang="zh-CN" altLang="en-US" sz="2400"/>
              <a:t>，则</a:t>
            </a:r>
            <a:r>
              <a:rPr kumimoji="1" lang="en-US" altLang="zh-CN" sz="2400"/>
              <a:t>k</a:t>
            </a:r>
            <a:r>
              <a:rPr kumimoji="1" lang="zh-CN" altLang="en-US" sz="2400"/>
              <a:t>与任一类</a:t>
            </a:r>
            <a:r>
              <a:rPr kumimoji="1" lang="en-US" altLang="zh-CN" sz="2400"/>
              <a:t>r </a:t>
            </a:r>
            <a:r>
              <a:rPr kumimoji="1" lang="zh-CN" altLang="en-US" sz="2400"/>
              <a:t>的距离是</a:t>
            </a:r>
          </a:p>
        </p:txBody>
      </p:sp>
      <p:grpSp>
        <p:nvGrpSpPr>
          <p:cNvPr id="50179" name="Group 5">
            <a:extLst>
              <a:ext uri="{FF2B5EF4-FFF2-40B4-BE49-F238E27FC236}">
                <a16:creationId xmlns:a16="http://schemas.microsoft.com/office/drawing/2014/main" id="{1030E693-6A7C-4FB9-A542-78C9B6648A4C}"/>
              </a:ext>
            </a:extLst>
          </p:cNvPr>
          <p:cNvGrpSpPr>
            <a:grpSpLocks/>
          </p:cNvGrpSpPr>
          <p:nvPr/>
        </p:nvGrpSpPr>
        <p:grpSpPr bwMode="auto">
          <a:xfrm>
            <a:off x="1476375" y="2997200"/>
            <a:ext cx="4103688" cy="2089150"/>
            <a:chOff x="930" y="1888"/>
            <a:chExt cx="2585" cy="1316"/>
          </a:xfrm>
        </p:grpSpPr>
        <p:sp>
          <p:nvSpPr>
            <p:cNvPr id="50181" name="Oval 6">
              <a:extLst>
                <a:ext uri="{FF2B5EF4-FFF2-40B4-BE49-F238E27FC236}">
                  <a16:creationId xmlns:a16="http://schemas.microsoft.com/office/drawing/2014/main" id="{DBDEB929-65EA-41A6-92F2-6C57055135F2}"/>
                </a:ext>
              </a:extLst>
            </p:cNvPr>
            <p:cNvSpPr>
              <a:spLocks noChangeArrowheads="1"/>
            </p:cNvSpPr>
            <p:nvPr/>
          </p:nvSpPr>
          <p:spPr bwMode="auto">
            <a:xfrm>
              <a:off x="930" y="1888"/>
              <a:ext cx="1655" cy="1224"/>
            </a:xfrm>
            <a:prstGeom prst="ellipse">
              <a:avLst/>
            </a:prstGeom>
            <a:solidFill>
              <a:schemeClr val="bg1"/>
            </a:solidFill>
            <a:ln w="12700" cap="sq">
              <a:solidFill>
                <a:schemeClr val="tx1"/>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a:p>
          </p:txBody>
        </p:sp>
        <p:grpSp>
          <p:nvGrpSpPr>
            <p:cNvPr id="50182" name="Group 7">
              <a:extLst>
                <a:ext uri="{FF2B5EF4-FFF2-40B4-BE49-F238E27FC236}">
                  <a16:creationId xmlns:a16="http://schemas.microsoft.com/office/drawing/2014/main" id="{96BD6E06-6597-4726-8098-6B4104D8B94B}"/>
                </a:ext>
              </a:extLst>
            </p:cNvPr>
            <p:cNvGrpSpPr>
              <a:grpSpLocks/>
            </p:cNvGrpSpPr>
            <p:nvPr/>
          </p:nvGrpSpPr>
          <p:grpSpPr bwMode="auto">
            <a:xfrm>
              <a:off x="1973" y="2251"/>
              <a:ext cx="247" cy="298"/>
              <a:chOff x="567" y="3080"/>
              <a:chExt cx="247" cy="298"/>
            </a:xfrm>
          </p:grpSpPr>
          <p:sp>
            <p:nvSpPr>
              <p:cNvPr id="50194" name="Oval 8">
                <a:extLst>
                  <a:ext uri="{FF2B5EF4-FFF2-40B4-BE49-F238E27FC236}">
                    <a16:creationId xmlns:a16="http://schemas.microsoft.com/office/drawing/2014/main" id="{26B2F8DE-7DF4-4717-AF66-ED8C04347050}"/>
                  </a:ext>
                </a:extLst>
              </p:cNvPr>
              <p:cNvSpPr>
                <a:spLocks noChangeArrowheads="1"/>
              </p:cNvSpPr>
              <p:nvPr/>
            </p:nvSpPr>
            <p:spPr bwMode="auto">
              <a:xfrm>
                <a:off x="567" y="3113"/>
                <a:ext cx="247" cy="265"/>
              </a:xfrm>
              <a:prstGeom prst="ellipse">
                <a:avLst/>
              </a:prstGeom>
              <a:solidFill>
                <a:schemeClr val="bg1"/>
              </a:solidFill>
              <a:ln w="12700" cap="sq">
                <a:solidFill>
                  <a:schemeClr val="tx1"/>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0195" name="Text Box 9">
                <a:extLst>
                  <a:ext uri="{FF2B5EF4-FFF2-40B4-BE49-F238E27FC236}">
                    <a16:creationId xmlns:a16="http://schemas.microsoft.com/office/drawing/2014/main" id="{D7BC6DD5-D691-457A-AF0A-78195C0D134C}"/>
                  </a:ext>
                </a:extLst>
              </p:cNvPr>
              <p:cNvSpPr txBox="1">
                <a:spLocks noChangeArrowheads="1"/>
              </p:cNvSpPr>
              <p:nvPr/>
            </p:nvSpPr>
            <p:spPr bwMode="auto">
              <a:xfrm>
                <a:off x="599" y="308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p</a:t>
                </a:r>
              </a:p>
            </p:txBody>
          </p:sp>
        </p:grpSp>
        <p:grpSp>
          <p:nvGrpSpPr>
            <p:cNvPr id="50183" name="Group 10">
              <a:extLst>
                <a:ext uri="{FF2B5EF4-FFF2-40B4-BE49-F238E27FC236}">
                  <a16:creationId xmlns:a16="http://schemas.microsoft.com/office/drawing/2014/main" id="{B202B60B-EED0-48FB-BD3F-E0995EBF6B73}"/>
                </a:ext>
              </a:extLst>
            </p:cNvPr>
            <p:cNvGrpSpPr>
              <a:grpSpLocks/>
            </p:cNvGrpSpPr>
            <p:nvPr/>
          </p:nvGrpSpPr>
          <p:grpSpPr bwMode="auto">
            <a:xfrm>
              <a:off x="1293" y="2477"/>
              <a:ext cx="247" cy="291"/>
              <a:chOff x="1086" y="3475"/>
              <a:chExt cx="247" cy="291"/>
            </a:xfrm>
          </p:grpSpPr>
          <p:sp>
            <p:nvSpPr>
              <p:cNvPr id="50192" name="Oval 11">
                <a:extLst>
                  <a:ext uri="{FF2B5EF4-FFF2-40B4-BE49-F238E27FC236}">
                    <a16:creationId xmlns:a16="http://schemas.microsoft.com/office/drawing/2014/main" id="{32343672-1E0F-49F9-8E35-C0AB68CB61F7}"/>
                  </a:ext>
                </a:extLst>
              </p:cNvPr>
              <p:cNvSpPr>
                <a:spLocks noChangeArrowheads="1"/>
              </p:cNvSpPr>
              <p:nvPr/>
            </p:nvSpPr>
            <p:spPr bwMode="auto">
              <a:xfrm>
                <a:off x="1086" y="3501"/>
                <a:ext cx="247" cy="265"/>
              </a:xfrm>
              <a:prstGeom prst="ellipse">
                <a:avLst/>
              </a:prstGeom>
              <a:solidFill>
                <a:schemeClr val="bg1"/>
              </a:solidFill>
              <a:ln w="12700" cap="sq">
                <a:solidFill>
                  <a:schemeClr val="tx1"/>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0193" name="Text Box 12">
                <a:extLst>
                  <a:ext uri="{FF2B5EF4-FFF2-40B4-BE49-F238E27FC236}">
                    <a16:creationId xmlns:a16="http://schemas.microsoft.com/office/drawing/2014/main" id="{DE5D6376-5829-4274-B056-0BCE09AF4797}"/>
                  </a:ext>
                </a:extLst>
              </p:cNvPr>
              <p:cNvSpPr txBox="1">
                <a:spLocks noChangeArrowheads="1"/>
              </p:cNvSpPr>
              <p:nvPr/>
            </p:nvSpPr>
            <p:spPr bwMode="auto">
              <a:xfrm flipH="1">
                <a:off x="1111" y="3475"/>
                <a:ext cx="1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q</a:t>
                </a:r>
              </a:p>
            </p:txBody>
          </p:sp>
        </p:grpSp>
        <p:grpSp>
          <p:nvGrpSpPr>
            <p:cNvPr id="50184" name="Group 13">
              <a:extLst>
                <a:ext uri="{FF2B5EF4-FFF2-40B4-BE49-F238E27FC236}">
                  <a16:creationId xmlns:a16="http://schemas.microsoft.com/office/drawing/2014/main" id="{C0BEA9BB-83E3-4055-9ED2-03AC44156C40}"/>
                </a:ext>
              </a:extLst>
            </p:cNvPr>
            <p:cNvGrpSpPr>
              <a:grpSpLocks/>
            </p:cNvGrpSpPr>
            <p:nvPr/>
          </p:nvGrpSpPr>
          <p:grpSpPr bwMode="auto">
            <a:xfrm>
              <a:off x="1202" y="2024"/>
              <a:ext cx="293" cy="318"/>
              <a:chOff x="3923" y="3702"/>
              <a:chExt cx="293" cy="318"/>
            </a:xfrm>
          </p:grpSpPr>
          <p:sp>
            <p:nvSpPr>
              <p:cNvPr id="50190" name="Oval 14">
                <a:extLst>
                  <a:ext uri="{FF2B5EF4-FFF2-40B4-BE49-F238E27FC236}">
                    <a16:creationId xmlns:a16="http://schemas.microsoft.com/office/drawing/2014/main" id="{674B0D8D-F7E4-4B13-AB08-DE96DA4AE8A2}"/>
                  </a:ext>
                </a:extLst>
              </p:cNvPr>
              <p:cNvSpPr>
                <a:spLocks noChangeArrowheads="1"/>
              </p:cNvSpPr>
              <p:nvPr/>
            </p:nvSpPr>
            <p:spPr bwMode="auto">
              <a:xfrm>
                <a:off x="3923" y="3702"/>
                <a:ext cx="293" cy="318"/>
              </a:xfrm>
              <a:prstGeom prst="ellipse">
                <a:avLst/>
              </a:prstGeom>
              <a:solidFill>
                <a:schemeClr val="bg1"/>
              </a:solidFill>
              <a:ln w="12700" cap="sq">
                <a:solidFill>
                  <a:srgbClr val="0000FF"/>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0191" name="Text Box 15">
                <a:extLst>
                  <a:ext uri="{FF2B5EF4-FFF2-40B4-BE49-F238E27FC236}">
                    <a16:creationId xmlns:a16="http://schemas.microsoft.com/office/drawing/2014/main" id="{CE8397EE-8D0A-4DE5-9AD3-82E99FC5E941}"/>
                  </a:ext>
                </a:extLst>
              </p:cNvPr>
              <p:cNvSpPr txBox="1">
                <a:spLocks noChangeArrowheads="1"/>
              </p:cNvSpPr>
              <p:nvPr/>
            </p:nvSpPr>
            <p:spPr bwMode="auto">
              <a:xfrm>
                <a:off x="3969" y="3702"/>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0000FF"/>
                    </a:solidFill>
                    <a:latin typeface="Times New Roman" panose="02020603050405020304" pitchFamily="18" charset="0"/>
                  </a:rPr>
                  <a:t>k</a:t>
                </a:r>
              </a:p>
            </p:txBody>
          </p:sp>
        </p:grpSp>
        <p:grpSp>
          <p:nvGrpSpPr>
            <p:cNvPr id="50185" name="Group 16">
              <a:extLst>
                <a:ext uri="{FF2B5EF4-FFF2-40B4-BE49-F238E27FC236}">
                  <a16:creationId xmlns:a16="http://schemas.microsoft.com/office/drawing/2014/main" id="{1757CA4F-625A-4B9B-A52C-C1764AA21D17}"/>
                </a:ext>
              </a:extLst>
            </p:cNvPr>
            <p:cNvGrpSpPr>
              <a:grpSpLocks/>
            </p:cNvGrpSpPr>
            <p:nvPr/>
          </p:nvGrpSpPr>
          <p:grpSpPr bwMode="auto">
            <a:xfrm>
              <a:off x="3107" y="2886"/>
              <a:ext cx="408" cy="318"/>
              <a:chOff x="3787" y="2931"/>
              <a:chExt cx="408" cy="318"/>
            </a:xfrm>
          </p:grpSpPr>
          <p:sp>
            <p:nvSpPr>
              <p:cNvPr id="50188" name="Oval 17">
                <a:extLst>
                  <a:ext uri="{FF2B5EF4-FFF2-40B4-BE49-F238E27FC236}">
                    <a16:creationId xmlns:a16="http://schemas.microsoft.com/office/drawing/2014/main" id="{A01223B5-6737-42AB-BCA8-E4F22341C6F1}"/>
                  </a:ext>
                </a:extLst>
              </p:cNvPr>
              <p:cNvSpPr>
                <a:spLocks noChangeArrowheads="1"/>
              </p:cNvSpPr>
              <p:nvPr/>
            </p:nvSpPr>
            <p:spPr bwMode="auto">
              <a:xfrm>
                <a:off x="3787" y="2931"/>
                <a:ext cx="408" cy="318"/>
              </a:xfrm>
              <a:prstGeom prst="ellipse">
                <a:avLst/>
              </a:prstGeom>
              <a:solidFill>
                <a:schemeClr val="bg1"/>
              </a:solidFill>
              <a:ln w="12700" cap="sq">
                <a:solidFill>
                  <a:srgbClr val="FF0000"/>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0189" name="Text Box 18">
                <a:extLst>
                  <a:ext uri="{FF2B5EF4-FFF2-40B4-BE49-F238E27FC236}">
                    <a16:creationId xmlns:a16="http://schemas.microsoft.com/office/drawing/2014/main" id="{55732FCF-BD51-4664-BB6B-00FEBB8C0363}"/>
                  </a:ext>
                </a:extLst>
              </p:cNvPr>
              <p:cNvSpPr txBox="1">
                <a:spLocks noChangeArrowheads="1"/>
              </p:cNvSpPr>
              <p:nvPr/>
            </p:nvSpPr>
            <p:spPr bwMode="auto">
              <a:xfrm>
                <a:off x="3878" y="2931"/>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0000"/>
                    </a:solidFill>
                    <a:latin typeface="Times New Roman" panose="02020603050405020304" pitchFamily="18" charset="0"/>
                  </a:rPr>
                  <a:t>r</a:t>
                </a:r>
              </a:p>
            </p:txBody>
          </p:sp>
        </p:grpSp>
        <p:sp>
          <p:nvSpPr>
            <p:cNvPr id="50186" name="Line 19">
              <a:extLst>
                <a:ext uri="{FF2B5EF4-FFF2-40B4-BE49-F238E27FC236}">
                  <a16:creationId xmlns:a16="http://schemas.microsoft.com/office/drawing/2014/main" id="{2DAA3FF3-DD7E-4379-A222-0BCCB82756F8}"/>
                </a:ext>
              </a:extLst>
            </p:cNvPr>
            <p:cNvSpPr>
              <a:spLocks noChangeShapeType="1"/>
            </p:cNvSpPr>
            <p:nvPr/>
          </p:nvSpPr>
          <p:spPr bwMode="auto">
            <a:xfrm>
              <a:off x="2245" y="2478"/>
              <a:ext cx="862" cy="498"/>
            </a:xfrm>
            <a:prstGeom prst="line">
              <a:avLst/>
            </a:prstGeom>
            <a:noFill/>
            <a:ln w="158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50187" name="Line 20">
              <a:extLst>
                <a:ext uri="{FF2B5EF4-FFF2-40B4-BE49-F238E27FC236}">
                  <a16:creationId xmlns:a16="http://schemas.microsoft.com/office/drawing/2014/main" id="{E1B822B0-BECD-4DD5-88CB-25FC8D691B26}"/>
                </a:ext>
              </a:extLst>
            </p:cNvPr>
            <p:cNvSpPr>
              <a:spLocks noChangeShapeType="1"/>
            </p:cNvSpPr>
            <p:nvPr/>
          </p:nvSpPr>
          <p:spPr bwMode="auto">
            <a:xfrm>
              <a:off x="1519" y="2659"/>
              <a:ext cx="1588" cy="317"/>
            </a:xfrm>
            <a:prstGeom prst="line">
              <a:avLst/>
            </a:prstGeom>
            <a:noFill/>
            <a:ln w="25400" cap="sq">
              <a:solidFill>
                <a:srgbClr val="FF00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50180" name="Object 21">
            <a:extLst>
              <a:ext uri="{FF2B5EF4-FFF2-40B4-BE49-F238E27FC236}">
                <a16:creationId xmlns:a16="http://schemas.microsoft.com/office/drawing/2014/main" id="{85EC9FE5-B307-4281-AEAA-040B26260282}"/>
              </a:ext>
            </a:extLst>
          </p:cNvPr>
          <p:cNvGraphicFramePr>
            <a:graphicFrameLocks noChangeAspect="1"/>
          </p:cNvGraphicFramePr>
          <p:nvPr/>
        </p:nvGraphicFramePr>
        <p:xfrm>
          <a:off x="2843213" y="1700213"/>
          <a:ext cx="2870200" cy="482600"/>
        </p:xfrm>
        <a:graphic>
          <a:graphicData uri="http://schemas.openxmlformats.org/presentationml/2006/ole">
            <mc:AlternateContent xmlns:mc="http://schemas.openxmlformats.org/markup-compatibility/2006">
              <mc:Choice xmlns:v="urn:schemas-microsoft-com:vml" Requires="v">
                <p:oleObj spid="_x0000_s21558" name="公式" r:id="rId3" imgW="1435100" imgH="241300" progId="Equation.3">
                  <p:embed/>
                </p:oleObj>
              </mc:Choice>
              <mc:Fallback>
                <p:oleObj name="公式" r:id="rId3" imgW="1435100" imgH="24130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700213"/>
                        <a:ext cx="28702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02" name="Group 2">
            <a:extLst>
              <a:ext uri="{FF2B5EF4-FFF2-40B4-BE49-F238E27FC236}">
                <a16:creationId xmlns:a16="http://schemas.microsoft.com/office/drawing/2014/main" id="{4E8AF34E-72E1-4C62-B524-CA2E7CB23EC0}"/>
              </a:ext>
            </a:extLst>
          </p:cNvPr>
          <p:cNvGraphicFramePr>
            <a:graphicFrameLocks noGrp="1"/>
          </p:cNvGraphicFramePr>
          <p:nvPr/>
        </p:nvGraphicFramePr>
        <p:xfrm>
          <a:off x="1258888" y="2420938"/>
          <a:ext cx="6480175" cy="2670175"/>
        </p:xfrm>
        <a:graphic>
          <a:graphicData uri="http://schemas.openxmlformats.org/drawingml/2006/table">
            <a:tbl>
              <a:tblPr/>
              <a:tblGrid>
                <a:gridCol w="777875">
                  <a:extLst>
                    <a:ext uri="{9D8B030D-6E8A-4147-A177-3AD203B41FA5}">
                      <a16:colId xmlns:a16="http://schemas.microsoft.com/office/drawing/2014/main" val="20000"/>
                    </a:ext>
                  </a:extLst>
                </a:gridCol>
                <a:gridCol w="5702300">
                  <a:extLst>
                    <a:ext uri="{9D8B030D-6E8A-4147-A177-3AD203B41FA5}">
                      <a16:colId xmlns:a16="http://schemas.microsoft.com/office/drawing/2014/main" val="20001"/>
                    </a:ext>
                  </a:extLst>
                </a:gridCol>
              </a:tblGrid>
              <a:tr h="8229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　　　④　　　⑤   </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722" marB="45722" anchor="ctr"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847176">
                <a:tc>
                  <a:txBody>
                    <a:bodyPr/>
                    <a:lstStyle/>
                    <a:p>
                      <a:pPr marL="0" marR="0" lvl="0" indent="284163" algn="ctr" defTabSz="914400" rtl="0" eaLnBrk="1" fontAlgn="base" latinLnBrk="0" hangingPunct="1">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④</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2" marB="45722" anchor="ctr"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284163" algn="l" defTabSz="914400" rtl="0" eaLnBrk="1" fontAlgn="base" latinLnBrk="0" hangingPunct="1">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3.6           10.2        16.12         16.49</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9.43        14.87         15.65</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6             6.32</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2</a:t>
                      </a:r>
                      <a:endParaRPr kumimoji="1" lang="en-US" altLang="zh-CN" sz="2400" b="1" i="0" u="none" strike="noStrike" cap="none" normalizeH="0" baseline="0">
                        <a:ln>
                          <a:noFill/>
                        </a:ln>
                        <a:solidFill>
                          <a:srgbClr val="0000FF"/>
                        </a:solidFill>
                        <a:effectLst/>
                        <a:latin typeface="Times New Roman" pitchFamily="18" charset="0"/>
                        <a:ea typeface="宋体" pitchFamily="2" charset="-122"/>
                      </a:endParaRPr>
                    </a:p>
                  </a:txBody>
                  <a:tcPr marT="45722" marB="45722"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2" name="Group 14">
            <a:extLst>
              <a:ext uri="{FF2B5EF4-FFF2-40B4-BE49-F238E27FC236}">
                <a16:creationId xmlns:a16="http://schemas.microsoft.com/office/drawing/2014/main" id="{FC4A2283-15CF-4DFD-9155-F62B2EC7F2A5}"/>
              </a:ext>
            </a:extLst>
          </p:cNvPr>
          <p:cNvGrpSpPr>
            <a:grpSpLocks/>
          </p:cNvGrpSpPr>
          <p:nvPr/>
        </p:nvGrpSpPr>
        <p:grpSpPr bwMode="auto">
          <a:xfrm>
            <a:off x="468313" y="836613"/>
            <a:ext cx="7462837" cy="1335087"/>
            <a:chOff x="295" y="255"/>
            <a:chExt cx="4701" cy="841"/>
          </a:xfrm>
        </p:grpSpPr>
        <p:graphicFrame>
          <p:nvGraphicFramePr>
            <p:cNvPr id="51218" name="Object 15">
              <a:extLst>
                <a:ext uri="{FF2B5EF4-FFF2-40B4-BE49-F238E27FC236}">
                  <a16:creationId xmlns:a16="http://schemas.microsoft.com/office/drawing/2014/main" id="{5C64438F-FD3F-472C-8813-E5784D4A7F10}"/>
                </a:ext>
              </a:extLst>
            </p:cNvPr>
            <p:cNvGraphicFramePr>
              <a:graphicFrameLocks noChangeAspect="1"/>
            </p:cNvGraphicFramePr>
            <p:nvPr/>
          </p:nvGraphicFramePr>
          <p:xfrm>
            <a:off x="2925" y="255"/>
            <a:ext cx="374" cy="468"/>
          </p:xfrm>
          <a:graphic>
            <a:graphicData uri="http://schemas.openxmlformats.org/presentationml/2006/ole">
              <mc:AlternateContent xmlns:mc="http://schemas.openxmlformats.org/markup-compatibility/2006">
                <mc:Choice xmlns:v="urn:schemas-microsoft-com:vml" Requires="v">
                  <p:oleObj spid="_x0000_s22738" name="公式" r:id="rId4" imgW="190417" imgH="241195" progId="Equation.3">
                    <p:embed/>
                  </p:oleObj>
                </mc:Choice>
                <mc:Fallback>
                  <p:oleObj name="公式" r:id="rId4" imgW="190417" imgH="241195"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 y="255"/>
                          <a:ext cx="37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19" name="Object 16">
              <a:extLst>
                <a:ext uri="{FF2B5EF4-FFF2-40B4-BE49-F238E27FC236}">
                  <a16:creationId xmlns:a16="http://schemas.microsoft.com/office/drawing/2014/main" id="{CE2CC307-4D00-4B19-93A9-E1279F4E9479}"/>
                </a:ext>
              </a:extLst>
            </p:cNvPr>
            <p:cNvGraphicFramePr>
              <a:graphicFrameLocks noChangeAspect="1"/>
            </p:cNvGraphicFramePr>
            <p:nvPr/>
          </p:nvGraphicFramePr>
          <p:xfrm>
            <a:off x="1701" y="709"/>
            <a:ext cx="1179" cy="387"/>
          </p:xfrm>
          <a:graphic>
            <a:graphicData uri="http://schemas.openxmlformats.org/presentationml/2006/ole">
              <mc:AlternateContent xmlns:mc="http://schemas.openxmlformats.org/markup-compatibility/2006">
                <mc:Choice xmlns:v="urn:schemas-microsoft-com:vml" Requires="v">
                  <p:oleObj spid="_x0000_s22739" name="公式" r:id="rId6" imgW="723586" imgH="241195" progId="Equation.3">
                    <p:embed/>
                  </p:oleObj>
                </mc:Choice>
                <mc:Fallback>
                  <p:oleObj name="公式" r:id="rId6" imgW="723586" imgH="241195"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709"/>
                          <a:ext cx="1179"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0" name="Rectangle 17">
              <a:extLst>
                <a:ext uri="{FF2B5EF4-FFF2-40B4-BE49-F238E27FC236}">
                  <a16:creationId xmlns:a16="http://schemas.microsoft.com/office/drawing/2014/main" id="{C17F7FB2-D91F-4D24-BD1C-E17139F34AF6}"/>
                </a:ext>
              </a:extLst>
            </p:cNvPr>
            <p:cNvSpPr>
              <a:spLocks noChangeArrowheads="1"/>
            </p:cNvSpPr>
            <p:nvPr/>
          </p:nvSpPr>
          <p:spPr bwMode="auto">
            <a:xfrm>
              <a:off x="295" y="346"/>
              <a:ext cx="26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AutoNum type="arabicPeriod"/>
              </a:pPr>
              <a:r>
                <a:rPr kumimoji="1" lang="zh-CN" altLang="en-US" sz="2400">
                  <a:latin typeface="Times New Roman" panose="02020603050405020304" pitchFamily="18" charset="0"/>
                  <a:cs typeface="Times New Roman" panose="02020603050405020304" pitchFamily="18" charset="0"/>
                </a:rPr>
                <a:t>计算</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个样品两两之间的距离</a:t>
              </a:r>
              <a:endParaRPr kumimoji="1" lang="zh-CN" altLang="en-US" sz="2400">
                <a:latin typeface="Times New Roman" panose="02020603050405020304" pitchFamily="18" charset="0"/>
              </a:endParaRPr>
            </a:p>
          </p:txBody>
        </p:sp>
        <p:sp>
          <p:nvSpPr>
            <p:cNvPr id="51221" name="Rectangle 18">
              <a:extLst>
                <a:ext uri="{FF2B5EF4-FFF2-40B4-BE49-F238E27FC236}">
                  <a16:creationId xmlns:a16="http://schemas.microsoft.com/office/drawing/2014/main" id="{F75379CD-7C02-463A-8853-FEC6722FF1DD}"/>
                </a:ext>
              </a:extLst>
            </p:cNvPr>
            <p:cNvSpPr>
              <a:spLocks noChangeArrowheads="1"/>
            </p:cNvSpPr>
            <p:nvPr/>
          </p:nvSpPr>
          <p:spPr bwMode="auto">
            <a:xfrm>
              <a:off x="476" y="709"/>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记为距离矩阵</a:t>
              </a:r>
              <a:endParaRPr kumimoji="1" lang="zh-CN" altLang="en-US" sz="2400">
                <a:latin typeface="Times New Roman" panose="02020603050405020304" pitchFamily="18" charset="0"/>
              </a:endParaRPr>
            </a:p>
          </p:txBody>
        </p:sp>
        <p:sp>
          <p:nvSpPr>
            <p:cNvPr id="51222" name="Rectangle 19">
              <a:extLst>
                <a:ext uri="{FF2B5EF4-FFF2-40B4-BE49-F238E27FC236}">
                  <a16:creationId xmlns:a16="http://schemas.microsoft.com/office/drawing/2014/main" id="{D01D6A07-B4E4-4790-BE35-2754CF327407}"/>
                </a:ext>
              </a:extLst>
            </p:cNvPr>
            <p:cNvSpPr>
              <a:spLocks noChangeArrowheads="1"/>
            </p:cNvSpPr>
            <p:nvPr/>
          </p:nvSpPr>
          <p:spPr bwMode="auto">
            <a:xfrm>
              <a:off x="3152" y="346"/>
              <a:ext cx="18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t>（采用欧氏距离），</a:t>
              </a:r>
            </a:p>
          </p:txBody>
        </p:sp>
      </p:grpSp>
      <p:graphicFrame>
        <p:nvGraphicFramePr>
          <p:cNvPr id="716820" name="Object 20">
            <a:extLst>
              <a:ext uri="{FF2B5EF4-FFF2-40B4-BE49-F238E27FC236}">
                <a16:creationId xmlns:a16="http://schemas.microsoft.com/office/drawing/2014/main" id="{4C9786B5-8FA3-4790-9C2A-E786B8ECEBE2}"/>
              </a:ext>
            </a:extLst>
          </p:cNvPr>
          <p:cNvGraphicFramePr>
            <a:graphicFrameLocks noChangeAspect="1"/>
          </p:cNvGraphicFramePr>
          <p:nvPr/>
        </p:nvGraphicFramePr>
        <p:xfrm>
          <a:off x="971550" y="5876925"/>
          <a:ext cx="2292350" cy="538163"/>
        </p:xfrm>
        <a:graphic>
          <a:graphicData uri="http://schemas.openxmlformats.org/presentationml/2006/ole">
            <mc:AlternateContent xmlns:mc="http://schemas.openxmlformats.org/markup-compatibility/2006">
              <mc:Choice xmlns:v="urn:schemas-microsoft-com:vml" Requires="v">
                <p:oleObj spid="_x0000_s22740" name="公式" r:id="rId8" imgW="965200" imgH="228600" progId="Equation.3">
                  <p:embed/>
                </p:oleObj>
              </mc:Choice>
              <mc:Fallback>
                <p:oleObj name="公式" r:id="rId8" imgW="965200" imgH="22860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550" y="5876925"/>
                        <a:ext cx="229235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21" name="Rectangle 21">
            <a:extLst>
              <a:ext uri="{FF2B5EF4-FFF2-40B4-BE49-F238E27FC236}">
                <a16:creationId xmlns:a16="http://schemas.microsoft.com/office/drawing/2014/main" id="{8038AEE0-EE50-4937-9B61-9D4B36D71CA4}"/>
              </a:ext>
            </a:extLst>
          </p:cNvPr>
          <p:cNvSpPr>
            <a:spLocks noChangeArrowheads="1"/>
          </p:cNvSpPr>
          <p:nvPr/>
        </p:nvSpPr>
        <p:spPr bwMode="auto">
          <a:xfrm>
            <a:off x="250825" y="5229225"/>
            <a:ext cx="719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2. </a:t>
            </a:r>
            <a:r>
              <a:rPr kumimoji="1" lang="zh-CN" altLang="en-US" sz="2400">
                <a:latin typeface="Times New Roman" panose="02020603050405020304" pitchFamily="18" charset="0"/>
                <a:cs typeface="Times New Roman" panose="02020603050405020304" pitchFamily="18" charset="0"/>
              </a:rPr>
              <a:t>合并距离最小的两类为新类，按顺序定为第６类。</a:t>
            </a:r>
            <a:endParaRPr kumimoji="1" lang="zh-CN" altLang="en-US" sz="2400">
              <a:latin typeface="Times New Roman" panose="02020603050405020304" pitchFamily="18" charset="0"/>
            </a:endParaRPr>
          </a:p>
        </p:txBody>
      </p:sp>
      <p:grpSp>
        <p:nvGrpSpPr>
          <p:cNvPr id="3" name="Group 22">
            <a:extLst>
              <a:ext uri="{FF2B5EF4-FFF2-40B4-BE49-F238E27FC236}">
                <a16:creationId xmlns:a16="http://schemas.microsoft.com/office/drawing/2014/main" id="{52EC0F9E-73A9-40DF-876C-F20A3C174227}"/>
              </a:ext>
            </a:extLst>
          </p:cNvPr>
          <p:cNvGrpSpPr>
            <a:grpSpLocks/>
          </p:cNvGrpSpPr>
          <p:nvPr/>
        </p:nvGrpSpPr>
        <p:grpSpPr bwMode="auto">
          <a:xfrm>
            <a:off x="3348038" y="5876925"/>
            <a:ext cx="1747837" cy="515938"/>
            <a:chOff x="2154" y="3612"/>
            <a:chExt cx="1101" cy="325"/>
          </a:xfrm>
        </p:grpSpPr>
        <p:graphicFrame>
          <p:nvGraphicFramePr>
            <p:cNvPr id="51216" name="Object 23">
              <a:extLst>
                <a:ext uri="{FF2B5EF4-FFF2-40B4-BE49-F238E27FC236}">
                  <a16:creationId xmlns:a16="http://schemas.microsoft.com/office/drawing/2014/main" id="{C2E9D2CB-7F98-48AE-B554-FCF9C0EEC03C}"/>
                </a:ext>
              </a:extLst>
            </p:cNvPr>
            <p:cNvGraphicFramePr>
              <a:graphicFrameLocks noChangeAspect="1"/>
            </p:cNvGraphicFramePr>
            <p:nvPr/>
          </p:nvGraphicFramePr>
          <p:xfrm>
            <a:off x="2789" y="3612"/>
            <a:ext cx="466" cy="325"/>
          </p:xfrm>
          <a:graphic>
            <a:graphicData uri="http://schemas.openxmlformats.org/presentationml/2006/ole">
              <mc:AlternateContent xmlns:mc="http://schemas.openxmlformats.org/markup-compatibility/2006">
                <mc:Choice xmlns:v="urn:schemas-microsoft-com:vml" Requires="v">
                  <p:oleObj spid="_x0000_s22741" name="公式" r:id="rId10" imgW="317087" imgH="215619" progId="Equation.3">
                    <p:embed/>
                  </p:oleObj>
                </mc:Choice>
                <mc:Fallback>
                  <p:oleObj name="公式" r:id="rId10" imgW="317087" imgH="215619"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9" y="3612"/>
                          <a:ext cx="46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17" name="Rectangle 24">
              <a:extLst>
                <a:ext uri="{FF2B5EF4-FFF2-40B4-BE49-F238E27FC236}">
                  <a16:creationId xmlns:a16="http://schemas.microsoft.com/office/drawing/2014/main" id="{6C79537D-7528-4237-9489-14C999CC12C2}"/>
                </a:ext>
              </a:extLst>
            </p:cNvPr>
            <p:cNvSpPr>
              <a:spLocks noChangeArrowheads="1"/>
            </p:cNvSpPr>
            <p:nvPr/>
          </p:nvSpPr>
          <p:spPr bwMode="auto">
            <a:xfrm>
              <a:off x="2154" y="3635"/>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　⑥＝</a:t>
              </a:r>
              <a:endParaRPr kumimoji="1" lang="zh-CN" altLang="en-US" sz="2400">
                <a:latin typeface="Times New Roman" panose="02020603050405020304" pitchFamily="18" charset="0"/>
              </a:endParaRPr>
            </a:p>
          </p:txBody>
        </p:sp>
      </p:grpSp>
      <p:sp>
        <p:nvSpPr>
          <p:cNvPr id="51215" name="Rectangle 25">
            <a:extLst>
              <a:ext uri="{FF2B5EF4-FFF2-40B4-BE49-F238E27FC236}">
                <a16:creationId xmlns:a16="http://schemas.microsoft.com/office/drawing/2014/main" id="{1C52F42E-E24E-4924-BA14-8D9C03A49A1F}"/>
              </a:ext>
            </a:extLst>
          </p:cNvPr>
          <p:cNvSpPr>
            <a:spLocks noChangeArrowheads="1"/>
          </p:cNvSpPr>
          <p:nvPr/>
        </p:nvSpPr>
        <p:spPr bwMode="auto">
          <a:xfrm>
            <a:off x="0" y="260350"/>
            <a:ext cx="861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lr>
                <a:schemeClr val="accent1"/>
              </a:buClr>
              <a:buSzPct val="65000"/>
              <a:buFont typeface="Wingdings" panose="05000000000000000000" pitchFamily="2" charset="2"/>
              <a:buChar char="n"/>
              <a:tabLst>
                <a:tab pos="4953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953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953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3200" b="1">
                <a:solidFill>
                  <a:schemeClr val="tx2"/>
                </a:solidFill>
                <a:latin typeface="宋体" panose="02010600030101010101" pitchFamily="2" charset="-122"/>
                <a:cs typeface="Times New Roman" panose="02020603050405020304" pitchFamily="18" charset="0"/>
              </a:rPr>
              <a:t>例</a:t>
            </a:r>
            <a:r>
              <a:rPr kumimoji="1" lang="zh-CN" altLang="en-US" sz="3200" b="1">
                <a:solidFill>
                  <a:schemeClr val="tx2"/>
                </a:solidFill>
                <a:latin typeface="华文琥珀" panose="02010800040101010101" pitchFamily="2" charset="-122"/>
                <a:ea typeface="华文琥珀" panose="02010800040101010101" pitchFamily="2" charset="-122"/>
              </a:rPr>
              <a:t> 最长距离法</a:t>
            </a:r>
            <a:r>
              <a:rPr kumimoji="1" lang="zh-CN" altLang="en-US" sz="2400">
                <a:solidFill>
                  <a:schemeClr val="tx2"/>
                </a:solidFill>
                <a:latin typeface="宋体" panose="02010600030101010101" pitchFamily="2" charset="-122"/>
              </a:rPr>
              <a:t>    </a:t>
            </a:r>
            <a:endParaRPr kumimoji="1" lang="zh-CN" altLang="en-US" sz="240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68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68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168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C:\Users\Yuan Wei\Desktop\dc54564e9258d10972777e6ad358ccbf6d814d56.jpg">
            <a:extLst>
              <a:ext uri="{FF2B5EF4-FFF2-40B4-BE49-F238E27FC236}">
                <a16:creationId xmlns:a16="http://schemas.microsoft.com/office/drawing/2014/main" id="{9258364D-4654-8836-577D-CA6DFCB1FE8E}"/>
              </a:ext>
            </a:extLst>
          </p:cNvPr>
          <p:cNvPicPr>
            <a:picLocks noChangeAspect="1" noChangeArrowheads="1"/>
          </p:cNvPicPr>
          <p:nvPr/>
        </p:nvPicPr>
        <p:blipFill rotWithShape="1">
          <a:blip r:embed="rId3" cstate="print">
            <a:clrChange>
              <a:clrFrom>
                <a:srgbClr val="FFFFFF"/>
              </a:clrFrom>
              <a:clrTo>
                <a:srgbClr val="FFFFFF">
                  <a:alpha val="0"/>
                </a:srgbClr>
              </a:clrTo>
            </a:clrChange>
            <a:alphaModFix amt="13000"/>
            <a:extLst>
              <a:ext uri="{28A0092B-C50C-407E-A947-70E740481C1C}">
                <a14:useLocalDpi xmlns:a14="http://schemas.microsoft.com/office/drawing/2010/main" val="0"/>
              </a:ext>
            </a:extLst>
          </a:blip>
          <a:srcRect l="3750" b="17870"/>
          <a:stretch/>
        </p:blipFill>
        <p:spPr bwMode="auto">
          <a:xfrm>
            <a:off x="2085490" y="1803160"/>
            <a:ext cx="4626274" cy="271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组合 20">
            <a:extLst>
              <a:ext uri="{FF2B5EF4-FFF2-40B4-BE49-F238E27FC236}">
                <a16:creationId xmlns:a16="http://schemas.microsoft.com/office/drawing/2014/main" id="{BFF37B91-0D7D-83C6-A3FC-A9176053CF56}"/>
              </a:ext>
            </a:extLst>
          </p:cNvPr>
          <p:cNvGrpSpPr/>
          <p:nvPr/>
        </p:nvGrpSpPr>
        <p:grpSpPr>
          <a:xfrm>
            <a:off x="5995454" y="4626654"/>
            <a:ext cx="1224136" cy="574670"/>
            <a:chOff x="1763688" y="4422030"/>
            <a:chExt cx="1224136" cy="574670"/>
          </a:xfrm>
        </p:grpSpPr>
        <p:sp>
          <p:nvSpPr>
            <p:cNvPr id="22" name="箭头: 下 21">
              <a:extLst>
                <a:ext uri="{FF2B5EF4-FFF2-40B4-BE49-F238E27FC236}">
                  <a16:creationId xmlns:a16="http://schemas.microsoft.com/office/drawing/2014/main" id="{7D721632-7D21-5DDF-49CD-7FB3DA1A8999}"/>
                </a:ext>
              </a:extLst>
            </p:cNvPr>
            <p:cNvSpPr/>
            <p:nvPr/>
          </p:nvSpPr>
          <p:spPr bwMode="auto">
            <a:xfrm>
              <a:off x="1763688" y="4422030"/>
              <a:ext cx="1224136" cy="432048"/>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3" name="箭头: 下 22">
              <a:extLst>
                <a:ext uri="{FF2B5EF4-FFF2-40B4-BE49-F238E27FC236}">
                  <a16:creationId xmlns:a16="http://schemas.microsoft.com/office/drawing/2014/main" id="{6C0A910E-D81C-CDDA-A333-0800C6FAD642}"/>
                </a:ext>
              </a:extLst>
            </p:cNvPr>
            <p:cNvSpPr/>
            <p:nvPr/>
          </p:nvSpPr>
          <p:spPr bwMode="auto">
            <a:xfrm>
              <a:off x="1763688" y="4564652"/>
              <a:ext cx="1224136" cy="432048"/>
            </a:xfrm>
            <a:prstGeom prst="downArrow">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pic>
        <p:nvPicPr>
          <p:cNvPr id="12290" name="Picture 2">
            <a:extLst>
              <a:ext uri="{FF2B5EF4-FFF2-40B4-BE49-F238E27FC236}">
                <a16:creationId xmlns:a16="http://schemas.microsoft.com/office/drawing/2014/main" id="{C375C8E1-6625-D9EB-C0CB-865F478E0D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256" b="10797"/>
          <a:stretch/>
        </p:blipFill>
        <p:spPr bwMode="auto">
          <a:xfrm>
            <a:off x="774874" y="1084362"/>
            <a:ext cx="3528392" cy="2523399"/>
          </a:xfrm>
          <a:prstGeom prst="rect">
            <a:avLst/>
          </a:prstGeom>
          <a:noFill/>
          <a:effectLst>
            <a:outerShdw blurRad="63500" sx="101000" sy="101000" algn="ctr" rotWithShape="0">
              <a:schemeClr val="tx1">
                <a:lumMod val="75000"/>
                <a:lumOff val="25000"/>
                <a:alpha val="40000"/>
              </a:schemeClr>
            </a:outerShdw>
          </a:effectLst>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E8C82D8-CE96-E41A-675F-DD9EE2ACA614}"/>
              </a:ext>
            </a:extLst>
          </p:cNvPr>
          <p:cNvSpPr txBox="1"/>
          <p:nvPr/>
        </p:nvSpPr>
        <p:spPr>
          <a:xfrm>
            <a:off x="467544" y="5201324"/>
            <a:ext cx="3816424" cy="1107996"/>
          </a:xfrm>
          <a:prstGeom prst="rect">
            <a:avLst/>
          </a:prstGeom>
          <a:noFill/>
        </p:spPr>
        <p:txBody>
          <a:bodyPr wrap="square">
            <a:spAutoFit/>
          </a:bodyPr>
          <a:lstStyle/>
          <a:p>
            <a:pPr algn="ctr">
              <a:lnSpc>
                <a:spcPct val="120000"/>
              </a:lnSpc>
            </a:pPr>
            <a:r>
              <a:rPr lang="zh-CN" altLang="en-US" sz="2000" b="1" dirty="0">
                <a:solidFill>
                  <a:srgbClr val="FF0000"/>
                </a:solidFill>
                <a:latin typeface="+mn-ea"/>
                <a:ea typeface="+mn-ea"/>
              </a:rPr>
              <a:t>推算出你的喜好</a:t>
            </a:r>
            <a:r>
              <a:rPr lang="zh-CN" altLang="en-US" sz="2000" b="0" i="0" dirty="0">
                <a:solidFill>
                  <a:srgbClr val="222222"/>
                </a:solidFill>
                <a:effectLst/>
                <a:latin typeface="+mn-ea"/>
                <a:ea typeface="+mn-ea"/>
              </a:rPr>
              <a:t>，</a:t>
            </a:r>
            <a:r>
              <a:rPr lang="zh-CN" altLang="en-US" sz="2000" dirty="0">
                <a:solidFill>
                  <a:srgbClr val="222222"/>
                </a:solidFill>
                <a:latin typeface="+mn-ea"/>
                <a:ea typeface="+mn-ea"/>
              </a:rPr>
              <a:t>精准推荐</a:t>
            </a:r>
            <a:endParaRPr lang="en-US" altLang="zh-CN" sz="2000" dirty="0">
              <a:solidFill>
                <a:srgbClr val="222222"/>
              </a:solidFill>
              <a:latin typeface="+mn-ea"/>
              <a:ea typeface="+mn-ea"/>
            </a:endParaRPr>
          </a:p>
          <a:p>
            <a:pPr algn="ctr">
              <a:lnSpc>
                <a:spcPct val="120000"/>
              </a:lnSpc>
            </a:pPr>
            <a:r>
              <a:rPr lang="zh-CN" altLang="en-US" sz="2000" b="0" i="0" dirty="0">
                <a:solidFill>
                  <a:srgbClr val="222222"/>
                </a:solidFill>
                <a:effectLst/>
                <a:latin typeface="+mn-ea"/>
                <a:ea typeface="+mn-ea"/>
              </a:rPr>
              <a:t>从而使你沉浸其中</a:t>
            </a:r>
            <a:endParaRPr lang="en-US" altLang="zh-CN" sz="2000" b="0" i="0" dirty="0">
              <a:solidFill>
                <a:srgbClr val="222222"/>
              </a:solidFill>
              <a:effectLst/>
              <a:latin typeface="+mn-ea"/>
              <a:ea typeface="+mn-ea"/>
            </a:endParaRPr>
          </a:p>
          <a:p>
            <a:endParaRPr lang="en-US" altLang="zh-CN" b="0" i="0" dirty="0">
              <a:solidFill>
                <a:srgbClr val="222222"/>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8CCBDC86-13CF-D225-B632-F1F387F9B416}"/>
              </a:ext>
            </a:extLst>
          </p:cNvPr>
          <p:cNvSpPr/>
          <p:nvPr/>
        </p:nvSpPr>
        <p:spPr bwMode="auto">
          <a:xfrm>
            <a:off x="594854" y="3740318"/>
            <a:ext cx="1944216" cy="509709"/>
          </a:xfrm>
          <a:prstGeom prst="roundRect">
            <a:avLst>
              <a:gd name="adj" fmla="val 50000"/>
            </a:avLst>
          </a:prstGeom>
          <a:solidFill>
            <a:srgbClr val="0070C0"/>
          </a:soli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eaLnBrk="1" hangingPunct="1"/>
            <a:r>
              <a:rPr lang="zh-CN" altLang="en-US" b="1" i="0" dirty="0">
                <a:solidFill>
                  <a:schemeClr val="bg1"/>
                </a:solidFill>
                <a:effectLst/>
                <a:latin typeface="+mn-ea"/>
                <a:ea typeface="+mn-ea"/>
              </a:rPr>
              <a:t>停留的视频类型</a:t>
            </a: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sp>
        <p:nvSpPr>
          <p:cNvPr id="10" name="矩形: 圆角 9">
            <a:extLst>
              <a:ext uri="{FF2B5EF4-FFF2-40B4-BE49-F238E27FC236}">
                <a16:creationId xmlns:a16="http://schemas.microsoft.com/office/drawing/2014/main" id="{FACA08E9-91AF-4B24-3473-2A816BC46DD9}"/>
              </a:ext>
            </a:extLst>
          </p:cNvPr>
          <p:cNvSpPr/>
          <p:nvPr/>
        </p:nvSpPr>
        <p:spPr bwMode="auto">
          <a:xfrm>
            <a:off x="2683086" y="3732948"/>
            <a:ext cx="1728192" cy="509709"/>
          </a:xfrm>
          <a:prstGeom prst="roundRect">
            <a:avLst>
              <a:gd name="adj" fmla="val 50000"/>
            </a:avLst>
          </a:prstGeom>
          <a:solidFill>
            <a:srgbClr val="0070C0"/>
          </a:soli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eaLnBrk="1" hangingPunct="1"/>
            <a:r>
              <a:rPr lang="zh-CN" altLang="en-US" b="1" i="0" dirty="0">
                <a:solidFill>
                  <a:schemeClr val="bg1"/>
                </a:solidFill>
                <a:effectLst/>
                <a:latin typeface="+mn-ea"/>
                <a:ea typeface="+mn-ea"/>
              </a:rPr>
              <a:t>停留时间长短</a:t>
            </a:r>
            <a:endParaRPr kumimoji="0" lang="zh-CN" altLang="en-US" sz="1800" b="0" i="0" u="none" strike="noStrike" cap="none" normalizeH="0" baseline="0" dirty="0">
              <a:ln>
                <a:noFill/>
              </a:ln>
              <a:solidFill>
                <a:schemeClr val="bg1"/>
              </a:solidFill>
              <a:effectLst/>
              <a:latin typeface="Arial" pitchFamily="34" charset="0"/>
              <a:ea typeface="宋体" pitchFamily="2" charset="-122"/>
            </a:endParaRPr>
          </a:p>
        </p:txBody>
      </p:sp>
      <p:grpSp>
        <p:nvGrpSpPr>
          <p:cNvPr id="18" name="组合 17">
            <a:extLst>
              <a:ext uri="{FF2B5EF4-FFF2-40B4-BE49-F238E27FC236}">
                <a16:creationId xmlns:a16="http://schemas.microsoft.com/office/drawing/2014/main" id="{E2BE45DE-46BC-471D-FB7A-B929B01D167D}"/>
              </a:ext>
            </a:extLst>
          </p:cNvPr>
          <p:cNvGrpSpPr/>
          <p:nvPr/>
        </p:nvGrpSpPr>
        <p:grpSpPr>
          <a:xfrm>
            <a:off x="1979712" y="4498293"/>
            <a:ext cx="1063414" cy="677797"/>
            <a:chOff x="1763688" y="4422030"/>
            <a:chExt cx="1224136" cy="574670"/>
          </a:xfrm>
        </p:grpSpPr>
        <p:sp>
          <p:nvSpPr>
            <p:cNvPr id="11" name="箭头: 下 10">
              <a:extLst>
                <a:ext uri="{FF2B5EF4-FFF2-40B4-BE49-F238E27FC236}">
                  <a16:creationId xmlns:a16="http://schemas.microsoft.com/office/drawing/2014/main" id="{A10457A5-4D86-F1D6-00CA-C06C36E413AB}"/>
                </a:ext>
              </a:extLst>
            </p:cNvPr>
            <p:cNvSpPr/>
            <p:nvPr/>
          </p:nvSpPr>
          <p:spPr bwMode="auto">
            <a:xfrm>
              <a:off x="1763688" y="4422030"/>
              <a:ext cx="1224136" cy="432048"/>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2" name="箭头: 下 11">
              <a:extLst>
                <a:ext uri="{FF2B5EF4-FFF2-40B4-BE49-F238E27FC236}">
                  <a16:creationId xmlns:a16="http://schemas.microsoft.com/office/drawing/2014/main" id="{546BEB19-8697-B91F-C56D-CEE141513D73}"/>
                </a:ext>
              </a:extLst>
            </p:cNvPr>
            <p:cNvSpPr/>
            <p:nvPr/>
          </p:nvSpPr>
          <p:spPr bwMode="auto">
            <a:xfrm>
              <a:off x="1763688" y="4564652"/>
              <a:ext cx="1224136" cy="432048"/>
            </a:xfrm>
            <a:prstGeom prst="downArrow">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pic>
        <p:nvPicPr>
          <p:cNvPr id="12294" name="Picture 6" descr="如何看淘宝上的推荐大赏? - 知乎">
            <a:extLst>
              <a:ext uri="{FF2B5EF4-FFF2-40B4-BE49-F238E27FC236}">
                <a16:creationId xmlns:a16="http://schemas.microsoft.com/office/drawing/2014/main" id="{441DF66A-887F-A5C4-F20A-E78E536480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851"/>
          <a:stretch/>
        </p:blipFill>
        <p:spPr bwMode="auto">
          <a:xfrm>
            <a:off x="4896038" y="1101645"/>
            <a:ext cx="1596978" cy="2516944"/>
          </a:xfrm>
          <a:prstGeom prst="rect">
            <a:avLst/>
          </a:prstGeom>
          <a:noFill/>
          <a:effectLst>
            <a:outerShdw blurRad="63500" sx="101000" sy="101000" algn="ctr" rotWithShape="0">
              <a:schemeClr val="tx1">
                <a:lumMod val="75000"/>
                <a:lumOff val="25000"/>
                <a:alpha val="40000"/>
              </a:schemeClr>
            </a:outerShdw>
          </a:effectLst>
          <a:extLst>
            <a:ext uri="{909E8E84-426E-40DD-AFC4-6F175D3DCCD1}">
              <a14:hiddenFill xmlns:a14="http://schemas.microsoft.com/office/drawing/2010/main">
                <a:solidFill>
                  <a:srgbClr val="FFFFFF"/>
                </a:solidFill>
              </a14:hiddenFill>
            </a:ext>
          </a:extLst>
        </p:spPr>
      </p:pic>
      <p:pic>
        <p:nvPicPr>
          <p:cNvPr id="12296" name="Picture 8" descr="手机淘宝怎么查找很久以前购买的东西_酷知经验网">
            <a:extLst>
              <a:ext uri="{FF2B5EF4-FFF2-40B4-BE49-F238E27FC236}">
                <a16:creationId xmlns:a16="http://schemas.microsoft.com/office/drawing/2014/main" id="{477B0545-37C9-9E51-1795-D03D1FA6C7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279" r="-168" b="7469"/>
          <a:stretch/>
        </p:blipFill>
        <p:spPr bwMode="auto">
          <a:xfrm>
            <a:off x="6660232" y="1095189"/>
            <a:ext cx="1671535" cy="2523399"/>
          </a:xfrm>
          <a:prstGeom prst="rect">
            <a:avLst/>
          </a:prstGeom>
          <a:noFill/>
          <a:effectLst>
            <a:outerShdw blurRad="63500" sx="101000" sy="101000" algn="ctr" rotWithShape="0">
              <a:schemeClr val="tx1">
                <a:lumMod val="75000"/>
                <a:lumOff val="25000"/>
                <a:alpha val="40000"/>
              </a:schemeClr>
            </a:outerShdw>
          </a:effectLst>
          <a:extLst>
            <a:ext uri="{909E8E84-426E-40DD-AFC4-6F175D3DCCD1}">
              <a14:hiddenFill xmlns:a14="http://schemas.microsoft.com/office/drawing/2010/main">
                <a:solidFill>
                  <a:srgbClr val="FFFFFF"/>
                </a:solidFill>
              </a14:hiddenFill>
            </a:ext>
          </a:extLst>
        </p:spPr>
      </p:pic>
      <p:sp>
        <p:nvSpPr>
          <p:cNvPr id="14" name="矩形: 圆角 13">
            <a:extLst>
              <a:ext uri="{FF2B5EF4-FFF2-40B4-BE49-F238E27FC236}">
                <a16:creationId xmlns:a16="http://schemas.microsoft.com/office/drawing/2014/main" id="{D249AA2F-25A4-2969-B63A-3CE0ABFDE471}"/>
              </a:ext>
            </a:extLst>
          </p:cNvPr>
          <p:cNvSpPr/>
          <p:nvPr/>
        </p:nvSpPr>
        <p:spPr bwMode="auto">
          <a:xfrm>
            <a:off x="5082459" y="3722508"/>
            <a:ext cx="1224135" cy="509709"/>
          </a:xfrm>
          <a:prstGeom prst="roundRect">
            <a:avLst>
              <a:gd name="adj" fmla="val 50000"/>
            </a:avLst>
          </a:prstGeom>
          <a:solidFill>
            <a:srgbClr val="0070C0"/>
          </a:soli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eaLnBrk="1" hangingPunct="1"/>
            <a:r>
              <a:rPr kumimoji="0" lang="zh-CN" altLang="en-US" sz="1800" b="1" i="0" u="none" strike="noStrike" cap="none" normalizeH="0" baseline="0" dirty="0">
                <a:ln>
                  <a:noFill/>
                </a:ln>
                <a:solidFill>
                  <a:schemeClr val="bg1"/>
                </a:solidFill>
                <a:effectLst/>
                <a:latin typeface="Arial" pitchFamily="34" charset="0"/>
                <a:ea typeface="宋体" pitchFamily="2" charset="-122"/>
              </a:rPr>
              <a:t>搜索记录</a:t>
            </a:r>
          </a:p>
        </p:txBody>
      </p:sp>
      <p:sp>
        <p:nvSpPr>
          <p:cNvPr id="15" name="矩形: 圆角 14">
            <a:extLst>
              <a:ext uri="{FF2B5EF4-FFF2-40B4-BE49-F238E27FC236}">
                <a16:creationId xmlns:a16="http://schemas.microsoft.com/office/drawing/2014/main" id="{0AE11C97-8743-D345-1A01-5C1208F7CEAB}"/>
              </a:ext>
            </a:extLst>
          </p:cNvPr>
          <p:cNvSpPr/>
          <p:nvPr/>
        </p:nvSpPr>
        <p:spPr bwMode="auto">
          <a:xfrm>
            <a:off x="6883931" y="3749752"/>
            <a:ext cx="1224136" cy="509709"/>
          </a:xfrm>
          <a:prstGeom prst="roundRect">
            <a:avLst>
              <a:gd name="adj" fmla="val 50000"/>
            </a:avLst>
          </a:prstGeom>
          <a:solidFill>
            <a:srgbClr val="0070C0"/>
          </a:soli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eaLnBrk="1" hangingPunct="1"/>
            <a:r>
              <a:rPr lang="zh-CN" altLang="en-US" b="1" dirty="0">
                <a:solidFill>
                  <a:schemeClr val="bg1"/>
                </a:solidFill>
              </a:rPr>
              <a:t>浏览</a:t>
            </a:r>
            <a:r>
              <a:rPr kumimoji="0" lang="zh-CN" altLang="en-US" sz="1800" b="1" i="0" u="none" strike="noStrike" cap="none" normalizeH="0" baseline="0" dirty="0">
                <a:ln>
                  <a:noFill/>
                </a:ln>
                <a:solidFill>
                  <a:schemeClr val="bg1"/>
                </a:solidFill>
                <a:effectLst/>
                <a:latin typeface="Arial" pitchFamily="34" charset="0"/>
                <a:ea typeface="宋体" pitchFamily="2" charset="-122"/>
              </a:rPr>
              <a:t>记录</a:t>
            </a:r>
          </a:p>
        </p:txBody>
      </p:sp>
      <p:sp>
        <p:nvSpPr>
          <p:cNvPr id="16" name="矩形: 圆角 15">
            <a:extLst>
              <a:ext uri="{FF2B5EF4-FFF2-40B4-BE49-F238E27FC236}">
                <a16:creationId xmlns:a16="http://schemas.microsoft.com/office/drawing/2014/main" id="{769AE73C-7A2D-F418-EFDB-6385363EF28F}"/>
              </a:ext>
            </a:extLst>
          </p:cNvPr>
          <p:cNvSpPr/>
          <p:nvPr/>
        </p:nvSpPr>
        <p:spPr bwMode="auto">
          <a:xfrm>
            <a:off x="5103138" y="4269149"/>
            <a:ext cx="1224136" cy="509709"/>
          </a:xfrm>
          <a:prstGeom prst="roundRect">
            <a:avLst>
              <a:gd name="adj" fmla="val 50000"/>
            </a:avLst>
          </a:prstGeom>
          <a:solidFill>
            <a:srgbClr val="0070C0"/>
          </a:soli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eaLnBrk="1" hangingPunct="1"/>
            <a:r>
              <a:rPr kumimoji="0" lang="zh-CN" altLang="en-US" sz="1800" b="1" i="0" u="none" strike="noStrike" cap="none" normalizeH="0" baseline="0" dirty="0">
                <a:ln>
                  <a:noFill/>
                </a:ln>
                <a:solidFill>
                  <a:schemeClr val="bg1"/>
                </a:solidFill>
                <a:effectLst/>
                <a:latin typeface="Arial" pitchFamily="34" charset="0"/>
                <a:ea typeface="宋体" pitchFamily="2" charset="-122"/>
              </a:rPr>
              <a:t>购买记录</a:t>
            </a:r>
          </a:p>
        </p:txBody>
      </p:sp>
      <p:sp>
        <p:nvSpPr>
          <p:cNvPr id="17" name="矩形: 圆角 16">
            <a:extLst>
              <a:ext uri="{FF2B5EF4-FFF2-40B4-BE49-F238E27FC236}">
                <a16:creationId xmlns:a16="http://schemas.microsoft.com/office/drawing/2014/main" id="{EE2138AE-865D-AA62-8E32-1FB46E4FE1C7}"/>
              </a:ext>
            </a:extLst>
          </p:cNvPr>
          <p:cNvSpPr/>
          <p:nvPr/>
        </p:nvSpPr>
        <p:spPr bwMode="auto">
          <a:xfrm>
            <a:off x="6897383" y="4275515"/>
            <a:ext cx="1224136" cy="509709"/>
          </a:xfrm>
          <a:prstGeom prst="roundRect">
            <a:avLst>
              <a:gd name="adj" fmla="val 50000"/>
            </a:avLst>
          </a:prstGeom>
          <a:solidFill>
            <a:srgbClr val="0070C0"/>
          </a:soli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eaLnBrk="1" hangingPunct="1"/>
            <a:r>
              <a:rPr kumimoji="0" lang="zh-CN" altLang="en-US" sz="1800" b="1" i="0" u="none" strike="noStrike" cap="none" normalizeH="0" baseline="0" dirty="0">
                <a:ln>
                  <a:noFill/>
                </a:ln>
                <a:solidFill>
                  <a:schemeClr val="bg1"/>
                </a:solidFill>
                <a:effectLst/>
                <a:latin typeface="Arial" pitchFamily="34" charset="0"/>
                <a:ea typeface="宋体" pitchFamily="2" charset="-122"/>
              </a:rPr>
              <a:t>社交媒体</a:t>
            </a:r>
          </a:p>
        </p:txBody>
      </p:sp>
      <p:cxnSp>
        <p:nvCxnSpPr>
          <p:cNvPr id="20" name="直接连接符 19">
            <a:extLst>
              <a:ext uri="{FF2B5EF4-FFF2-40B4-BE49-F238E27FC236}">
                <a16:creationId xmlns:a16="http://schemas.microsoft.com/office/drawing/2014/main" id="{90F950AE-C13A-3887-B95A-937EC5ABF0DE}"/>
              </a:ext>
            </a:extLst>
          </p:cNvPr>
          <p:cNvCxnSpPr/>
          <p:nvPr/>
        </p:nvCxnSpPr>
        <p:spPr bwMode="auto">
          <a:xfrm>
            <a:off x="4627302" y="1113917"/>
            <a:ext cx="0" cy="4896544"/>
          </a:xfrm>
          <a:prstGeom prst="line">
            <a:avLst/>
          </a:prstGeom>
          <a:solidFill>
            <a:schemeClr val="accent1"/>
          </a:solidFill>
          <a:ln w="28575" cap="sq" cmpd="sng" algn="ctr">
            <a:solidFill>
              <a:srgbClr val="000099"/>
            </a:solidFill>
            <a:prstDash val="dash"/>
            <a:miter lim="800000"/>
            <a:headEnd type="none" w="sm" len="sm"/>
            <a:tailEnd type="none" w="sm" len="sm"/>
          </a:ln>
          <a:effectLst/>
        </p:spPr>
      </p:cxnSp>
      <p:sp>
        <p:nvSpPr>
          <p:cNvPr id="24" name="文本框 23">
            <a:extLst>
              <a:ext uri="{FF2B5EF4-FFF2-40B4-BE49-F238E27FC236}">
                <a16:creationId xmlns:a16="http://schemas.microsoft.com/office/drawing/2014/main" id="{FD5F86B8-C7D8-E874-9030-BBBDAFA95B59}"/>
              </a:ext>
            </a:extLst>
          </p:cNvPr>
          <p:cNvSpPr txBox="1"/>
          <p:nvPr/>
        </p:nvSpPr>
        <p:spPr>
          <a:xfrm>
            <a:off x="4752020" y="5201105"/>
            <a:ext cx="3816424" cy="794320"/>
          </a:xfrm>
          <a:prstGeom prst="rect">
            <a:avLst/>
          </a:prstGeom>
          <a:noFill/>
        </p:spPr>
        <p:txBody>
          <a:bodyPr wrap="square">
            <a:spAutoFit/>
          </a:bodyPr>
          <a:lstStyle/>
          <a:p>
            <a:pPr algn="ctr">
              <a:lnSpc>
                <a:spcPct val="120000"/>
              </a:lnSpc>
            </a:pPr>
            <a:r>
              <a:rPr lang="zh-CN" altLang="en-US" sz="2000" dirty="0">
                <a:solidFill>
                  <a:srgbClr val="222222"/>
                </a:solidFill>
                <a:latin typeface="+mn-ea"/>
                <a:ea typeface="+mn-ea"/>
              </a:rPr>
              <a:t>挖掘用户</a:t>
            </a:r>
            <a:r>
              <a:rPr lang="zh-CN" altLang="en-US" sz="2000" b="1" dirty="0">
                <a:solidFill>
                  <a:srgbClr val="FF0000"/>
                </a:solidFill>
                <a:latin typeface="+mn-ea"/>
                <a:ea typeface="+mn-ea"/>
              </a:rPr>
              <a:t>兴趣、偏好和需求</a:t>
            </a:r>
            <a:endParaRPr lang="en-US" altLang="zh-CN" sz="2000" b="1" dirty="0">
              <a:solidFill>
                <a:srgbClr val="FF0000"/>
              </a:solidFill>
              <a:latin typeface="+mn-ea"/>
              <a:ea typeface="+mn-ea"/>
            </a:endParaRPr>
          </a:p>
          <a:p>
            <a:pPr algn="ctr">
              <a:lnSpc>
                <a:spcPct val="120000"/>
              </a:lnSpc>
            </a:pPr>
            <a:r>
              <a:rPr lang="zh-CN" altLang="en-US" sz="2000" dirty="0">
                <a:solidFill>
                  <a:srgbClr val="222222"/>
                </a:solidFill>
                <a:latin typeface="+mn-ea"/>
                <a:ea typeface="+mn-ea"/>
              </a:rPr>
              <a:t>精准实施推送策略</a:t>
            </a:r>
            <a:endParaRPr lang="en-US" altLang="zh-CN" sz="2000" dirty="0">
              <a:solidFill>
                <a:srgbClr val="222222"/>
              </a:solidFill>
              <a:latin typeface="+mn-ea"/>
              <a:ea typeface="+mn-ea"/>
            </a:endParaRPr>
          </a:p>
        </p:txBody>
      </p:sp>
      <p:sp>
        <p:nvSpPr>
          <p:cNvPr id="26" name="文本框 25">
            <a:extLst>
              <a:ext uri="{FF2B5EF4-FFF2-40B4-BE49-F238E27FC236}">
                <a16:creationId xmlns:a16="http://schemas.microsoft.com/office/drawing/2014/main" id="{8373A105-903D-492D-AA0F-6B0BBA9BCD85}"/>
              </a:ext>
            </a:extLst>
          </p:cNvPr>
          <p:cNvSpPr txBox="1"/>
          <p:nvPr/>
        </p:nvSpPr>
        <p:spPr>
          <a:xfrm>
            <a:off x="493749" y="504021"/>
            <a:ext cx="6093335" cy="400110"/>
          </a:xfrm>
          <a:prstGeom prst="rect">
            <a:avLst/>
          </a:prstGeom>
          <a:noFill/>
        </p:spPr>
        <p:txBody>
          <a:bodyPr wrap="none" rtlCol="0">
            <a:spAutoFit/>
          </a:bodyPr>
          <a:lstStyle/>
          <a:p>
            <a:r>
              <a:rPr lang="zh-CN" altLang="en-US" sz="2000" b="1" dirty="0">
                <a:solidFill>
                  <a:srgbClr val="0000FF"/>
                </a:solidFill>
              </a:rPr>
              <a:t>大数据，比你更懂你自己，总能精准地猜中你的喜好</a:t>
            </a:r>
          </a:p>
        </p:txBody>
      </p:sp>
      <p:sp>
        <p:nvSpPr>
          <p:cNvPr id="2" name="加号 1">
            <a:extLst>
              <a:ext uri="{FF2B5EF4-FFF2-40B4-BE49-F238E27FC236}">
                <a16:creationId xmlns:a16="http://schemas.microsoft.com/office/drawing/2014/main" id="{95B0A088-AB7B-4E47-84E6-F9370BBAA2AB}"/>
              </a:ext>
            </a:extLst>
          </p:cNvPr>
          <p:cNvSpPr/>
          <p:nvPr/>
        </p:nvSpPr>
        <p:spPr bwMode="auto">
          <a:xfrm>
            <a:off x="6483873" y="4091576"/>
            <a:ext cx="324032" cy="264557"/>
          </a:xfrm>
          <a:prstGeom prst="mathPlus">
            <a:avLst/>
          </a:prstGeom>
          <a:solidFill>
            <a:srgbClr val="FF0000"/>
          </a:solidFill>
          <a:ln w="12700" cap="sq" cmpd="sng" algn="ctr">
            <a:solidFill>
              <a:srgbClr val="FFC000"/>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62206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2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29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0" grpId="0" animBg="1"/>
      <p:bldP spid="14" grpId="0" animBg="1"/>
      <p:bldP spid="15" grpId="0" animBg="1"/>
      <p:bldP spid="16" grpId="0" animBg="1"/>
      <p:bldP spid="17" grpId="0" animBg="1"/>
      <p:bldP spid="24" grpId="0"/>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850" name="Object 2">
            <a:extLst>
              <a:ext uri="{FF2B5EF4-FFF2-40B4-BE49-F238E27FC236}">
                <a16:creationId xmlns:a16="http://schemas.microsoft.com/office/drawing/2014/main" id="{B0037C9B-68FD-40A9-BFF6-82DD2C9FF278}"/>
              </a:ext>
            </a:extLst>
          </p:cNvPr>
          <p:cNvGraphicFramePr>
            <a:graphicFrameLocks noChangeAspect="1"/>
          </p:cNvGraphicFramePr>
          <p:nvPr/>
        </p:nvGraphicFramePr>
        <p:xfrm>
          <a:off x="871538" y="1844675"/>
          <a:ext cx="6683375" cy="531813"/>
        </p:xfrm>
        <a:graphic>
          <a:graphicData uri="http://schemas.openxmlformats.org/presentationml/2006/ole">
            <mc:AlternateContent xmlns:mc="http://schemas.openxmlformats.org/markup-compatibility/2006">
              <mc:Choice xmlns:v="urn:schemas-microsoft-com:vml" Requires="v">
                <p:oleObj spid="_x0000_s23710" name="公式" r:id="rId3" imgW="2870200" imgH="228600" progId="Equation.3">
                  <p:embed/>
                </p:oleObj>
              </mc:Choice>
              <mc:Fallback>
                <p:oleObj name="公式" r:id="rId3" imgW="28702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538" y="1844675"/>
                        <a:ext cx="668337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851" name="Object 3">
            <a:extLst>
              <a:ext uri="{FF2B5EF4-FFF2-40B4-BE49-F238E27FC236}">
                <a16:creationId xmlns:a16="http://schemas.microsoft.com/office/drawing/2014/main" id="{249EDF04-FDF3-4308-A8A1-40B1AEC678E8}"/>
              </a:ext>
            </a:extLst>
          </p:cNvPr>
          <p:cNvGraphicFramePr>
            <a:graphicFrameLocks noChangeAspect="1"/>
          </p:cNvGraphicFramePr>
          <p:nvPr/>
        </p:nvGraphicFramePr>
        <p:xfrm>
          <a:off x="785813" y="2500313"/>
          <a:ext cx="3732212" cy="531812"/>
        </p:xfrm>
        <a:graphic>
          <a:graphicData uri="http://schemas.openxmlformats.org/presentationml/2006/ole">
            <mc:AlternateContent xmlns:mc="http://schemas.openxmlformats.org/markup-compatibility/2006">
              <mc:Choice xmlns:v="urn:schemas-microsoft-com:vml" Requires="v">
                <p:oleObj spid="_x0000_s23711" name="公式" r:id="rId5" imgW="1600200" imgH="228600" progId="Equation.3">
                  <p:embed/>
                </p:oleObj>
              </mc:Choice>
              <mc:Fallback>
                <p:oleObj name="公式" r:id="rId5" imgW="160020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3" y="2500313"/>
                        <a:ext cx="37322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852" name="Object 4">
            <a:extLst>
              <a:ext uri="{FF2B5EF4-FFF2-40B4-BE49-F238E27FC236}">
                <a16:creationId xmlns:a16="http://schemas.microsoft.com/office/drawing/2014/main" id="{4C0BFDBC-1CAD-4DB7-A887-C01B698F778A}"/>
              </a:ext>
            </a:extLst>
          </p:cNvPr>
          <p:cNvGraphicFramePr>
            <a:graphicFrameLocks noChangeAspect="1"/>
          </p:cNvGraphicFramePr>
          <p:nvPr/>
        </p:nvGraphicFramePr>
        <p:xfrm>
          <a:off x="855663" y="1196975"/>
          <a:ext cx="6627812" cy="531813"/>
        </p:xfrm>
        <a:graphic>
          <a:graphicData uri="http://schemas.openxmlformats.org/presentationml/2006/ole">
            <mc:AlternateContent xmlns:mc="http://schemas.openxmlformats.org/markup-compatibility/2006">
              <mc:Choice xmlns:v="urn:schemas-microsoft-com:vml" Requires="v">
                <p:oleObj spid="_x0000_s23712" name="公式" r:id="rId7" imgW="2844800" imgH="228600" progId="Equation.3">
                  <p:embed/>
                </p:oleObj>
              </mc:Choice>
              <mc:Fallback>
                <p:oleObj name="公式" r:id="rId7" imgW="28448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663" y="1196975"/>
                        <a:ext cx="66278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3" name="Rectangle 5">
            <a:extLst>
              <a:ext uri="{FF2B5EF4-FFF2-40B4-BE49-F238E27FC236}">
                <a16:creationId xmlns:a16="http://schemas.microsoft.com/office/drawing/2014/main" id="{B97D8844-39F1-45AF-B2AD-ABC5188669B4}"/>
              </a:ext>
            </a:extLst>
          </p:cNvPr>
          <p:cNvSpPr>
            <a:spLocks noChangeArrowheads="1"/>
          </p:cNvSpPr>
          <p:nvPr/>
        </p:nvSpPr>
        <p:spPr bwMode="auto">
          <a:xfrm>
            <a:off x="755650" y="514350"/>
            <a:ext cx="490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、计算新类⑥与各当前类的距离，</a:t>
            </a:r>
            <a:endParaRPr kumimoji="1" lang="zh-CN" altLang="en-US" sz="2400">
              <a:latin typeface="Times New Roman" panose="02020603050405020304" pitchFamily="18" charset="0"/>
            </a:endParaRPr>
          </a:p>
        </p:txBody>
      </p:sp>
      <p:sp>
        <p:nvSpPr>
          <p:cNvPr id="53254" name="Rectangle 6">
            <a:extLst>
              <a:ext uri="{FF2B5EF4-FFF2-40B4-BE49-F238E27FC236}">
                <a16:creationId xmlns:a16="http://schemas.microsoft.com/office/drawing/2014/main" id="{BB9D6094-23C7-40F6-851A-462086B12213}"/>
              </a:ext>
            </a:extLst>
          </p:cNvPr>
          <p:cNvSpPr>
            <a:spLocks noChangeArrowheads="1"/>
          </p:cNvSpPr>
          <p:nvPr/>
        </p:nvSpPr>
        <p:spPr bwMode="auto">
          <a:xfrm>
            <a:off x="0" y="3848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18855" name="Rectangle 7">
            <a:extLst>
              <a:ext uri="{FF2B5EF4-FFF2-40B4-BE49-F238E27FC236}">
                <a16:creationId xmlns:a16="http://schemas.microsoft.com/office/drawing/2014/main" id="{EC769119-9BAE-4197-BF09-AA1548F8127A}"/>
              </a:ext>
            </a:extLst>
          </p:cNvPr>
          <p:cNvSpPr>
            <a:spLocks noChangeArrowheads="1"/>
          </p:cNvSpPr>
          <p:nvPr/>
        </p:nvSpPr>
        <p:spPr bwMode="auto">
          <a:xfrm>
            <a:off x="684213" y="3284538"/>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得距离矩阵如下：</a:t>
            </a:r>
            <a:endParaRPr kumimoji="1" lang="zh-CN" altLang="en-US" sz="2400">
              <a:latin typeface="Times New Roman" panose="02020603050405020304" pitchFamily="18" charset="0"/>
            </a:endParaRPr>
          </a:p>
        </p:txBody>
      </p:sp>
      <p:graphicFrame>
        <p:nvGraphicFramePr>
          <p:cNvPr id="718856" name="Group 8">
            <a:extLst>
              <a:ext uri="{FF2B5EF4-FFF2-40B4-BE49-F238E27FC236}">
                <a16:creationId xmlns:a16="http://schemas.microsoft.com/office/drawing/2014/main" id="{0CE6D6FB-2972-48F2-BC59-B15F602A30AD}"/>
              </a:ext>
            </a:extLst>
          </p:cNvPr>
          <p:cNvGraphicFramePr>
            <a:graphicFrameLocks noGrp="1"/>
          </p:cNvGraphicFramePr>
          <p:nvPr/>
        </p:nvGraphicFramePr>
        <p:xfrm>
          <a:off x="1476375" y="4005263"/>
          <a:ext cx="4464050" cy="1646237"/>
        </p:xfrm>
        <a:graphic>
          <a:graphicData uri="http://schemas.openxmlformats.org/drawingml/2006/table">
            <a:tbl>
              <a:tblPr/>
              <a:tblGrid>
                <a:gridCol w="800100">
                  <a:extLst>
                    <a:ext uri="{9D8B030D-6E8A-4147-A177-3AD203B41FA5}">
                      <a16:colId xmlns:a16="http://schemas.microsoft.com/office/drawing/2014/main" val="20000"/>
                    </a:ext>
                  </a:extLst>
                </a:gridCol>
                <a:gridCol w="3663950">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　　　⑥</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18894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3.6</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10.2       16.49</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9.43      15.65    </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6.32</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88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88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88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8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88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9874" name="Object 2">
            <a:extLst>
              <a:ext uri="{FF2B5EF4-FFF2-40B4-BE49-F238E27FC236}">
                <a16:creationId xmlns:a16="http://schemas.microsoft.com/office/drawing/2014/main" id="{F5643F39-D841-4997-BAD1-201C7C3B7B50}"/>
              </a:ext>
            </a:extLst>
          </p:cNvPr>
          <p:cNvGraphicFramePr>
            <a:graphicFrameLocks noChangeAspect="1"/>
          </p:cNvGraphicFramePr>
          <p:nvPr/>
        </p:nvGraphicFramePr>
        <p:xfrm>
          <a:off x="1103313" y="2060575"/>
          <a:ext cx="3346450" cy="485775"/>
        </p:xfrm>
        <a:graphic>
          <a:graphicData uri="http://schemas.openxmlformats.org/presentationml/2006/ole">
            <mc:AlternateContent xmlns:mc="http://schemas.openxmlformats.org/markup-compatibility/2006">
              <mc:Choice xmlns:v="urn:schemas-microsoft-com:vml" Requires="v">
                <p:oleObj spid="_x0000_s24942" name="公式" r:id="rId3" imgW="1574800" imgH="228600" progId="Equation.3">
                  <p:embed/>
                </p:oleObj>
              </mc:Choice>
              <mc:Fallback>
                <p:oleObj name="公式" r:id="rId3" imgW="15748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3" y="2060575"/>
                        <a:ext cx="33464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9875" name="Object 3">
            <a:extLst>
              <a:ext uri="{FF2B5EF4-FFF2-40B4-BE49-F238E27FC236}">
                <a16:creationId xmlns:a16="http://schemas.microsoft.com/office/drawing/2014/main" id="{898240F0-5F33-46AF-981F-B0ABA797E4AD}"/>
              </a:ext>
            </a:extLst>
          </p:cNvPr>
          <p:cNvGraphicFramePr>
            <a:graphicFrameLocks noChangeAspect="1"/>
          </p:cNvGraphicFramePr>
          <p:nvPr/>
        </p:nvGraphicFramePr>
        <p:xfrm>
          <a:off x="4905375" y="2060575"/>
          <a:ext cx="3535363" cy="485775"/>
        </p:xfrm>
        <a:graphic>
          <a:graphicData uri="http://schemas.openxmlformats.org/presentationml/2006/ole">
            <mc:AlternateContent xmlns:mc="http://schemas.openxmlformats.org/markup-compatibility/2006">
              <mc:Choice xmlns:v="urn:schemas-microsoft-com:vml" Requires="v">
                <p:oleObj spid="_x0000_s24943" name="公式" r:id="rId5" imgW="1663700" imgH="228600" progId="Equation.3">
                  <p:embed/>
                </p:oleObj>
              </mc:Choice>
              <mc:Fallback>
                <p:oleObj name="公式" r:id="rId5" imgW="166370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5375" y="2060575"/>
                        <a:ext cx="35353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29">
            <a:extLst>
              <a:ext uri="{FF2B5EF4-FFF2-40B4-BE49-F238E27FC236}">
                <a16:creationId xmlns:a16="http://schemas.microsoft.com/office/drawing/2014/main" id="{70C22F88-E266-4EB0-95D0-FFD296965052}"/>
              </a:ext>
            </a:extLst>
          </p:cNvPr>
          <p:cNvGrpSpPr>
            <a:grpSpLocks/>
          </p:cNvGrpSpPr>
          <p:nvPr/>
        </p:nvGrpSpPr>
        <p:grpSpPr bwMode="auto">
          <a:xfrm>
            <a:off x="1042988" y="1341438"/>
            <a:ext cx="3706812" cy="482600"/>
            <a:chOff x="657" y="845"/>
            <a:chExt cx="2335" cy="304"/>
          </a:xfrm>
        </p:grpSpPr>
        <p:graphicFrame>
          <p:nvGraphicFramePr>
            <p:cNvPr id="54294" name="Object 5">
              <a:extLst>
                <a:ext uri="{FF2B5EF4-FFF2-40B4-BE49-F238E27FC236}">
                  <a16:creationId xmlns:a16="http://schemas.microsoft.com/office/drawing/2014/main" id="{978CE1A8-5A61-44E5-946F-49FAFA3B47B5}"/>
                </a:ext>
              </a:extLst>
            </p:cNvPr>
            <p:cNvGraphicFramePr>
              <a:graphicFrameLocks noChangeAspect="1"/>
            </p:cNvGraphicFramePr>
            <p:nvPr/>
          </p:nvGraphicFramePr>
          <p:xfrm>
            <a:off x="657" y="856"/>
            <a:ext cx="759" cy="293"/>
          </p:xfrm>
          <a:graphic>
            <a:graphicData uri="http://schemas.openxmlformats.org/presentationml/2006/ole">
              <mc:AlternateContent xmlns:mc="http://schemas.openxmlformats.org/markup-compatibility/2006">
                <mc:Choice xmlns:v="urn:schemas-microsoft-com:vml" Requires="v">
                  <p:oleObj spid="_x0000_s24944" name="公式" r:id="rId7" imgW="571252" imgH="215806" progId="Equation.3">
                    <p:embed/>
                  </p:oleObj>
                </mc:Choice>
                <mc:Fallback>
                  <p:oleObj name="公式" r:id="rId7" imgW="571252" imgH="215806"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856"/>
                          <a:ext cx="759"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95" name="Object 6">
              <a:extLst>
                <a:ext uri="{FF2B5EF4-FFF2-40B4-BE49-F238E27FC236}">
                  <a16:creationId xmlns:a16="http://schemas.microsoft.com/office/drawing/2014/main" id="{804B0740-3FE3-48EE-853B-24A0343979C6}"/>
                </a:ext>
              </a:extLst>
            </p:cNvPr>
            <p:cNvGraphicFramePr>
              <a:graphicFrameLocks noChangeAspect="1"/>
            </p:cNvGraphicFramePr>
            <p:nvPr/>
          </p:nvGraphicFramePr>
          <p:xfrm>
            <a:off x="2584" y="856"/>
            <a:ext cx="408" cy="293"/>
          </p:xfrm>
          <a:graphic>
            <a:graphicData uri="http://schemas.openxmlformats.org/presentationml/2006/ole">
              <mc:AlternateContent xmlns:mc="http://schemas.openxmlformats.org/markup-compatibility/2006">
                <mc:Choice xmlns:v="urn:schemas-microsoft-com:vml" Requires="v">
                  <p:oleObj spid="_x0000_s24945" name="公式" r:id="rId9" imgW="304536" imgH="215713" progId="Equation.3">
                    <p:embed/>
                  </p:oleObj>
                </mc:Choice>
                <mc:Fallback>
                  <p:oleObj name="公式" r:id="rId9" imgW="304536" imgH="215713"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4" y="856"/>
                          <a:ext cx="40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96" name="Rectangle 7">
              <a:extLst>
                <a:ext uri="{FF2B5EF4-FFF2-40B4-BE49-F238E27FC236}">
                  <a16:creationId xmlns:a16="http://schemas.microsoft.com/office/drawing/2014/main" id="{8653D64D-02C0-443B-8969-573C06060610}"/>
                </a:ext>
              </a:extLst>
            </p:cNvPr>
            <p:cNvSpPr>
              <a:spLocks noChangeArrowheads="1"/>
            </p:cNvSpPr>
            <p:nvPr/>
          </p:nvSpPr>
          <p:spPr bwMode="auto">
            <a:xfrm>
              <a:off x="1383" y="845"/>
              <a:ext cx="1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 ⑦</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grpSp>
      <p:graphicFrame>
        <p:nvGraphicFramePr>
          <p:cNvPr id="719880" name="Group 8">
            <a:extLst>
              <a:ext uri="{FF2B5EF4-FFF2-40B4-BE49-F238E27FC236}">
                <a16:creationId xmlns:a16="http://schemas.microsoft.com/office/drawing/2014/main" id="{654045FD-09B4-4175-BCDC-DF2E69369989}"/>
              </a:ext>
            </a:extLst>
          </p:cNvPr>
          <p:cNvGraphicFramePr>
            <a:graphicFrameLocks noGrp="1"/>
          </p:cNvGraphicFramePr>
          <p:nvPr/>
        </p:nvGraphicFramePr>
        <p:xfrm>
          <a:off x="2124075" y="2781300"/>
          <a:ext cx="3429000" cy="1279525"/>
        </p:xfrm>
        <a:graphic>
          <a:graphicData uri="http://schemas.openxmlformats.org/drawingml/2006/table">
            <a:tbl>
              <a:tblPr/>
              <a:tblGrid>
                <a:gridCol w="792163">
                  <a:extLst>
                    <a:ext uri="{9D8B030D-6E8A-4147-A177-3AD203B41FA5}">
                      <a16:colId xmlns:a16="http://schemas.microsoft.com/office/drawing/2014/main" val="20000"/>
                    </a:ext>
                  </a:extLst>
                </a:gridCol>
                <a:gridCol w="2636837">
                  <a:extLst>
                    <a:ext uri="{9D8B030D-6E8A-4147-A177-3AD203B41FA5}">
                      <a16:colId xmlns:a16="http://schemas.microsoft.com/office/drawing/2014/main" val="20001"/>
                    </a:ext>
                  </a:extLst>
                </a:gridCol>
              </a:tblGrid>
              <a:tr h="4568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⑥   　     ⑦</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8226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⑥</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 6.32</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10 .2</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16.49</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4286" name="Rectangle 20">
            <a:extLst>
              <a:ext uri="{FF2B5EF4-FFF2-40B4-BE49-F238E27FC236}">
                <a16:creationId xmlns:a16="http://schemas.microsoft.com/office/drawing/2014/main" id="{E8B845AE-4875-47A4-8DD8-5FCB3EA28A58}"/>
              </a:ext>
            </a:extLst>
          </p:cNvPr>
          <p:cNvSpPr>
            <a:spLocks noChangeArrowheads="1"/>
          </p:cNvSpPr>
          <p:nvPr/>
        </p:nvSpPr>
        <p:spPr bwMode="auto">
          <a:xfrm>
            <a:off x="395288" y="404813"/>
            <a:ext cx="80946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4</a:t>
            </a:r>
            <a:r>
              <a:rPr kumimoji="1" lang="zh-CN" altLang="en-US" sz="2400"/>
              <a:t>、重复步骤</a:t>
            </a:r>
            <a:r>
              <a:rPr kumimoji="1" lang="en-US" altLang="zh-CN" sz="2400"/>
              <a:t>2</a:t>
            </a:r>
            <a:r>
              <a:rPr kumimoji="1" lang="zh-CN" altLang="en-US" sz="2400"/>
              <a:t>、</a:t>
            </a:r>
            <a:r>
              <a:rPr kumimoji="1" lang="en-US" altLang="zh-CN" sz="2400"/>
              <a:t>3</a:t>
            </a:r>
            <a:r>
              <a:rPr kumimoji="1" lang="zh-CN" altLang="en-US" sz="2400"/>
              <a:t>，合并距离最近的两类为新类，直到所有的类并为一类为止。 </a:t>
            </a:r>
          </a:p>
        </p:txBody>
      </p:sp>
      <p:graphicFrame>
        <p:nvGraphicFramePr>
          <p:cNvPr id="719893" name="Object 21">
            <a:extLst>
              <a:ext uri="{FF2B5EF4-FFF2-40B4-BE49-F238E27FC236}">
                <a16:creationId xmlns:a16="http://schemas.microsoft.com/office/drawing/2014/main" id="{6D64CEC9-42B9-4C1F-A397-A4C2E6EDC386}"/>
              </a:ext>
            </a:extLst>
          </p:cNvPr>
          <p:cNvGraphicFramePr>
            <a:graphicFrameLocks noChangeAspect="1"/>
          </p:cNvGraphicFramePr>
          <p:nvPr/>
        </p:nvGraphicFramePr>
        <p:xfrm>
          <a:off x="1174750" y="5157788"/>
          <a:ext cx="3625850" cy="496887"/>
        </p:xfrm>
        <a:graphic>
          <a:graphicData uri="http://schemas.openxmlformats.org/presentationml/2006/ole">
            <mc:AlternateContent xmlns:mc="http://schemas.openxmlformats.org/markup-compatibility/2006">
              <mc:Choice xmlns:v="urn:schemas-microsoft-com:vml" Requires="v">
                <p:oleObj spid="_x0000_s24946" name="公式" r:id="rId11" imgW="1663700" imgH="228600" progId="Equation.3">
                  <p:embed/>
                </p:oleObj>
              </mc:Choice>
              <mc:Fallback>
                <p:oleObj name="公式" r:id="rId11" imgW="1663700" imgH="22860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74750" y="5157788"/>
                        <a:ext cx="36258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88" name="Rectangle 22">
            <a:extLst>
              <a:ext uri="{FF2B5EF4-FFF2-40B4-BE49-F238E27FC236}">
                <a16:creationId xmlns:a16="http://schemas.microsoft.com/office/drawing/2014/main" id="{0F267747-D921-4245-87DE-F7D1F7D19162}"/>
              </a:ext>
            </a:extLst>
          </p:cNvPr>
          <p:cNvSpPr>
            <a:spLocks noChangeArrowheads="1"/>
          </p:cNvSpPr>
          <p:nvPr/>
        </p:nvSpPr>
        <p:spPr bwMode="auto">
          <a:xfrm>
            <a:off x="0" y="3416300"/>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000">
                <a:latin typeface="Times New Roman" panose="02020603050405020304" pitchFamily="18" charset="0"/>
                <a:cs typeface="Times New Roman" panose="02020603050405020304" pitchFamily="18" charset="0"/>
              </a:rPr>
              <a:t>       </a:t>
            </a:r>
            <a:endParaRPr kumimoji="1" lang="en-US" altLang="zh-CN" sz="2400">
              <a:latin typeface="Times New Roman" panose="02020603050405020304" pitchFamily="18" charset="0"/>
            </a:endParaRPr>
          </a:p>
        </p:txBody>
      </p:sp>
      <p:grpSp>
        <p:nvGrpSpPr>
          <p:cNvPr id="3" name="Group 28">
            <a:extLst>
              <a:ext uri="{FF2B5EF4-FFF2-40B4-BE49-F238E27FC236}">
                <a16:creationId xmlns:a16="http://schemas.microsoft.com/office/drawing/2014/main" id="{CE041516-CA82-4F69-98A7-2A651D58FEE9}"/>
              </a:ext>
            </a:extLst>
          </p:cNvPr>
          <p:cNvGrpSpPr>
            <a:grpSpLocks/>
          </p:cNvGrpSpPr>
          <p:nvPr/>
        </p:nvGrpSpPr>
        <p:grpSpPr bwMode="auto">
          <a:xfrm>
            <a:off x="539750" y="4437063"/>
            <a:ext cx="4427538" cy="496887"/>
            <a:chOff x="340" y="2795"/>
            <a:chExt cx="2789" cy="313"/>
          </a:xfrm>
        </p:grpSpPr>
        <p:graphicFrame>
          <p:nvGraphicFramePr>
            <p:cNvPr id="54290" name="Object 24">
              <a:extLst>
                <a:ext uri="{FF2B5EF4-FFF2-40B4-BE49-F238E27FC236}">
                  <a16:creationId xmlns:a16="http://schemas.microsoft.com/office/drawing/2014/main" id="{1688F52B-83A1-424C-A095-69AD9149F62E}"/>
                </a:ext>
              </a:extLst>
            </p:cNvPr>
            <p:cNvGraphicFramePr>
              <a:graphicFrameLocks noChangeAspect="1"/>
            </p:cNvGraphicFramePr>
            <p:nvPr/>
          </p:nvGraphicFramePr>
          <p:xfrm>
            <a:off x="703" y="2795"/>
            <a:ext cx="881" cy="313"/>
          </p:xfrm>
          <a:graphic>
            <a:graphicData uri="http://schemas.openxmlformats.org/presentationml/2006/ole">
              <mc:AlternateContent xmlns:mc="http://schemas.openxmlformats.org/markup-compatibility/2006">
                <mc:Choice xmlns:v="urn:schemas-microsoft-com:vml" Requires="v">
                  <p:oleObj spid="_x0000_s24947" name="公式" r:id="rId13" imgW="647700" imgH="228600" progId="Equation.3">
                    <p:embed/>
                  </p:oleObj>
                </mc:Choice>
                <mc:Fallback>
                  <p:oleObj name="公式" r:id="rId13" imgW="647700" imgH="228600" progId="Equation.3">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 y="2795"/>
                          <a:ext cx="881"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91" name="Object 25">
              <a:extLst>
                <a:ext uri="{FF2B5EF4-FFF2-40B4-BE49-F238E27FC236}">
                  <a16:creationId xmlns:a16="http://schemas.microsoft.com/office/drawing/2014/main" id="{E63195BF-FC28-468F-AF6D-7D821E89B76D}"/>
                </a:ext>
              </a:extLst>
            </p:cNvPr>
            <p:cNvGraphicFramePr>
              <a:graphicFrameLocks noChangeAspect="1"/>
            </p:cNvGraphicFramePr>
            <p:nvPr/>
          </p:nvGraphicFramePr>
          <p:xfrm>
            <a:off x="2699" y="2795"/>
            <a:ext cx="430" cy="300"/>
          </p:xfrm>
          <a:graphic>
            <a:graphicData uri="http://schemas.openxmlformats.org/presentationml/2006/ole">
              <mc:AlternateContent xmlns:mc="http://schemas.openxmlformats.org/markup-compatibility/2006">
                <mc:Choice xmlns:v="urn:schemas-microsoft-com:vml" Requires="v">
                  <p:oleObj spid="_x0000_s24948" name="公式" r:id="rId15" imgW="317087" imgH="215619" progId="Equation.3">
                    <p:embed/>
                  </p:oleObj>
                </mc:Choice>
                <mc:Fallback>
                  <p:oleObj name="公式" r:id="rId15" imgW="317087" imgH="215619"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99" y="2795"/>
                          <a:ext cx="43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92" name="Rectangle 26">
              <a:extLst>
                <a:ext uri="{FF2B5EF4-FFF2-40B4-BE49-F238E27FC236}">
                  <a16:creationId xmlns:a16="http://schemas.microsoft.com/office/drawing/2014/main" id="{99FD3CA9-AA42-4BE6-B931-9D78EDD0079F}"/>
                </a:ext>
              </a:extLst>
            </p:cNvPr>
            <p:cNvSpPr>
              <a:spLocks noChangeArrowheads="1"/>
            </p:cNvSpPr>
            <p:nvPr/>
          </p:nvSpPr>
          <p:spPr bwMode="auto">
            <a:xfrm>
              <a:off x="1565" y="2795"/>
              <a:ext cx="11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为最小，⑧</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sp>
          <p:nvSpPr>
            <p:cNvPr id="54293" name="Rectangle 27">
              <a:extLst>
                <a:ext uri="{FF2B5EF4-FFF2-40B4-BE49-F238E27FC236}">
                  <a16:creationId xmlns:a16="http://schemas.microsoft.com/office/drawing/2014/main" id="{139B34C9-7746-4DFA-8F29-55171FA8C337}"/>
                </a:ext>
              </a:extLst>
            </p:cNvPr>
            <p:cNvSpPr>
              <a:spLocks noChangeArrowheads="1"/>
            </p:cNvSpPr>
            <p:nvPr/>
          </p:nvSpPr>
          <p:spPr bwMode="auto">
            <a:xfrm>
              <a:off x="340" y="2795"/>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98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98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198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19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71A770B2-0EF7-475D-B56E-4E590834889E}"/>
              </a:ext>
            </a:extLst>
          </p:cNvPr>
          <p:cNvSpPr>
            <a:spLocks noChangeArrowheads="1"/>
          </p:cNvSpPr>
          <p:nvPr/>
        </p:nvSpPr>
        <p:spPr bwMode="auto">
          <a:xfrm>
            <a:off x="539750" y="549275"/>
            <a:ext cx="440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6</a:t>
            </a:r>
            <a:r>
              <a:rPr kumimoji="1" lang="zh-CN" altLang="en-US" sz="2400"/>
              <a:t>、按聚类的过程画聚类谱系图 </a:t>
            </a:r>
          </a:p>
        </p:txBody>
      </p:sp>
      <p:sp>
        <p:nvSpPr>
          <p:cNvPr id="720899" name="Line 3">
            <a:extLst>
              <a:ext uri="{FF2B5EF4-FFF2-40B4-BE49-F238E27FC236}">
                <a16:creationId xmlns:a16="http://schemas.microsoft.com/office/drawing/2014/main" id="{822EAC8E-B5F5-420C-9420-90540317F5C8}"/>
              </a:ext>
            </a:extLst>
          </p:cNvPr>
          <p:cNvSpPr>
            <a:spLocks noChangeShapeType="1"/>
          </p:cNvSpPr>
          <p:nvPr/>
        </p:nvSpPr>
        <p:spPr bwMode="auto">
          <a:xfrm>
            <a:off x="2051050" y="4868863"/>
            <a:ext cx="4537075"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00" name="Line 4">
            <a:extLst>
              <a:ext uri="{FF2B5EF4-FFF2-40B4-BE49-F238E27FC236}">
                <a16:creationId xmlns:a16="http://schemas.microsoft.com/office/drawing/2014/main" id="{E0817E37-69AE-4473-9870-C144441B11E0}"/>
              </a:ext>
            </a:extLst>
          </p:cNvPr>
          <p:cNvSpPr>
            <a:spLocks noChangeShapeType="1"/>
          </p:cNvSpPr>
          <p:nvPr/>
        </p:nvSpPr>
        <p:spPr bwMode="auto">
          <a:xfrm>
            <a:off x="2195513" y="1341438"/>
            <a:ext cx="0" cy="35274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01" name="Line 5">
            <a:extLst>
              <a:ext uri="{FF2B5EF4-FFF2-40B4-BE49-F238E27FC236}">
                <a16:creationId xmlns:a16="http://schemas.microsoft.com/office/drawing/2014/main" id="{5D4CF52A-E28D-4222-8265-4EDC2D020D33}"/>
              </a:ext>
            </a:extLst>
          </p:cNvPr>
          <p:cNvSpPr>
            <a:spLocks noChangeShapeType="1"/>
          </p:cNvSpPr>
          <p:nvPr/>
        </p:nvSpPr>
        <p:spPr bwMode="auto">
          <a:xfrm>
            <a:off x="2771775" y="4581525"/>
            <a:ext cx="0" cy="287338"/>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02" name="Line 6">
            <a:extLst>
              <a:ext uri="{FF2B5EF4-FFF2-40B4-BE49-F238E27FC236}">
                <a16:creationId xmlns:a16="http://schemas.microsoft.com/office/drawing/2014/main" id="{8C1CA010-4A68-4D74-B906-88600D5BD58C}"/>
              </a:ext>
            </a:extLst>
          </p:cNvPr>
          <p:cNvSpPr>
            <a:spLocks noChangeShapeType="1"/>
          </p:cNvSpPr>
          <p:nvPr/>
        </p:nvSpPr>
        <p:spPr bwMode="auto">
          <a:xfrm>
            <a:off x="2771775" y="4581525"/>
            <a:ext cx="360363"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03" name="Text Box 7">
            <a:extLst>
              <a:ext uri="{FF2B5EF4-FFF2-40B4-BE49-F238E27FC236}">
                <a16:creationId xmlns:a16="http://schemas.microsoft.com/office/drawing/2014/main" id="{12789DBC-00C7-4A58-AD9E-5792F4D0E762}"/>
              </a:ext>
            </a:extLst>
          </p:cNvPr>
          <p:cNvSpPr txBox="1">
            <a:spLocks noChangeArrowheads="1"/>
          </p:cNvSpPr>
          <p:nvPr/>
        </p:nvSpPr>
        <p:spPr bwMode="auto">
          <a:xfrm>
            <a:off x="25558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4</a:t>
            </a:r>
          </a:p>
        </p:txBody>
      </p:sp>
      <p:sp>
        <p:nvSpPr>
          <p:cNvPr id="720904" name="Text Box 8">
            <a:extLst>
              <a:ext uri="{FF2B5EF4-FFF2-40B4-BE49-F238E27FC236}">
                <a16:creationId xmlns:a16="http://schemas.microsoft.com/office/drawing/2014/main" id="{991AABEA-A5A2-4A99-9C7D-8CF2E5168519}"/>
              </a:ext>
            </a:extLst>
          </p:cNvPr>
          <p:cNvSpPr txBox="1">
            <a:spLocks noChangeArrowheads="1"/>
          </p:cNvSpPr>
          <p:nvPr/>
        </p:nvSpPr>
        <p:spPr bwMode="auto">
          <a:xfrm>
            <a:off x="2916238"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5</a:t>
            </a:r>
          </a:p>
        </p:txBody>
      </p:sp>
      <p:sp>
        <p:nvSpPr>
          <p:cNvPr id="720905" name="Line 9">
            <a:extLst>
              <a:ext uri="{FF2B5EF4-FFF2-40B4-BE49-F238E27FC236}">
                <a16:creationId xmlns:a16="http://schemas.microsoft.com/office/drawing/2014/main" id="{72FA1206-2F27-47C9-85C9-6E9AD97DCCA5}"/>
              </a:ext>
            </a:extLst>
          </p:cNvPr>
          <p:cNvSpPr>
            <a:spLocks noChangeShapeType="1"/>
          </p:cNvSpPr>
          <p:nvPr/>
        </p:nvSpPr>
        <p:spPr bwMode="auto">
          <a:xfrm>
            <a:off x="4211638" y="4437063"/>
            <a:ext cx="433387"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06" name="Line 10">
            <a:extLst>
              <a:ext uri="{FF2B5EF4-FFF2-40B4-BE49-F238E27FC236}">
                <a16:creationId xmlns:a16="http://schemas.microsoft.com/office/drawing/2014/main" id="{846432E2-5825-4DBF-B2E4-1EC67FA3E918}"/>
              </a:ext>
            </a:extLst>
          </p:cNvPr>
          <p:cNvSpPr>
            <a:spLocks noChangeShapeType="1"/>
          </p:cNvSpPr>
          <p:nvPr/>
        </p:nvSpPr>
        <p:spPr bwMode="auto">
          <a:xfrm flipV="1">
            <a:off x="3635375" y="3860800"/>
            <a:ext cx="0" cy="1008063"/>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07" name="Line 11">
            <a:extLst>
              <a:ext uri="{FF2B5EF4-FFF2-40B4-BE49-F238E27FC236}">
                <a16:creationId xmlns:a16="http://schemas.microsoft.com/office/drawing/2014/main" id="{0419E750-8921-49FF-962C-C51EBB229ABB}"/>
              </a:ext>
            </a:extLst>
          </p:cNvPr>
          <p:cNvSpPr>
            <a:spLocks noChangeShapeType="1"/>
          </p:cNvSpPr>
          <p:nvPr/>
        </p:nvSpPr>
        <p:spPr bwMode="auto">
          <a:xfrm>
            <a:off x="2987675" y="3860800"/>
            <a:ext cx="6477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55308" name="Line 12">
            <a:extLst>
              <a:ext uri="{FF2B5EF4-FFF2-40B4-BE49-F238E27FC236}">
                <a16:creationId xmlns:a16="http://schemas.microsoft.com/office/drawing/2014/main" id="{820CA25A-778E-4599-B485-C9A7A8B8DEC3}"/>
              </a:ext>
            </a:extLst>
          </p:cNvPr>
          <p:cNvSpPr>
            <a:spLocks noChangeShapeType="1"/>
          </p:cNvSpPr>
          <p:nvPr/>
        </p:nvSpPr>
        <p:spPr bwMode="auto">
          <a:xfrm>
            <a:off x="3059113" y="3284538"/>
            <a:ext cx="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09" name="Line 13">
            <a:extLst>
              <a:ext uri="{FF2B5EF4-FFF2-40B4-BE49-F238E27FC236}">
                <a16:creationId xmlns:a16="http://schemas.microsoft.com/office/drawing/2014/main" id="{3DBA47FE-630F-4AE8-8FE3-6F8883160D8C}"/>
              </a:ext>
            </a:extLst>
          </p:cNvPr>
          <p:cNvSpPr>
            <a:spLocks noChangeShapeType="1"/>
          </p:cNvSpPr>
          <p:nvPr/>
        </p:nvSpPr>
        <p:spPr bwMode="auto">
          <a:xfrm>
            <a:off x="2973388" y="3860800"/>
            <a:ext cx="0" cy="7207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10" name="Rectangle 14">
            <a:extLst>
              <a:ext uri="{FF2B5EF4-FFF2-40B4-BE49-F238E27FC236}">
                <a16:creationId xmlns:a16="http://schemas.microsoft.com/office/drawing/2014/main" id="{7977446B-6004-4D0D-8AF4-80A65643B297}"/>
              </a:ext>
            </a:extLst>
          </p:cNvPr>
          <p:cNvSpPr>
            <a:spLocks noChangeArrowheads="1"/>
          </p:cNvSpPr>
          <p:nvPr/>
        </p:nvSpPr>
        <p:spPr bwMode="auto">
          <a:xfrm>
            <a:off x="2555875" y="422116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⑥</a:t>
            </a:r>
          </a:p>
        </p:txBody>
      </p:sp>
      <p:sp>
        <p:nvSpPr>
          <p:cNvPr id="720911" name="Rectangle 15">
            <a:extLst>
              <a:ext uri="{FF2B5EF4-FFF2-40B4-BE49-F238E27FC236}">
                <a16:creationId xmlns:a16="http://schemas.microsoft.com/office/drawing/2014/main" id="{6197EE01-5B47-44D0-9A00-DECD17C46C34}"/>
              </a:ext>
            </a:extLst>
          </p:cNvPr>
          <p:cNvSpPr>
            <a:spLocks noChangeArrowheads="1"/>
          </p:cNvSpPr>
          <p:nvPr/>
        </p:nvSpPr>
        <p:spPr bwMode="auto">
          <a:xfrm>
            <a:off x="3851275" y="15573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⑨</a:t>
            </a:r>
          </a:p>
        </p:txBody>
      </p:sp>
      <p:sp>
        <p:nvSpPr>
          <p:cNvPr id="720912" name="Line 16">
            <a:extLst>
              <a:ext uri="{FF2B5EF4-FFF2-40B4-BE49-F238E27FC236}">
                <a16:creationId xmlns:a16="http://schemas.microsoft.com/office/drawing/2014/main" id="{07EC6F5D-CFF7-49E3-BBE6-8793C1CA589E}"/>
              </a:ext>
            </a:extLst>
          </p:cNvPr>
          <p:cNvSpPr>
            <a:spLocks noChangeShapeType="1"/>
          </p:cNvSpPr>
          <p:nvPr/>
        </p:nvSpPr>
        <p:spPr bwMode="auto">
          <a:xfrm flipV="1">
            <a:off x="3779838" y="1125538"/>
            <a:ext cx="0" cy="8636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13" name="Rectangle 17">
            <a:extLst>
              <a:ext uri="{FF2B5EF4-FFF2-40B4-BE49-F238E27FC236}">
                <a16:creationId xmlns:a16="http://schemas.microsoft.com/office/drawing/2014/main" id="{DAF7A718-D188-4E21-B5E3-D4DC72B16715}"/>
              </a:ext>
            </a:extLst>
          </p:cNvPr>
          <p:cNvSpPr>
            <a:spLocks noChangeArrowheads="1"/>
          </p:cNvSpPr>
          <p:nvPr/>
        </p:nvSpPr>
        <p:spPr bwMode="auto">
          <a:xfrm>
            <a:off x="3419475" y="35004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⑧</a:t>
            </a:r>
          </a:p>
        </p:txBody>
      </p:sp>
      <p:sp>
        <p:nvSpPr>
          <p:cNvPr id="720914" name="Text Box 18">
            <a:extLst>
              <a:ext uri="{FF2B5EF4-FFF2-40B4-BE49-F238E27FC236}">
                <a16:creationId xmlns:a16="http://schemas.microsoft.com/office/drawing/2014/main" id="{B80681D7-6437-4F96-9205-0D3FA6A84AA8}"/>
              </a:ext>
            </a:extLst>
          </p:cNvPr>
          <p:cNvSpPr txBox="1">
            <a:spLocks noChangeArrowheads="1"/>
          </p:cNvSpPr>
          <p:nvPr/>
        </p:nvSpPr>
        <p:spPr bwMode="auto">
          <a:xfrm>
            <a:off x="1541463" y="1341438"/>
            <a:ext cx="5000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
              </a:spcBef>
              <a:buClrTx/>
              <a:buSzTx/>
              <a:buFontTx/>
              <a:buNone/>
            </a:pPr>
            <a:r>
              <a:rPr lang="zh-CN" altLang="en-US" sz="1800"/>
              <a:t>并类距离</a:t>
            </a:r>
          </a:p>
        </p:txBody>
      </p:sp>
      <p:sp>
        <p:nvSpPr>
          <p:cNvPr id="720915" name="Text Box 19">
            <a:extLst>
              <a:ext uri="{FF2B5EF4-FFF2-40B4-BE49-F238E27FC236}">
                <a16:creationId xmlns:a16="http://schemas.microsoft.com/office/drawing/2014/main" id="{EC71B4E6-8002-4D96-8D1E-E1F402B1579B}"/>
              </a:ext>
            </a:extLst>
          </p:cNvPr>
          <p:cNvSpPr txBox="1">
            <a:spLocks noChangeArrowheads="1"/>
          </p:cNvSpPr>
          <p:nvPr/>
        </p:nvSpPr>
        <p:spPr bwMode="auto">
          <a:xfrm>
            <a:off x="3492500"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p>
        </p:txBody>
      </p:sp>
      <p:sp>
        <p:nvSpPr>
          <p:cNvPr id="720916" name="Line 20">
            <a:extLst>
              <a:ext uri="{FF2B5EF4-FFF2-40B4-BE49-F238E27FC236}">
                <a16:creationId xmlns:a16="http://schemas.microsoft.com/office/drawing/2014/main" id="{F80FCCD8-7A36-4AF6-90B6-AFA27A5544BD}"/>
              </a:ext>
            </a:extLst>
          </p:cNvPr>
          <p:cNvSpPr>
            <a:spLocks noChangeShapeType="1"/>
          </p:cNvSpPr>
          <p:nvPr/>
        </p:nvSpPr>
        <p:spPr bwMode="auto">
          <a:xfrm>
            <a:off x="3132138" y="4581525"/>
            <a:ext cx="0" cy="287338"/>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17" name="Text Box 21">
            <a:extLst>
              <a:ext uri="{FF2B5EF4-FFF2-40B4-BE49-F238E27FC236}">
                <a16:creationId xmlns:a16="http://schemas.microsoft.com/office/drawing/2014/main" id="{C41AB5FA-12DF-4309-808F-54F495EE8E30}"/>
              </a:ext>
            </a:extLst>
          </p:cNvPr>
          <p:cNvSpPr txBox="1">
            <a:spLocks noChangeArrowheads="1"/>
          </p:cNvSpPr>
          <p:nvPr/>
        </p:nvSpPr>
        <p:spPr bwMode="auto">
          <a:xfrm>
            <a:off x="40671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1</a:t>
            </a:r>
          </a:p>
        </p:txBody>
      </p:sp>
      <p:sp>
        <p:nvSpPr>
          <p:cNvPr id="720918" name="Text Box 22">
            <a:extLst>
              <a:ext uri="{FF2B5EF4-FFF2-40B4-BE49-F238E27FC236}">
                <a16:creationId xmlns:a16="http://schemas.microsoft.com/office/drawing/2014/main" id="{1C9BA080-60B3-49C8-9FC0-747B86BAFD94}"/>
              </a:ext>
            </a:extLst>
          </p:cNvPr>
          <p:cNvSpPr txBox="1">
            <a:spLocks noChangeArrowheads="1"/>
          </p:cNvSpPr>
          <p:nvPr/>
        </p:nvSpPr>
        <p:spPr bwMode="auto">
          <a:xfrm>
            <a:off x="4500563"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2</a:t>
            </a:r>
          </a:p>
        </p:txBody>
      </p:sp>
      <p:sp>
        <p:nvSpPr>
          <p:cNvPr id="720919" name="Line 23">
            <a:extLst>
              <a:ext uri="{FF2B5EF4-FFF2-40B4-BE49-F238E27FC236}">
                <a16:creationId xmlns:a16="http://schemas.microsoft.com/office/drawing/2014/main" id="{686C0A4A-3B0E-403F-805B-E0BC597AF706}"/>
              </a:ext>
            </a:extLst>
          </p:cNvPr>
          <p:cNvSpPr>
            <a:spLocks noChangeShapeType="1"/>
          </p:cNvSpPr>
          <p:nvPr/>
        </p:nvSpPr>
        <p:spPr bwMode="auto">
          <a:xfrm>
            <a:off x="4211638"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20" name="Line 24">
            <a:extLst>
              <a:ext uri="{FF2B5EF4-FFF2-40B4-BE49-F238E27FC236}">
                <a16:creationId xmlns:a16="http://schemas.microsoft.com/office/drawing/2014/main" id="{B2F8DE03-15B9-487C-9C75-9CE7CDB7151D}"/>
              </a:ext>
            </a:extLst>
          </p:cNvPr>
          <p:cNvSpPr>
            <a:spLocks noChangeShapeType="1"/>
          </p:cNvSpPr>
          <p:nvPr/>
        </p:nvSpPr>
        <p:spPr bwMode="auto">
          <a:xfrm>
            <a:off x="4643438"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21" name="Rectangle 25">
            <a:extLst>
              <a:ext uri="{FF2B5EF4-FFF2-40B4-BE49-F238E27FC236}">
                <a16:creationId xmlns:a16="http://schemas.microsoft.com/office/drawing/2014/main" id="{3F4ADE1C-8DB5-487C-95D9-BED4E0B2502D}"/>
              </a:ext>
            </a:extLst>
          </p:cNvPr>
          <p:cNvSpPr>
            <a:spLocks noChangeArrowheads="1"/>
          </p:cNvSpPr>
          <p:nvPr/>
        </p:nvSpPr>
        <p:spPr bwMode="auto">
          <a:xfrm>
            <a:off x="4500563" y="40767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⑦</a:t>
            </a:r>
          </a:p>
        </p:txBody>
      </p:sp>
      <p:sp>
        <p:nvSpPr>
          <p:cNvPr id="720922" name="Line 26">
            <a:extLst>
              <a:ext uri="{FF2B5EF4-FFF2-40B4-BE49-F238E27FC236}">
                <a16:creationId xmlns:a16="http://schemas.microsoft.com/office/drawing/2014/main" id="{F1F3FB2C-71F5-4DEA-9FE7-6E5E7D6F602B}"/>
              </a:ext>
            </a:extLst>
          </p:cNvPr>
          <p:cNvSpPr>
            <a:spLocks noChangeShapeType="1"/>
          </p:cNvSpPr>
          <p:nvPr/>
        </p:nvSpPr>
        <p:spPr bwMode="auto">
          <a:xfrm flipV="1">
            <a:off x="3276600" y="1989138"/>
            <a:ext cx="0" cy="1871662"/>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23" name="Line 27">
            <a:extLst>
              <a:ext uri="{FF2B5EF4-FFF2-40B4-BE49-F238E27FC236}">
                <a16:creationId xmlns:a16="http://schemas.microsoft.com/office/drawing/2014/main" id="{1D62F28A-D1FE-4037-867E-858EE096BBF7}"/>
              </a:ext>
            </a:extLst>
          </p:cNvPr>
          <p:cNvSpPr>
            <a:spLocks noChangeShapeType="1"/>
          </p:cNvSpPr>
          <p:nvPr/>
        </p:nvSpPr>
        <p:spPr bwMode="auto">
          <a:xfrm>
            <a:off x="3275013" y="1989138"/>
            <a:ext cx="10795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24" name="Line 28">
            <a:extLst>
              <a:ext uri="{FF2B5EF4-FFF2-40B4-BE49-F238E27FC236}">
                <a16:creationId xmlns:a16="http://schemas.microsoft.com/office/drawing/2014/main" id="{B22FBE13-76C4-41A8-BC2A-513766284C74}"/>
              </a:ext>
            </a:extLst>
          </p:cNvPr>
          <p:cNvSpPr>
            <a:spLocks noChangeShapeType="1"/>
          </p:cNvSpPr>
          <p:nvPr/>
        </p:nvSpPr>
        <p:spPr bwMode="auto">
          <a:xfrm>
            <a:off x="4356100" y="1989138"/>
            <a:ext cx="0" cy="2446337"/>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20925" name="Rectangle 29">
            <a:extLst>
              <a:ext uri="{FF2B5EF4-FFF2-40B4-BE49-F238E27FC236}">
                <a16:creationId xmlns:a16="http://schemas.microsoft.com/office/drawing/2014/main" id="{27819943-FBB3-4C2B-B45D-3466ED13E284}"/>
              </a:ext>
            </a:extLst>
          </p:cNvPr>
          <p:cNvSpPr>
            <a:spLocks noChangeArrowheads="1"/>
          </p:cNvSpPr>
          <p:nvPr/>
        </p:nvSpPr>
        <p:spPr bwMode="auto">
          <a:xfrm>
            <a:off x="395288" y="5445125"/>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7</a:t>
            </a:r>
            <a:r>
              <a:rPr kumimoji="1" lang="zh-CN" altLang="en-US" sz="2400">
                <a:latin typeface="Times New Roman" panose="02020603050405020304" pitchFamily="18" charset="0"/>
                <a:cs typeface="Times New Roman" panose="02020603050405020304" pitchFamily="18" charset="0"/>
              </a:rPr>
              <a:t>、决定类的个数与类。</a:t>
            </a:r>
            <a:endParaRPr kumimoji="1" lang="zh-CN" altLang="en-US" sz="2400">
              <a:latin typeface="Times New Roman" panose="02020603050405020304" pitchFamily="18" charset="0"/>
            </a:endParaRPr>
          </a:p>
        </p:txBody>
      </p:sp>
      <p:sp>
        <p:nvSpPr>
          <p:cNvPr id="720926" name="Rectangle 30">
            <a:extLst>
              <a:ext uri="{FF2B5EF4-FFF2-40B4-BE49-F238E27FC236}">
                <a16:creationId xmlns:a16="http://schemas.microsoft.com/office/drawing/2014/main" id="{31A1DC91-534A-44ED-ACF2-4C4311040497}"/>
              </a:ext>
            </a:extLst>
          </p:cNvPr>
          <p:cNvSpPr>
            <a:spLocks noChangeArrowheads="1"/>
          </p:cNvSpPr>
          <p:nvPr/>
        </p:nvSpPr>
        <p:spPr bwMode="auto">
          <a:xfrm>
            <a:off x="250825" y="5949950"/>
            <a:ext cx="5899150" cy="4572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   </a:t>
            </a:r>
            <a:r>
              <a:rPr kumimoji="1" lang="zh-CN" altLang="en-US" sz="2400">
                <a:latin typeface="Times New Roman" panose="02020603050405020304" pitchFamily="18" charset="0"/>
                <a:cs typeface="Times New Roman" panose="02020603050405020304" pitchFamily="18" charset="0"/>
              </a:rPr>
              <a:t>观察此图，我们可以把</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个样品分为</a:t>
            </a: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类，</a:t>
            </a:r>
            <a:endParaRPr kumimoji="1" lang="zh-CN" altLang="en-US" sz="2400">
              <a:latin typeface="Times New Roman" panose="02020603050405020304" pitchFamily="18" charset="0"/>
            </a:endParaRPr>
          </a:p>
        </p:txBody>
      </p:sp>
      <p:grpSp>
        <p:nvGrpSpPr>
          <p:cNvPr id="2" name="Group 31">
            <a:extLst>
              <a:ext uri="{FF2B5EF4-FFF2-40B4-BE49-F238E27FC236}">
                <a16:creationId xmlns:a16="http://schemas.microsoft.com/office/drawing/2014/main" id="{FE666982-0505-481C-A6CF-332324B2A74C}"/>
              </a:ext>
            </a:extLst>
          </p:cNvPr>
          <p:cNvGrpSpPr>
            <a:grpSpLocks/>
          </p:cNvGrpSpPr>
          <p:nvPr/>
        </p:nvGrpSpPr>
        <p:grpSpPr bwMode="auto">
          <a:xfrm>
            <a:off x="6156325" y="5734050"/>
            <a:ext cx="2987675" cy="582613"/>
            <a:chOff x="3878" y="3566"/>
            <a:chExt cx="1882" cy="367"/>
          </a:xfrm>
        </p:grpSpPr>
        <p:graphicFrame>
          <p:nvGraphicFramePr>
            <p:cNvPr id="55329" name="Object 32">
              <a:extLst>
                <a:ext uri="{FF2B5EF4-FFF2-40B4-BE49-F238E27FC236}">
                  <a16:creationId xmlns:a16="http://schemas.microsoft.com/office/drawing/2014/main" id="{5E9CDD19-1239-43AB-9CB9-1BFD407714CC}"/>
                </a:ext>
              </a:extLst>
            </p:cNvPr>
            <p:cNvGraphicFramePr>
              <a:graphicFrameLocks noChangeAspect="1"/>
            </p:cNvGraphicFramePr>
            <p:nvPr/>
          </p:nvGraphicFramePr>
          <p:xfrm>
            <a:off x="3878" y="3566"/>
            <a:ext cx="510" cy="367"/>
          </p:xfrm>
          <a:graphic>
            <a:graphicData uri="http://schemas.openxmlformats.org/presentationml/2006/ole">
              <mc:AlternateContent xmlns:mc="http://schemas.openxmlformats.org/markup-compatibility/2006">
                <mc:Choice xmlns:v="urn:schemas-microsoft-com:vml" Requires="v">
                  <p:oleObj spid="_x0000_s25810" name="公式" r:id="rId3" imgW="304536" imgH="215713" progId="Equation.3">
                    <p:embed/>
                  </p:oleObj>
                </mc:Choice>
                <mc:Fallback>
                  <p:oleObj name="公式" r:id="rId3" imgW="304536"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3566"/>
                          <a:ext cx="51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30" name="Object 33">
              <a:extLst>
                <a:ext uri="{FF2B5EF4-FFF2-40B4-BE49-F238E27FC236}">
                  <a16:creationId xmlns:a16="http://schemas.microsoft.com/office/drawing/2014/main" id="{2B7E3A34-CE2E-4E97-979A-2C3911CC3D4E}"/>
                </a:ext>
              </a:extLst>
            </p:cNvPr>
            <p:cNvGraphicFramePr>
              <a:graphicFrameLocks noChangeAspect="1"/>
            </p:cNvGraphicFramePr>
            <p:nvPr/>
          </p:nvGraphicFramePr>
          <p:xfrm>
            <a:off x="4468" y="3566"/>
            <a:ext cx="335" cy="367"/>
          </p:xfrm>
          <a:graphic>
            <a:graphicData uri="http://schemas.openxmlformats.org/presentationml/2006/ole">
              <mc:AlternateContent xmlns:mc="http://schemas.openxmlformats.org/markup-compatibility/2006">
                <mc:Choice xmlns:v="urn:schemas-microsoft-com:vml" Requires="v">
                  <p:oleObj spid="_x0000_s25811" name="公式" r:id="rId5" imgW="203024" imgH="215713" progId="Equation.3">
                    <p:embed/>
                  </p:oleObj>
                </mc:Choice>
                <mc:Fallback>
                  <p:oleObj name="公式" r:id="rId5" imgW="203024" imgH="215713"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 y="3566"/>
                          <a:ext cx="33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31" name="Object 34">
              <a:extLst>
                <a:ext uri="{FF2B5EF4-FFF2-40B4-BE49-F238E27FC236}">
                  <a16:creationId xmlns:a16="http://schemas.microsoft.com/office/drawing/2014/main" id="{00953E0C-B733-4245-BB6C-7ADEE20B7C03}"/>
                </a:ext>
              </a:extLst>
            </p:cNvPr>
            <p:cNvGraphicFramePr>
              <a:graphicFrameLocks noChangeAspect="1"/>
            </p:cNvGraphicFramePr>
            <p:nvPr/>
          </p:nvGraphicFramePr>
          <p:xfrm>
            <a:off x="4921" y="3566"/>
            <a:ext cx="526" cy="367"/>
          </p:xfrm>
          <a:graphic>
            <a:graphicData uri="http://schemas.openxmlformats.org/presentationml/2006/ole">
              <mc:AlternateContent xmlns:mc="http://schemas.openxmlformats.org/markup-compatibility/2006">
                <mc:Choice xmlns:v="urn:schemas-microsoft-com:vml" Requires="v">
                  <p:oleObj spid="_x0000_s25812" name="公式" r:id="rId7" imgW="317087" imgH="215619" progId="Equation.3">
                    <p:embed/>
                  </p:oleObj>
                </mc:Choice>
                <mc:Fallback>
                  <p:oleObj name="公式" r:id="rId7" imgW="317087"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 y="3566"/>
                          <a:ext cx="526"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32" name="Rectangle 35">
              <a:extLst>
                <a:ext uri="{FF2B5EF4-FFF2-40B4-BE49-F238E27FC236}">
                  <a16:creationId xmlns:a16="http://schemas.microsoft.com/office/drawing/2014/main" id="{7A530804-8D75-47B2-A860-65DD7C5547FB}"/>
                </a:ext>
              </a:extLst>
            </p:cNvPr>
            <p:cNvSpPr>
              <a:spLocks noChangeArrowheads="1"/>
            </p:cNvSpPr>
            <p:nvPr/>
          </p:nvSpPr>
          <p:spPr bwMode="auto">
            <a:xfrm>
              <a:off x="4763" y="364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55333" name="Rectangle 36">
              <a:extLst>
                <a:ext uri="{FF2B5EF4-FFF2-40B4-BE49-F238E27FC236}">
                  <a16:creationId xmlns:a16="http://schemas.microsoft.com/office/drawing/2014/main" id="{074300E1-17D1-420A-81A6-4CBB383079D4}"/>
                </a:ext>
              </a:extLst>
            </p:cNvPr>
            <p:cNvSpPr>
              <a:spLocks noChangeArrowheads="1"/>
            </p:cNvSpPr>
            <p:nvPr/>
          </p:nvSpPr>
          <p:spPr bwMode="auto">
            <a:xfrm>
              <a:off x="4332" y="363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55334" name="Rectangle 37">
              <a:extLst>
                <a:ext uri="{FF2B5EF4-FFF2-40B4-BE49-F238E27FC236}">
                  <a16:creationId xmlns:a16="http://schemas.microsoft.com/office/drawing/2014/main" id="{06851E02-4F48-4A2B-B210-F1AB60D12069}"/>
                </a:ext>
              </a:extLst>
            </p:cNvPr>
            <p:cNvSpPr>
              <a:spLocks noChangeArrowheads="1"/>
            </p:cNvSpPr>
            <p:nvPr/>
          </p:nvSpPr>
          <p:spPr bwMode="auto">
            <a:xfrm>
              <a:off x="5452" y="360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graphicFrame>
        <p:nvGraphicFramePr>
          <p:cNvPr id="55328" name="Object 38">
            <a:extLst>
              <a:ext uri="{FF2B5EF4-FFF2-40B4-BE49-F238E27FC236}">
                <a16:creationId xmlns:a16="http://schemas.microsoft.com/office/drawing/2014/main" id="{E889759B-E774-401A-8D54-347D5843A49E}"/>
              </a:ext>
            </a:extLst>
          </p:cNvPr>
          <p:cNvGraphicFramePr>
            <a:graphicFrameLocks noChangeAspect="1"/>
          </p:cNvGraphicFramePr>
          <p:nvPr/>
        </p:nvGraphicFramePr>
        <p:xfrm>
          <a:off x="6588125" y="549275"/>
          <a:ext cx="1844675" cy="2376488"/>
        </p:xfrm>
        <a:graphic>
          <a:graphicData uri="http://schemas.openxmlformats.org/presentationml/2006/ole">
            <mc:AlternateContent xmlns:mc="http://schemas.openxmlformats.org/markup-compatibility/2006">
              <mc:Choice xmlns:v="urn:schemas-microsoft-com:vml" Requires="v">
                <p:oleObj spid="_x0000_s25813" name="公式" r:id="rId9" imgW="749300" imgH="965200" progId="Equation.3">
                  <p:embed/>
                </p:oleObj>
              </mc:Choice>
              <mc:Fallback>
                <p:oleObj name="公式" r:id="rId9" imgW="749300" imgH="96520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8125" y="549275"/>
                        <a:ext cx="1844675" cy="2376488"/>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0899"/>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720900"/>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20903"/>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720904"/>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2000"/>
                                  </p:stCondLst>
                                  <p:childTnLst>
                                    <p:set>
                                      <p:cBhvr>
                                        <p:cTn id="19" dur="1" fill="hold">
                                          <p:stCondLst>
                                            <p:cond delay="0"/>
                                          </p:stCondLst>
                                        </p:cTn>
                                        <p:tgtEl>
                                          <p:spTgt spid="720901"/>
                                        </p:tgtEl>
                                        <p:attrNameLst>
                                          <p:attrName>style.visibility</p:attrName>
                                        </p:attrNameLst>
                                      </p:cBhvr>
                                      <p:to>
                                        <p:strVal val="visible"/>
                                      </p:to>
                                    </p:set>
                                  </p:childTnLst>
                                </p:cTn>
                              </p:par>
                            </p:childTnLst>
                          </p:cTn>
                        </p:par>
                        <p:par>
                          <p:cTn id="20" fill="hold" nodeType="afterGroup">
                            <p:stCondLst>
                              <p:cond delay="2500"/>
                            </p:stCondLst>
                            <p:childTnLst>
                              <p:par>
                                <p:cTn id="21" presetID="1" presetClass="entr" presetSubtype="0" fill="hold" nodeType="afterEffect">
                                  <p:stCondLst>
                                    <p:cond delay="1000"/>
                                  </p:stCondLst>
                                  <p:childTnLst>
                                    <p:set>
                                      <p:cBhvr>
                                        <p:cTn id="22" dur="1" fill="hold">
                                          <p:stCondLst>
                                            <p:cond delay="0"/>
                                          </p:stCondLst>
                                        </p:cTn>
                                        <p:tgtEl>
                                          <p:spTgt spid="720916"/>
                                        </p:tgtEl>
                                        <p:attrNameLst>
                                          <p:attrName>style.visibility</p:attrName>
                                        </p:attrNameLst>
                                      </p:cBhvr>
                                      <p:to>
                                        <p:strVal val="visible"/>
                                      </p:to>
                                    </p:set>
                                  </p:childTnLst>
                                </p:cTn>
                              </p:par>
                            </p:childTnLst>
                          </p:cTn>
                        </p:par>
                        <p:par>
                          <p:cTn id="23" fill="hold" nodeType="afterGroup">
                            <p:stCondLst>
                              <p:cond delay="3500"/>
                            </p:stCondLst>
                            <p:childTnLst>
                              <p:par>
                                <p:cTn id="24" presetID="1" presetClass="entr" presetSubtype="0" fill="hold" nodeType="afterEffect">
                                  <p:stCondLst>
                                    <p:cond delay="2000"/>
                                  </p:stCondLst>
                                  <p:childTnLst>
                                    <p:set>
                                      <p:cBhvr>
                                        <p:cTn id="25" dur="1" fill="hold">
                                          <p:stCondLst>
                                            <p:cond delay="0"/>
                                          </p:stCondLst>
                                        </p:cTn>
                                        <p:tgtEl>
                                          <p:spTgt spid="720902"/>
                                        </p:tgtEl>
                                        <p:attrNameLst>
                                          <p:attrName>style.visibility</p:attrName>
                                        </p:attrNameLst>
                                      </p:cBhvr>
                                      <p:to>
                                        <p:strVal val="visible"/>
                                      </p:to>
                                    </p:set>
                                  </p:childTnLst>
                                </p:cTn>
                              </p:par>
                            </p:childTnLst>
                          </p:cTn>
                        </p:par>
                        <p:par>
                          <p:cTn id="26" fill="hold" nodeType="afterGroup">
                            <p:stCondLst>
                              <p:cond delay="5500"/>
                            </p:stCondLst>
                            <p:childTnLst>
                              <p:par>
                                <p:cTn id="27" presetID="1" presetClass="entr" presetSubtype="0" fill="hold" grpId="0" nodeType="afterEffect">
                                  <p:stCondLst>
                                    <p:cond delay="2000"/>
                                  </p:stCondLst>
                                  <p:childTnLst>
                                    <p:set>
                                      <p:cBhvr>
                                        <p:cTn id="28" dur="1" fill="hold">
                                          <p:stCondLst>
                                            <p:cond delay="0"/>
                                          </p:stCondLst>
                                        </p:cTn>
                                        <p:tgtEl>
                                          <p:spTgt spid="7209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20917"/>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grpId="0" nodeType="afterEffect">
                                  <p:stCondLst>
                                    <p:cond delay="200"/>
                                  </p:stCondLst>
                                  <p:childTnLst>
                                    <p:set>
                                      <p:cBhvr>
                                        <p:cTn id="35" dur="1" fill="hold">
                                          <p:stCondLst>
                                            <p:cond delay="0"/>
                                          </p:stCondLst>
                                        </p:cTn>
                                        <p:tgtEl>
                                          <p:spTgt spid="720918"/>
                                        </p:tgtEl>
                                        <p:attrNameLst>
                                          <p:attrName>style.visibility</p:attrName>
                                        </p:attrNameLst>
                                      </p:cBhvr>
                                      <p:to>
                                        <p:strVal val="visible"/>
                                      </p:to>
                                    </p:set>
                                  </p:childTnLst>
                                </p:cTn>
                              </p:par>
                            </p:childTnLst>
                          </p:cTn>
                        </p:par>
                        <p:par>
                          <p:cTn id="36" fill="hold" nodeType="afterGroup">
                            <p:stCondLst>
                              <p:cond delay="200"/>
                            </p:stCondLst>
                            <p:childTnLst>
                              <p:par>
                                <p:cTn id="37" presetID="1" presetClass="entr" presetSubtype="0" fill="hold" nodeType="afterEffect">
                                  <p:stCondLst>
                                    <p:cond delay="2000"/>
                                  </p:stCondLst>
                                  <p:childTnLst>
                                    <p:set>
                                      <p:cBhvr>
                                        <p:cTn id="38" dur="1" fill="hold">
                                          <p:stCondLst>
                                            <p:cond delay="0"/>
                                          </p:stCondLst>
                                        </p:cTn>
                                        <p:tgtEl>
                                          <p:spTgt spid="720919"/>
                                        </p:tgtEl>
                                        <p:attrNameLst>
                                          <p:attrName>style.visibility</p:attrName>
                                        </p:attrNameLst>
                                      </p:cBhvr>
                                      <p:to>
                                        <p:strVal val="visible"/>
                                      </p:to>
                                    </p:set>
                                  </p:childTnLst>
                                </p:cTn>
                              </p:par>
                            </p:childTnLst>
                          </p:cTn>
                        </p:par>
                        <p:par>
                          <p:cTn id="39" fill="hold" nodeType="afterGroup">
                            <p:stCondLst>
                              <p:cond delay="2200"/>
                            </p:stCondLst>
                            <p:childTnLst>
                              <p:par>
                                <p:cTn id="40" presetID="1" presetClass="entr" presetSubtype="0" fill="hold" nodeType="afterEffect">
                                  <p:stCondLst>
                                    <p:cond delay="2000"/>
                                  </p:stCondLst>
                                  <p:childTnLst>
                                    <p:set>
                                      <p:cBhvr>
                                        <p:cTn id="41" dur="1" fill="hold">
                                          <p:stCondLst>
                                            <p:cond delay="0"/>
                                          </p:stCondLst>
                                        </p:cTn>
                                        <p:tgtEl>
                                          <p:spTgt spid="720920"/>
                                        </p:tgtEl>
                                        <p:attrNameLst>
                                          <p:attrName>style.visibility</p:attrName>
                                        </p:attrNameLst>
                                      </p:cBhvr>
                                      <p:to>
                                        <p:strVal val="visible"/>
                                      </p:to>
                                    </p:set>
                                  </p:childTnLst>
                                </p:cTn>
                              </p:par>
                            </p:childTnLst>
                          </p:cTn>
                        </p:par>
                        <p:par>
                          <p:cTn id="42" fill="hold" nodeType="afterGroup">
                            <p:stCondLst>
                              <p:cond delay="4200"/>
                            </p:stCondLst>
                            <p:childTnLst>
                              <p:par>
                                <p:cTn id="43" presetID="1" presetClass="entr" presetSubtype="0" fill="hold" nodeType="afterEffect">
                                  <p:stCondLst>
                                    <p:cond delay="2000"/>
                                  </p:stCondLst>
                                  <p:childTnLst>
                                    <p:set>
                                      <p:cBhvr>
                                        <p:cTn id="44" dur="1" fill="hold">
                                          <p:stCondLst>
                                            <p:cond delay="0"/>
                                          </p:stCondLst>
                                        </p:cTn>
                                        <p:tgtEl>
                                          <p:spTgt spid="720905"/>
                                        </p:tgtEl>
                                        <p:attrNameLst>
                                          <p:attrName>style.visibility</p:attrName>
                                        </p:attrNameLst>
                                      </p:cBhvr>
                                      <p:to>
                                        <p:strVal val="visible"/>
                                      </p:to>
                                    </p:set>
                                  </p:childTnLst>
                                </p:cTn>
                              </p:par>
                            </p:childTnLst>
                          </p:cTn>
                        </p:par>
                        <p:par>
                          <p:cTn id="45" fill="hold" nodeType="afterGroup">
                            <p:stCondLst>
                              <p:cond delay="6200"/>
                            </p:stCondLst>
                            <p:childTnLst>
                              <p:par>
                                <p:cTn id="46" presetID="1" presetClass="entr" presetSubtype="0" fill="hold" grpId="0" nodeType="afterEffect">
                                  <p:stCondLst>
                                    <p:cond delay="2000"/>
                                  </p:stCondLst>
                                  <p:childTnLst>
                                    <p:set>
                                      <p:cBhvr>
                                        <p:cTn id="47" dur="1" fill="hold">
                                          <p:stCondLst>
                                            <p:cond delay="0"/>
                                          </p:stCondLst>
                                        </p:cTn>
                                        <p:tgtEl>
                                          <p:spTgt spid="720921"/>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20915"/>
                                        </p:tgtEl>
                                        <p:attrNameLst>
                                          <p:attrName>style.visibility</p:attrName>
                                        </p:attrNameLst>
                                      </p:cBhvr>
                                      <p:to>
                                        <p:strVal val="visible"/>
                                      </p:to>
                                    </p:set>
                                  </p:childTnLst>
                                </p:cTn>
                              </p:par>
                            </p:childTnLst>
                          </p:cTn>
                        </p:par>
                        <p:par>
                          <p:cTn id="52" fill="hold" nodeType="afterGroup">
                            <p:stCondLst>
                              <p:cond delay="0"/>
                            </p:stCondLst>
                            <p:childTnLst>
                              <p:par>
                                <p:cTn id="53" presetID="1" presetClass="entr" presetSubtype="0" fill="hold" nodeType="afterEffect">
                                  <p:stCondLst>
                                    <p:cond delay="2000"/>
                                  </p:stCondLst>
                                  <p:childTnLst>
                                    <p:set>
                                      <p:cBhvr>
                                        <p:cTn id="54" dur="1" fill="hold">
                                          <p:stCondLst>
                                            <p:cond delay="0"/>
                                          </p:stCondLst>
                                        </p:cTn>
                                        <p:tgtEl>
                                          <p:spTgt spid="720906"/>
                                        </p:tgtEl>
                                        <p:attrNameLst>
                                          <p:attrName>style.visibility</p:attrName>
                                        </p:attrNameLst>
                                      </p:cBhvr>
                                      <p:to>
                                        <p:strVal val="visible"/>
                                      </p:to>
                                    </p:set>
                                  </p:childTnLst>
                                </p:cTn>
                              </p:par>
                            </p:childTnLst>
                          </p:cTn>
                        </p:par>
                        <p:par>
                          <p:cTn id="55" fill="hold" nodeType="afterGroup">
                            <p:stCondLst>
                              <p:cond delay="2000"/>
                            </p:stCondLst>
                            <p:childTnLst>
                              <p:par>
                                <p:cTn id="56" presetID="1" presetClass="entr" presetSubtype="0" fill="hold" nodeType="afterEffect">
                                  <p:stCondLst>
                                    <p:cond delay="2000"/>
                                  </p:stCondLst>
                                  <p:childTnLst>
                                    <p:set>
                                      <p:cBhvr>
                                        <p:cTn id="57" dur="1" fill="hold">
                                          <p:stCondLst>
                                            <p:cond delay="0"/>
                                          </p:stCondLst>
                                        </p:cTn>
                                        <p:tgtEl>
                                          <p:spTgt spid="720909"/>
                                        </p:tgtEl>
                                        <p:attrNameLst>
                                          <p:attrName>style.visibility</p:attrName>
                                        </p:attrNameLst>
                                      </p:cBhvr>
                                      <p:to>
                                        <p:strVal val="visible"/>
                                      </p:to>
                                    </p:set>
                                  </p:childTnLst>
                                </p:cTn>
                              </p:par>
                            </p:childTnLst>
                          </p:cTn>
                        </p:par>
                        <p:par>
                          <p:cTn id="58" fill="hold" nodeType="afterGroup">
                            <p:stCondLst>
                              <p:cond delay="4000"/>
                            </p:stCondLst>
                            <p:childTnLst>
                              <p:par>
                                <p:cTn id="59" presetID="1" presetClass="entr" presetSubtype="0" fill="hold" nodeType="afterEffect">
                                  <p:stCondLst>
                                    <p:cond delay="0"/>
                                  </p:stCondLst>
                                  <p:childTnLst>
                                    <p:set>
                                      <p:cBhvr>
                                        <p:cTn id="60" dur="1" fill="hold">
                                          <p:stCondLst>
                                            <p:cond delay="0"/>
                                          </p:stCondLst>
                                        </p:cTn>
                                        <p:tgtEl>
                                          <p:spTgt spid="720907"/>
                                        </p:tgtEl>
                                        <p:attrNameLst>
                                          <p:attrName>style.visibility</p:attrName>
                                        </p:attrNameLst>
                                      </p:cBhvr>
                                      <p:to>
                                        <p:strVal val="visible"/>
                                      </p:to>
                                    </p:set>
                                  </p:childTnLst>
                                </p:cTn>
                              </p:par>
                            </p:childTnLst>
                          </p:cTn>
                        </p:par>
                        <p:par>
                          <p:cTn id="61" fill="hold" nodeType="afterGroup">
                            <p:stCondLst>
                              <p:cond delay="4000"/>
                            </p:stCondLst>
                            <p:childTnLst>
                              <p:par>
                                <p:cTn id="62" presetID="1" presetClass="entr" presetSubtype="0" fill="hold" grpId="0" nodeType="afterEffect">
                                  <p:stCondLst>
                                    <p:cond delay="2000"/>
                                  </p:stCondLst>
                                  <p:childTnLst>
                                    <p:set>
                                      <p:cBhvr>
                                        <p:cTn id="63" dur="1" fill="hold">
                                          <p:stCondLst>
                                            <p:cond delay="0"/>
                                          </p:stCondLst>
                                        </p:cTn>
                                        <p:tgtEl>
                                          <p:spTgt spid="720913"/>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72092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720922"/>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2092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20911"/>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720912"/>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720914"/>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20925"/>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20926"/>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03" grpId="0"/>
      <p:bldP spid="720904" grpId="0"/>
      <p:bldP spid="720910" grpId="0"/>
      <p:bldP spid="720911" grpId="0"/>
      <p:bldP spid="720913" grpId="0"/>
      <p:bldP spid="720914" grpId="0"/>
      <p:bldP spid="720915" grpId="0"/>
      <p:bldP spid="720917" grpId="0"/>
      <p:bldP spid="720918" grpId="0"/>
      <p:bldP spid="720921" grpId="0"/>
      <p:bldP spid="720925" grpId="0"/>
      <p:bldP spid="7209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Oval 9">
            <a:extLst>
              <a:ext uri="{FF2B5EF4-FFF2-40B4-BE49-F238E27FC236}">
                <a16:creationId xmlns:a16="http://schemas.microsoft.com/office/drawing/2014/main" id="{4CB8F873-DA39-42D3-8E02-98500D4C53DD}"/>
              </a:ext>
            </a:extLst>
          </p:cNvPr>
          <p:cNvSpPr>
            <a:spLocks noChangeArrowheads="1"/>
          </p:cNvSpPr>
          <p:nvPr/>
        </p:nvSpPr>
        <p:spPr bwMode="auto">
          <a:xfrm>
            <a:off x="6372225" y="2852738"/>
            <a:ext cx="392113" cy="420687"/>
          </a:xfrm>
          <a:prstGeom prst="ellipse">
            <a:avLst/>
          </a:prstGeom>
          <a:solidFill>
            <a:schemeClr val="bg1"/>
          </a:solidFill>
          <a:ln w="12700" cap="sq">
            <a:solidFill>
              <a:schemeClr val="tx1"/>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6323" name="Oval 5">
            <a:extLst>
              <a:ext uri="{FF2B5EF4-FFF2-40B4-BE49-F238E27FC236}">
                <a16:creationId xmlns:a16="http://schemas.microsoft.com/office/drawing/2014/main" id="{1A117A40-E51C-40E2-BCFC-D173DE5C7613}"/>
              </a:ext>
            </a:extLst>
          </p:cNvPr>
          <p:cNvSpPr>
            <a:spLocks noChangeArrowheads="1"/>
          </p:cNvSpPr>
          <p:nvPr/>
        </p:nvSpPr>
        <p:spPr bwMode="auto">
          <a:xfrm>
            <a:off x="2700338" y="4508500"/>
            <a:ext cx="392112" cy="420688"/>
          </a:xfrm>
          <a:prstGeom prst="ellipse">
            <a:avLst/>
          </a:prstGeom>
          <a:solidFill>
            <a:schemeClr val="bg1"/>
          </a:solidFill>
          <a:ln w="12700" cap="sq">
            <a:solidFill>
              <a:schemeClr val="tx1"/>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6324" name="Rectangle 15">
            <a:extLst>
              <a:ext uri="{FF2B5EF4-FFF2-40B4-BE49-F238E27FC236}">
                <a16:creationId xmlns:a16="http://schemas.microsoft.com/office/drawing/2014/main" id="{AE491720-F99E-489A-93C2-B758F66529F9}"/>
              </a:ext>
            </a:extLst>
          </p:cNvPr>
          <p:cNvSpPr>
            <a:spLocks noChangeArrowheads="1"/>
          </p:cNvSpPr>
          <p:nvPr/>
        </p:nvSpPr>
        <p:spPr bwMode="auto">
          <a:xfrm>
            <a:off x="395288" y="188913"/>
            <a:ext cx="446563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3200" b="1">
                <a:solidFill>
                  <a:schemeClr val="hlink"/>
                </a:solidFill>
              </a:rPr>
              <a:t>三、中间距离法</a:t>
            </a:r>
          </a:p>
        </p:txBody>
      </p:sp>
      <p:sp>
        <p:nvSpPr>
          <p:cNvPr id="56325" name="Rectangle 16">
            <a:extLst>
              <a:ext uri="{FF2B5EF4-FFF2-40B4-BE49-F238E27FC236}">
                <a16:creationId xmlns:a16="http://schemas.microsoft.com/office/drawing/2014/main" id="{2436C7A1-F445-4796-9F83-2214D5692474}"/>
              </a:ext>
            </a:extLst>
          </p:cNvPr>
          <p:cNvSpPr>
            <a:spLocks noChangeArrowheads="1"/>
          </p:cNvSpPr>
          <p:nvPr/>
        </p:nvSpPr>
        <p:spPr bwMode="auto">
          <a:xfrm>
            <a:off x="611188" y="1268413"/>
            <a:ext cx="69834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t>定义类与类之间的距离既不采用两类之间最近的距离，也不采用两类之间最远的距离，而是采用介于两者之间的距离，故称为中间距离法。 </a:t>
            </a:r>
          </a:p>
        </p:txBody>
      </p:sp>
      <p:grpSp>
        <p:nvGrpSpPr>
          <p:cNvPr id="56326" name="Group 34">
            <a:extLst>
              <a:ext uri="{FF2B5EF4-FFF2-40B4-BE49-F238E27FC236}">
                <a16:creationId xmlns:a16="http://schemas.microsoft.com/office/drawing/2014/main" id="{5B9ABB5B-0F40-4BD2-B6A2-9145E30BDE52}"/>
              </a:ext>
            </a:extLst>
          </p:cNvPr>
          <p:cNvGrpSpPr>
            <a:grpSpLocks/>
          </p:cNvGrpSpPr>
          <p:nvPr/>
        </p:nvGrpSpPr>
        <p:grpSpPr bwMode="auto">
          <a:xfrm>
            <a:off x="2771775" y="2565400"/>
            <a:ext cx="4411663" cy="2419350"/>
            <a:chOff x="1519" y="1752"/>
            <a:chExt cx="2779" cy="1524"/>
          </a:xfrm>
        </p:grpSpPr>
        <p:sp>
          <p:nvSpPr>
            <p:cNvPr id="41992" name="Oval 4">
              <a:extLst>
                <a:ext uri="{FF2B5EF4-FFF2-40B4-BE49-F238E27FC236}">
                  <a16:creationId xmlns:a16="http://schemas.microsoft.com/office/drawing/2014/main" id="{955FE069-4DF9-4B99-8A7F-AD2E04877858}"/>
                </a:ext>
              </a:extLst>
            </p:cNvPr>
            <p:cNvSpPr>
              <a:spLocks noChangeArrowheads="1"/>
            </p:cNvSpPr>
            <p:nvPr/>
          </p:nvSpPr>
          <p:spPr bwMode="auto">
            <a:xfrm>
              <a:off x="2257" y="1752"/>
              <a:ext cx="2041" cy="1361"/>
            </a:xfrm>
            <a:prstGeom prst="ellipse">
              <a:avLst/>
            </a:prstGeom>
            <a:solidFill>
              <a:schemeClr val="accent3">
                <a:lumMod val="95000"/>
              </a:schemeClr>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p>
          </p:txBody>
        </p:sp>
        <p:sp>
          <p:nvSpPr>
            <p:cNvPr id="56329" name="Rectangle 9">
              <a:extLst>
                <a:ext uri="{FF2B5EF4-FFF2-40B4-BE49-F238E27FC236}">
                  <a16:creationId xmlns:a16="http://schemas.microsoft.com/office/drawing/2014/main" id="{F62DA576-3BB1-4C28-84DE-056D3F6701F5}"/>
                </a:ext>
              </a:extLst>
            </p:cNvPr>
            <p:cNvSpPr>
              <a:spLocks noChangeArrowheads="1"/>
            </p:cNvSpPr>
            <p:nvPr/>
          </p:nvSpPr>
          <p:spPr bwMode="auto">
            <a:xfrm>
              <a:off x="2702" y="2070"/>
              <a:ext cx="2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 •</a:t>
              </a:r>
            </a:p>
          </p:txBody>
        </p:sp>
        <p:sp>
          <p:nvSpPr>
            <p:cNvPr id="56330" name="Rectangle 10">
              <a:extLst>
                <a:ext uri="{FF2B5EF4-FFF2-40B4-BE49-F238E27FC236}">
                  <a16:creationId xmlns:a16="http://schemas.microsoft.com/office/drawing/2014/main" id="{FF8E7FCF-F839-4622-915D-ACF72AA3CAE8}"/>
                </a:ext>
              </a:extLst>
            </p:cNvPr>
            <p:cNvSpPr>
              <a:spLocks noChangeArrowheads="1"/>
            </p:cNvSpPr>
            <p:nvPr/>
          </p:nvSpPr>
          <p:spPr bwMode="auto">
            <a:xfrm>
              <a:off x="3799" y="2432"/>
              <a:ext cx="1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a:t>
              </a:r>
            </a:p>
          </p:txBody>
        </p:sp>
        <p:graphicFrame>
          <p:nvGraphicFramePr>
            <p:cNvPr id="56331" name="Object 13">
              <a:extLst>
                <a:ext uri="{FF2B5EF4-FFF2-40B4-BE49-F238E27FC236}">
                  <a16:creationId xmlns:a16="http://schemas.microsoft.com/office/drawing/2014/main" id="{43EC1A8F-B1BB-4ABE-8C3E-AF31AEBE58F6}"/>
                </a:ext>
              </a:extLst>
            </p:cNvPr>
            <p:cNvGraphicFramePr>
              <a:graphicFrameLocks noChangeAspect="1"/>
            </p:cNvGraphicFramePr>
            <p:nvPr/>
          </p:nvGraphicFramePr>
          <p:xfrm>
            <a:off x="2653" y="2432"/>
            <a:ext cx="294" cy="311"/>
          </p:xfrm>
          <a:graphic>
            <a:graphicData uri="http://schemas.openxmlformats.org/presentationml/2006/ole">
              <mc:AlternateContent xmlns:mc="http://schemas.openxmlformats.org/markup-compatibility/2006">
                <mc:Choice xmlns:v="urn:schemas-microsoft-com:vml" Requires="v">
                  <p:oleObj spid="_x0000_s26730" name="公式" r:id="rId3" imgW="91381" imgH="98945" progId="Equation.3">
                    <p:embed/>
                  </p:oleObj>
                </mc:Choice>
                <mc:Fallback>
                  <p:oleObj name="公式" r:id="rId3" imgW="91381" imgH="98945"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3" y="2432"/>
                          <a:ext cx="294"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2" name="Line 14">
              <a:extLst>
                <a:ext uri="{FF2B5EF4-FFF2-40B4-BE49-F238E27FC236}">
                  <a16:creationId xmlns:a16="http://schemas.microsoft.com/office/drawing/2014/main" id="{45CB2552-0E19-47A9-8A6E-2C77C69ED40D}"/>
                </a:ext>
              </a:extLst>
            </p:cNvPr>
            <p:cNvSpPr>
              <a:spLocks noChangeShapeType="1"/>
            </p:cNvSpPr>
            <p:nvPr/>
          </p:nvSpPr>
          <p:spPr bwMode="auto">
            <a:xfrm flipV="1">
              <a:off x="1713" y="2251"/>
              <a:ext cx="1093" cy="744"/>
            </a:xfrm>
            <a:prstGeom prst="line">
              <a:avLst/>
            </a:prstGeom>
            <a:noFill/>
            <a:ln w="28575" cap="sq">
              <a:solidFill>
                <a:srgbClr val="FFCC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56333" name="Rectangle 18">
              <a:extLst>
                <a:ext uri="{FF2B5EF4-FFF2-40B4-BE49-F238E27FC236}">
                  <a16:creationId xmlns:a16="http://schemas.microsoft.com/office/drawing/2014/main" id="{BAC53412-138C-48A3-80E2-5AE5676EA36E}"/>
                </a:ext>
              </a:extLst>
            </p:cNvPr>
            <p:cNvSpPr>
              <a:spLocks noChangeArrowheads="1"/>
            </p:cNvSpPr>
            <p:nvPr/>
          </p:nvSpPr>
          <p:spPr bwMode="auto">
            <a:xfrm>
              <a:off x="1622" y="2886"/>
              <a:ext cx="1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a:t>
              </a:r>
            </a:p>
          </p:txBody>
        </p:sp>
        <p:sp>
          <p:nvSpPr>
            <p:cNvPr id="56334" name="Line 25">
              <a:extLst>
                <a:ext uri="{FF2B5EF4-FFF2-40B4-BE49-F238E27FC236}">
                  <a16:creationId xmlns:a16="http://schemas.microsoft.com/office/drawing/2014/main" id="{C0D5FD50-9137-4573-9699-2A35F7C6B9C0}"/>
                </a:ext>
              </a:extLst>
            </p:cNvPr>
            <p:cNvSpPr>
              <a:spLocks noChangeShapeType="1"/>
            </p:cNvSpPr>
            <p:nvPr/>
          </p:nvSpPr>
          <p:spPr bwMode="auto">
            <a:xfrm flipV="1">
              <a:off x="1719" y="2601"/>
              <a:ext cx="2102" cy="425"/>
            </a:xfrm>
            <a:prstGeom prst="line">
              <a:avLst/>
            </a:prstGeom>
            <a:noFill/>
            <a:ln w="28575" cap="sq">
              <a:solidFill>
                <a:srgbClr val="FFCC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56335" name="Line 26">
              <a:extLst>
                <a:ext uri="{FF2B5EF4-FFF2-40B4-BE49-F238E27FC236}">
                  <a16:creationId xmlns:a16="http://schemas.microsoft.com/office/drawing/2014/main" id="{BB67A201-6CFB-4D7A-85FF-D67A478897BA}"/>
                </a:ext>
              </a:extLst>
            </p:cNvPr>
            <p:cNvSpPr>
              <a:spLocks noChangeShapeType="1"/>
            </p:cNvSpPr>
            <p:nvPr/>
          </p:nvSpPr>
          <p:spPr bwMode="auto">
            <a:xfrm>
              <a:off x="2892" y="2205"/>
              <a:ext cx="951" cy="338"/>
            </a:xfrm>
            <a:prstGeom prst="line">
              <a:avLst/>
            </a:prstGeom>
            <a:noFill/>
            <a:ln w="28575" cap="sq">
              <a:solidFill>
                <a:srgbClr val="FFCC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56336" name="Line 27">
              <a:extLst>
                <a:ext uri="{FF2B5EF4-FFF2-40B4-BE49-F238E27FC236}">
                  <a16:creationId xmlns:a16="http://schemas.microsoft.com/office/drawing/2014/main" id="{0D1F48B1-3626-4895-9479-789AD6696871}"/>
                </a:ext>
              </a:extLst>
            </p:cNvPr>
            <p:cNvSpPr>
              <a:spLocks noChangeShapeType="1"/>
            </p:cNvSpPr>
            <p:nvPr/>
          </p:nvSpPr>
          <p:spPr bwMode="auto">
            <a:xfrm flipV="1">
              <a:off x="1758" y="2369"/>
              <a:ext cx="1569" cy="626"/>
            </a:xfrm>
            <a:prstGeom prst="line">
              <a:avLst/>
            </a:prstGeom>
            <a:noFill/>
            <a:ln w="28575" cap="sq">
              <a:solidFill>
                <a:srgbClr val="FF0066"/>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56337" name="Text Box 28">
              <a:extLst>
                <a:ext uri="{FF2B5EF4-FFF2-40B4-BE49-F238E27FC236}">
                  <a16:creationId xmlns:a16="http://schemas.microsoft.com/office/drawing/2014/main" id="{2750C9C5-861D-44EA-BD15-0409F6F41618}"/>
                </a:ext>
              </a:extLst>
            </p:cNvPr>
            <p:cNvSpPr txBox="1">
              <a:spLocks noChangeArrowheads="1"/>
            </p:cNvSpPr>
            <p:nvPr/>
          </p:nvSpPr>
          <p:spPr bwMode="auto">
            <a:xfrm>
              <a:off x="1519" y="2988"/>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t>r</a:t>
              </a:r>
            </a:p>
          </p:txBody>
        </p:sp>
        <p:sp>
          <p:nvSpPr>
            <p:cNvPr id="56338" name="Text Box 29">
              <a:extLst>
                <a:ext uri="{FF2B5EF4-FFF2-40B4-BE49-F238E27FC236}">
                  <a16:creationId xmlns:a16="http://schemas.microsoft.com/office/drawing/2014/main" id="{20A3AE93-1D14-4D30-A2D3-0BA809802263}"/>
                </a:ext>
              </a:extLst>
            </p:cNvPr>
            <p:cNvSpPr txBox="1">
              <a:spLocks noChangeArrowheads="1"/>
            </p:cNvSpPr>
            <p:nvPr/>
          </p:nvSpPr>
          <p:spPr bwMode="auto">
            <a:xfrm>
              <a:off x="2665" y="1888"/>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t>p</a:t>
              </a:r>
            </a:p>
          </p:txBody>
        </p:sp>
        <p:sp>
          <p:nvSpPr>
            <p:cNvPr id="56339" name="Text Box 30">
              <a:extLst>
                <a:ext uri="{FF2B5EF4-FFF2-40B4-BE49-F238E27FC236}">
                  <a16:creationId xmlns:a16="http://schemas.microsoft.com/office/drawing/2014/main" id="{9365ADD8-C83F-414F-A825-A1029BB47D6A}"/>
                </a:ext>
              </a:extLst>
            </p:cNvPr>
            <p:cNvSpPr txBox="1">
              <a:spLocks noChangeArrowheads="1"/>
            </p:cNvSpPr>
            <p:nvPr/>
          </p:nvSpPr>
          <p:spPr bwMode="auto">
            <a:xfrm>
              <a:off x="3935" y="2387"/>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t>q</a:t>
              </a:r>
            </a:p>
          </p:txBody>
        </p:sp>
        <p:sp>
          <p:nvSpPr>
            <p:cNvPr id="56340" name="Text Box 31">
              <a:extLst>
                <a:ext uri="{FF2B5EF4-FFF2-40B4-BE49-F238E27FC236}">
                  <a16:creationId xmlns:a16="http://schemas.microsoft.com/office/drawing/2014/main" id="{8935D9D0-BD79-4587-BF66-B1E1B9A79412}"/>
                </a:ext>
              </a:extLst>
            </p:cNvPr>
            <p:cNvSpPr txBox="1">
              <a:spLocks noChangeArrowheads="1"/>
            </p:cNvSpPr>
            <p:nvPr/>
          </p:nvSpPr>
          <p:spPr bwMode="auto">
            <a:xfrm>
              <a:off x="3799" y="188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t>k</a:t>
              </a:r>
            </a:p>
          </p:txBody>
        </p:sp>
      </p:grpSp>
      <p:graphicFrame>
        <p:nvGraphicFramePr>
          <p:cNvPr id="56327" name="Object 3">
            <a:extLst>
              <a:ext uri="{FF2B5EF4-FFF2-40B4-BE49-F238E27FC236}">
                <a16:creationId xmlns:a16="http://schemas.microsoft.com/office/drawing/2014/main" id="{7C6BFAB2-76A2-48A0-83D9-05B71849F0C1}"/>
              </a:ext>
            </a:extLst>
          </p:cNvPr>
          <p:cNvGraphicFramePr>
            <a:graphicFrameLocks noGrp="1" noChangeAspect="1"/>
          </p:cNvGraphicFramePr>
          <p:nvPr>
            <p:ph/>
          </p:nvPr>
        </p:nvGraphicFramePr>
        <p:xfrm>
          <a:off x="1476375" y="5373688"/>
          <a:ext cx="4319588" cy="1071562"/>
        </p:xfrm>
        <a:graphic>
          <a:graphicData uri="http://schemas.openxmlformats.org/presentationml/2006/ole">
            <mc:AlternateContent xmlns:mc="http://schemas.openxmlformats.org/markup-compatibility/2006">
              <mc:Choice xmlns:v="urn:schemas-microsoft-com:vml" Requires="v">
                <p:oleObj spid="_x0000_s26731" name="公式" r:id="rId5" imgW="1586811" imgH="393529" progId="Equation.3">
                  <p:embed/>
                </p:oleObj>
              </mc:Choice>
              <mc:Fallback>
                <p:oleObj name="公式" r:id="rId5" imgW="1586811" imgH="39352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5373688"/>
                        <a:ext cx="4319588" cy="1071562"/>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1946" name="Group 26">
            <a:extLst>
              <a:ext uri="{FF2B5EF4-FFF2-40B4-BE49-F238E27FC236}">
                <a16:creationId xmlns:a16="http://schemas.microsoft.com/office/drawing/2014/main" id="{C2B39D4F-7CDF-457A-8ECA-2D34F56945F1}"/>
              </a:ext>
            </a:extLst>
          </p:cNvPr>
          <p:cNvGraphicFramePr>
            <a:graphicFrameLocks noGrp="1"/>
          </p:cNvGraphicFramePr>
          <p:nvPr/>
        </p:nvGraphicFramePr>
        <p:xfrm>
          <a:off x="1258888" y="2492375"/>
          <a:ext cx="5976937" cy="2670175"/>
        </p:xfrm>
        <a:graphic>
          <a:graphicData uri="http://schemas.openxmlformats.org/drawingml/2006/table">
            <a:tbl>
              <a:tblPr/>
              <a:tblGrid>
                <a:gridCol w="777875">
                  <a:extLst>
                    <a:ext uri="{9D8B030D-6E8A-4147-A177-3AD203B41FA5}">
                      <a16:colId xmlns:a16="http://schemas.microsoft.com/office/drawing/2014/main" val="20000"/>
                    </a:ext>
                  </a:extLst>
                </a:gridCol>
                <a:gridCol w="5199062">
                  <a:extLst>
                    <a:ext uri="{9D8B030D-6E8A-4147-A177-3AD203B41FA5}">
                      <a16:colId xmlns:a16="http://schemas.microsoft.com/office/drawing/2014/main" val="20001"/>
                    </a:ext>
                  </a:extLst>
                </a:gridCol>
              </a:tblGrid>
              <a:tr h="82299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4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　　  ④　　 ⑤   </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722" marB="45722" anchor="ctr"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847176">
                <a:tc>
                  <a:txBody>
                    <a:bodyPr/>
                    <a:lstStyle/>
                    <a:p>
                      <a:pPr marL="342900" marR="0" lvl="0" indent="-58738" algn="ctr" defTabSz="914400" rtl="0" eaLnBrk="1" fontAlgn="base" latinLnBrk="0" hangingPunct="1">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342900" marR="0" lvl="0" indent="-58738"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342900" marR="0" lvl="0" indent="-58738"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342900" marR="0" lvl="0" indent="-58738"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④</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2" marB="45722" anchor="ctr"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342900" marR="0" lvl="0" indent="-58738" algn="l" defTabSz="914400" rtl="0" eaLnBrk="1" fontAlgn="base" latinLnBrk="0" hangingPunct="1">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13          104        260         272</a:t>
                      </a:r>
                    </a:p>
                    <a:p>
                      <a:pPr marL="342900" marR="0" lvl="0" indent="-58738"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89         221         245</a:t>
                      </a:r>
                    </a:p>
                    <a:p>
                      <a:pPr marL="342900" marR="0" lvl="0" indent="-58738"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36           40</a:t>
                      </a:r>
                    </a:p>
                    <a:p>
                      <a:pPr marL="342900" marR="0" lvl="0" indent="-58738"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4</a:t>
                      </a:r>
                      <a:endParaRPr kumimoji="1" lang="en-US" altLang="zh-CN" sz="2400" b="1" i="0" u="none" strike="noStrike" cap="none" normalizeH="0" baseline="0">
                        <a:ln>
                          <a:noFill/>
                        </a:ln>
                        <a:solidFill>
                          <a:srgbClr val="0000FF"/>
                        </a:solidFill>
                        <a:effectLst/>
                        <a:latin typeface="Times New Roman" pitchFamily="18" charset="0"/>
                        <a:ea typeface="宋体" pitchFamily="2" charset="-122"/>
                      </a:endParaRPr>
                    </a:p>
                  </a:txBody>
                  <a:tcPr marT="45722" marB="45722"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2" name="Group 14">
            <a:extLst>
              <a:ext uri="{FF2B5EF4-FFF2-40B4-BE49-F238E27FC236}">
                <a16:creationId xmlns:a16="http://schemas.microsoft.com/office/drawing/2014/main" id="{7E5D1A4D-5589-4B19-A4E8-4639D4808A64}"/>
              </a:ext>
            </a:extLst>
          </p:cNvPr>
          <p:cNvGrpSpPr>
            <a:grpSpLocks/>
          </p:cNvGrpSpPr>
          <p:nvPr/>
        </p:nvGrpSpPr>
        <p:grpSpPr bwMode="auto">
          <a:xfrm>
            <a:off x="468313" y="1052513"/>
            <a:ext cx="7462837" cy="1335087"/>
            <a:chOff x="295" y="255"/>
            <a:chExt cx="4701" cy="841"/>
          </a:xfrm>
        </p:grpSpPr>
        <p:graphicFrame>
          <p:nvGraphicFramePr>
            <p:cNvPr id="57363" name="Object 15">
              <a:extLst>
                <a:ext uri="{FF2B5EF4-FFF2-40B4-BE49-F238E27FC236}">
                  <a16:creationId xmlns:a16="http://schemas.microsoft.com/office/drawing/2014/main" id="{CE6056E0-9EE1-4422-B918-6F595603B868}"/>
                </a:ext>
              </a:extLst>
            </p:cNvPr>
            <p:cNvGraphicFramePr>
              <a:graphicFrameLocks noChangeAspect="1"/>
            </p:cNvGraphicFramePr>
            <p:nvPr/>
          </p:nvGraphicFramePr>
          <p:xfrm>
            <a:off x="2925" y="255"/>
            <a:ext cx="374" cy="468"/>
          </p:xfrm>
          <a:graphic>
            <a:graphicData uri="http://schemas.openxmlformats.org/presentationml/2006/ole">
              <mc:AlternateContent xmlns:mc="http://schemas.openxmlformats.org/markup-compatibility/2006">
                <mc:Choice xmlns:v="urn:schemas-microsoft-com:vml" Requires="v">
                  <p:oleObj spid="_x0000_s27910" name="公式" r:id="rId4" imgW="190417" imgH="241195" progId="Equation.3">
                    <p:embed/>
                  </p:oleObj>
                </mc:Choice>
                <mc:Fallback>
                  <p:oleObj name="公式" r:id="rId4" imgW="190417" imgH="241195"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 y="255"/>
                          <a:ext cx="37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64" name="Object 16">
              <a:extLst>
                <a:ext uri="{FF2B5EF4-FFF2-40B4-BE49-F238E27FC236}">
                  <a16:creationId xmlns:a16="http://schemas.microsoft.com/office/drawing/2014/main" id="{4AC78E1B-1A92-4069-B7A7-DEC30EC356B0}"/>
                </a:ext>
              </a:extLst>
            </p:cNvPr>
            <p:cNvGraphicFramePr>
              <a:graphicFrameLocks noChangeAspect="1"/>
            </p:cNvGraphicFramePr>
            <p:nvPr/>
          </p:nvGraphicFramePr>
          <p:xfrm>
            <a:off x="1701" y="709"/>
            <a:ext cx="1179" cy="387"/>
          </p:xfrm>
          <a:graphic>
            <a:graphicData uri="http://schemas.openxmlformats.org/presentationml/2006/ole">
              <mc:AlternateContent xmlns:mc="http://schemas.openxmlformats.org/markup-compatibility/2006">
                <mc:Choice xmlns:v="urn:schemas-microsoft-com:vml" Requires="v">
                  <p:oleObj spid="_x0000_s27911" name="公式" r:id="rId6" imgW="723586" imgH="241195" progId="Equation.3">
                    <p:embed/>
                  </p:oleObj>
                </mc:Choice>
                <mc:Fallback>
                  <p:oleObj name="公式" r:id="rId6" imgW="723586" imgH="241195"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709"/>
                          <a:ext cx="1179"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65" name="Rectangle 17">
              <a:extLst>
                <a:ext uri="{FF2B5EF4-FFF2-40B4-BE49-F238E27FC236}">
                  <a16:creationId xmlns:a16="http://schemas.microsoft.com/office/drawing/2014/main" id="{2FA2A1D0-68C0-4690-A425-396CE12AA56E}"/>
                </a:ext>
              </a:extLst>
            </p:cNvPr>
            <p:cNvSpPr>
              <a:spLocks noChangeArrowheads="1"/>
            </p:cNvSpPr>
            <p:nvPr/>
          </p:nvSpPr>
          <p:spPr bwMode="auto">
            <a:xfrm>
              <a:off x="295" y="346"/>
              <a:ext cx="26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AutoNum type="arabicPeriod"/>
              </a:pPr>
              <a:r>
                <a:rPr kumimoji="1" lang="zh-CN" altLang="en-US" sz="2400">
                  <a:latin typeface="Times New Roman" panose="02020603050405020304" pitchFamily="18" charset="0"/>
                  <a:cs typeface="Times New Roman" panose="02020603050405020304" pitchFamily="18" charset="0"/>
                </a:rPr>
                <a:t>计算</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个样品两两之间的距离</a:t>
              </a:r>
              <a:endParaRPr kumimoji="1" lang="zh-CN" altLang="en-US" sz="2400">
                <a:latin typeface="Times New Roman" panose="02020603050405020304" pitchFamily="18" charset="0"/>
              </a:endParaRPr>
            </a:p>
          </p:txBody>
        </p:sp>
        <p:sp>
          <p:nvSpPr>
            <p:cNvPr id="57366" name="Rectangle 18">
              <a:extLst>
                <a:ext uri="{FF2B5EF4-FFF2-40B4-BE49-F238E27FC236}">
                  <a16:creationId xmlns:a16="http://schemas.microsoft.com/office/drawing/2014/main" id="{BFB505BA-5BD1-4D16-86C5-6602C9AB3A34}"/>
                </a:ext>
              </a:extLst>
            </p:cNvPr>
            <p:cNvSpPr>
              <a:spLocks noChangeArrowheads="1"/>
            </p:cNvSpPr>
            <p:nvPr/>
          </p:nvSpPr>
          <p:spPr bwMode="auto">
            <a:xfrm>
              <a:off x="476" y="709"/>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记为距离矩阵</a:t>
              </a:r>
              <a:endParaRPr kumimoji="1" lang="zh-CN" altLang="en-US" sz="2400">
                <a:latin typeface="Times New Roman" panose="02020603050405020304" pitchFamily="18" charset="0"/>
              </a:endParaRPr>
            </a:p>
          </p:txBody>
        </p:sp>
        <p:sp>
          <p:nvSpPr>
            <p:cNvPr id="57367" name="Rectangle 19">
              <a:extLst>
                <a:ext uri="{FF2B5EF4-FFF2-40B4-BE49-F238E27FC236}">
                  <a16:creationId xmlns:a16="http://schemas.microsoft.com/office/drawing/2014/main" id="{785765C1-5087-4020-AC6E-7B4320E7810C}"/>
                </a:ext>
              </a:extLst>
            </p:cNvPr>
            <p:cNvSpPr>
              <a:spLocks noChangeArrowheads="1"/>
            </p:cNvSpPr>
            <p:nvPr/>
          </p:nvSpPr>
          <p:spPr bwMode="auto">
            <a:xfrm>
              <a:off x="3152" y="346"/>
              <a:ext cx="18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t>（采用欧氏距离），</a:t>
              </a:r>
            </a:p>
          </p:txBody>
        </p:sp>
      </p:grpSp>
      <p:graphicFrame>
        <p:nvGraphicFramePr>
          <p:cNvPr id="721940" name="Object 20">
            <a:extLst>
              <a:ext uri="{FF2B5EF4-FFF2-40B4-BE49-F238E27FC236}">
                <a16:creationId xmlns:a16="http://schemas.microsoft.com/office/drawing/2014/main" id="{71893A41-8455-4B80-946C-1C844E3122BC}"/>
              </a:ext>
            </a:extLst>
          </p:cNvPr>
          <p:cNvGraphicFramePr>
            <a:graphicFrameLocks noChangeAspect="1"/>
          </p:cNvGraphicFramePr>
          <p:nvPr/>
        </p:nvGraphicFramePr>
        <p:xfrm>
          <a:off x="971550" y="5846763"/>
          <a:ext cx="2292350" cy="598487"/>
        </p:xfrm>
        <a:graphic>
          <a:graphicData uri="http://schemas.openxmlformats.org/presentationml/2006/ole">
            <mc:AlternateContent xmlns:mc="http://schemas.openxmlformats.org/markup-compatibility/2006">
              <mc:Choice xmlns:v="urn:schemas-microsoft-com:vml" Requires="v">
                <p:oleObj spid="_x0000_s27912" name="公式" r:id="rId8" imgW="965200" imgH="254000" progId="Equation.3">
                  <p:embed/>
                </p:oleObj>
              </mc:Choice>
              <mc:Fallback>
                <p:oleObj name="公式" r:id="rId8" imgW="965200" imgH="25400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550" y="5846763"/>
                        <a:ext cx="22923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1941" name="Rectangle 21">
            <a:extLst>
              <a:ext uri="{FF2B5EF4-FFF2-40B4-BE49-F238E27FC236}">
                <a16:creationId xmlns:a16="http://schemas.microsoft.com/office/drawing/2014/main" id="{89FAA245-324C-4053-BD2D-609E00D9BF63}"/>
              </a:ext>
            </a:extLst>
          </p:cNvPr>
          <p:cNvSpPr>
            <a:spLocks noChangeArrowheads="1"/>
          </p:cNvSpPr>
          <p:nvPr/>
        </p:nvSpPr>
        <p:spPr bwMode="auto">
          <a:xfrm>
            <a:off x="250825" y="5229225"/>
            <a:ext cx="719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2. </a:t>
            </a:r>
            <a:r>
              <a:rPr kumimoji="1" lang="zh-CN" altLang="en-US" sz="2400">
                <a:latin typeface="Times New Roman" panose="02020603050405020304" pitchFamily="18" charset="0"/>
                <a:cs typeface="Times New Roman" panose="02020603050405020304" pitchFamily="18" charset="0"/>
              </a:rPr>
              <a:t>合并距离最小的两类为新类，按顺序定为第６类。</a:t>
            </a:r>
            <a:endParaRPr kumimoji="1" lang="zh-CN" altLang="en-US" sz="2400">
              <a:latin typeface="Times New Roman" panose="02020603050405020304" pitchFamily="18" charset="0"/>
            </a:endParaRPr>
          </a:p>
        </p:txBody>
      </p:sp>
      <p:grpSp>
        <p:nvGrpSpPr>
          <p:cNvPr id="3" name="Group 22">
            <a:extLst>
              <a:ext uri="{FF2B5EF4-FFF2-40B4-BE49-F238E27FC236}">
                <a16:creationId xmlns:a16="http://schemas.microsoft.com/office/drawing/2014/main" id="{AFC1E938-A672-4EC7-A983-2A79CFB247E5}"/>
              </a:ext>
            </a:extLst>
          </p:cNvPr>
          <p:cNvGrpSpPr>
            <a:grpSpLocks/>
          </p:cNvGrpSpPr>
          <p:nvPr/>
        </p:nvGrpSpPr>
        <p:grpSpPr bwMode="auto">
          <a:xfrm>
            <a:off x="3348038" y="5876925"/>
            <a:ext cx="1747837" cy="515938"/>
            <a:chOff x="2154" y="3612"/>
            <a:chExt cx="1101" cy="325"/>
          </a:xfrm>
        </p:grpSpPr>
        <p:graphicFrame>
          <p:nvGraphicFramePr>
            <p:cNvPr id="57361" name="Object 23">
              <a:extLst>
                <a:ext uri="{FF2B5EF4-FFF2-40B4-BE49-F238E27FC236}">
                  <a16:creationId xmlns:a16="http://schemas.microsoft.com/office/drawing/2014/main" id="{824D3764-CFB2-4CCD-9B67-652FD916E02C}"/>
                </a:ext>
              </a:extLst>
            </p:cNvPr>
            <p:cNvGraphicFramePr>
              <a:graphicFrameLocks noChangeAspect="1"/>
            </p:cNvGraphicFramePr>
            <p:nvPr/>
          </p:nvGraphicFramePr>
          <p:xfrm>
            <a:off x="2789" y="3612"/>
            <a:ext cx="466" cy="325"/>
          </p:xfrm>
          <a:graphic>
            <a:graphicData uri="http://schemas.openxmlformats.org/presentationml/2006/ole">
              <mc:AlternateContent xmlns:mc="http://schemas.openxmlformats.org/markup-compatibility/2006">
                <mc:Choice xmlns:v="urn:schemas-microsoft-com:vml" Requires="v">
                  <p:oleObj spid="_x0000_s27913" name="公式" r:id="rId10" imgW="317087" imgH="215619" progId="Equation.3">
                    <p:embed/>
                  </p:oleObj>
                </mc:Choice>
                <mc:Fallback>
                  <p:oleObj name="公式" r:id="rId10" imgW="317087" imgH="215619"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9" y="3612"/>
                          <a:ext cx="46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62" name="Rectangle 24">
              <a:extLst>
                <a:ext uri="{FF2B5EF4-FFF2-40B4-BE49-F238E27FC236}">
                  <a16:creationId xmlns:a16="http://schemas.microsoft.com/office/drawing/2014/main" id="{2CB8A1B7-6D04-4E40-B939-413CE1315B82}"/>
                </a:ext>
              </a:extLst>
            </p:cNvPr>
            <p:cNvSpPr>
              <a:spLocks noChangeArrowheads="1"/>
            </p:cNvSpPr>
            <p:nvPr/>
          </p:nvSpPr>
          <p:spPr bwMode="auto">
            <a:xfrm>
              <a:off x="2154" y="3635"/>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　⑥＝</a:t>
              </a:r>
              <a:endParaRPr kumimoji="1" lang="zh-CN" altLang="en-US" sz="2400">
                <a:latin typeface="Times New Roman" panose="02020603050405020304" pitchFamily="18" charset="0"/>
              </a:endParaRPr>
            </a:p>
          </p:txBody>
        </p:sp>
      </p:grpSp>
      <p:sp>
        <p:nvSpPr>
          <p:cNvPr id="57359" name="Rectangle 25">
            <a:extLst>
              <a:ext uri="{FF2B5EF4-FFF2-40B4-BE49-F238E27FC236}">
                <a16:creationId xmlns:a16="http://schemas.microsoft.com/office/drawing/2014/main" id="{76293E07-ACFA-42F1-B8DF-E9B5662FBC4E}"/>
              </a:ext>
            </a:extLst>
          </p:cNvPr>
          <p:cNvSpPr>
            <a:spLocks noChangeArrowheads="1"/>
          </p:cNvSpPr>
          <p:nvPr/>
        </p:nvSpPr>
        <p:spPr bwMode="auto">
          <a:xfrm>
            <a:off x="0" y="260350"/>
            <a:ext cx="861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lr>
                <a:schemeClr val="accent1"/>
              </a:buClr>
              <a:buSzPct val="65000"/>
              <a:buFont typeface="Wingdings" panose="05000000000000000000" pitchFamily="2" charset="2"/>
              <a:buChar char="n"/>
              <a:tabLst>
                <a:tab pos="4953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953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953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3200" b="1">
                <a:solidFill>
                  <a:schemeClr val="tx2"/>
                </a:solidFill>
                <a:latin typeface="宋体" panose="02010600030101010101" pitchFamily="2" charset="-122"/>
                <a:cs typeface="Times New Roman" panose="02020603050405020304" pitchFamily="18" charset="0"/>
              </a:rPr>
              <a:t>例  </a:t>
            </a:r>
            <a:r>
              <a:rPr kumimoji="1" lang="zh-CN" altLang="en-US" sz="3200" b="1">
                <a:solidFill>
                  <a:schemeClr val="tx2"/>
                </a:solidFill>
                <a:latin typeface="华文琥珀" panose="02010800040101010101" pitchFamily="2" charset="-122"/>
                <a:ea typeface="华文琥珀" panose="02010800040101010101" pitchFamily="2" charset="-122"/>
              </a:rPr>
              <a:t>中间距离法</a:t>
            </a:r>
            <a:r>
              <a:rPr kumimoji="1" lang="zh-CN" altLang="en-US" sz="2400">
                <a:solidFill>
                  <a:schemeClr val="tx2"/>
                </a:solidFill>
                <a:latin typeface="宋体" panose="02010600030101010101" pitchFamily="2" charset="-122"/>
              </a:rPr>
              <a:t>    </a:t>
            </a:r>
          </a:p>
        </p:txBody>
      </p:sp>
      <p:graphicFrame>
        <p:nvGraphicFramePr>
          <p:cNvPr id="721947" name="Object 27">
            <a:extLst>
              <a:ext uri="{FF2B5EF4-FFF2-40B4-BE49-F238E27FC236}">
                <a16:creationId xmlns:a16="http://schemas.microsoft.com/office/drawing/2014/main" id="{5B77312B-6A6A-4561-92B9-7CEC9A05D43A}"/>
              </a:ext>
            </a:extLst>
          </p:cNvPr>
          <p:cNvGraphicFramePr>
            <a:graphicFrameLocks noGrp="1" noChangeAspect="1"/>
          </p:cNvGraphicFramePr>
          <p:nvPr>
            <p:ph/>
          </p:nvPr>
        </p:nvGraphicFramePr>
        <p:xfrm>
          <a:off x="1331913" y="2565400"/>
          <a:ext cx="504825" cy="671513"/>
        </p:xfrm>
        <a:graphic>
          <a:graphicData uri="http://schemas.openxmlformats.org/presentationml/2006/ole">
            <mc:AlternateContent xmlns:mc="http://schemas.openxmlformats.org/markup-compatibility/2006">
              <mc:Choice xmlns:v="urn:schemas-microsoft-com:vml" Requires="v">
                <p:oleObj spid="_x0000_s27914" name="公式" r:id="rId12" imgW="190417" imgH="253890" progId="Equation.3">
                  <p:embed/>
                </p:oleObj>
              </mc:Choice>
              <mc:Fallback>
                <p:oleObj name="公式" r:id="rId12" imgW="190417" imgH="253890" progId="Equation.3">
                  <p:embed/>
                  <p:pic>
                    <p:nvPicPr>
                      <p:cNvPr id="0"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1913" y="2565400"/>
                        <a:ext cx="504825"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19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194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194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2194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4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a:extLst>
              <a:ext uri="{FF2B5EF4-FFF2-40B4-BE49-F238E27FC236}">
                <a16:creationId xmlns:a16="http://schemas.microsoft.com/office/drawing/2014/main" id="{11C08DF8-4D52-418C-BE41-40B777E7958A}"/>
              </a:ext>
            </a:extLst>
          </p:cNvPr>
          <p:cNvSpPr>
            <a:spLocks noChangeArrowheads="1"/>
          </p:cNvSpPr>
          <p:nvPr/>
        </p:nvSpPr>
        <p:spPr bwMode="auto">
          <a:xfrm>
            <a:off x="755650" y="514350"/>
            <a:ext cx="490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、计算新类⑥与各当前类的距离，</a:t>
            </a:r>
            <a:endParaRPr kumimoji="1" lang="zh-CN" altLang="en-US" sz="2400">
              <a:latin typeface="Times New Roman" panose="02020603050405020304" pitchFamily="18" charset="0"/>
            </a:endParaRPr>
          </a:p>
        </p:txBody>
      </p:sp>
      <p:sp>
        <p:nvSpPr>
          <p:cNvPr id="59395" name="Rectangle 6">
            <a:extLst>
              <a:ext uri="{FF2B5EF4-FFF2-40B4-BE49-F238E27FC236}">
                <a16:creationId xmlns:a16="http://schemas.microsoft.com/office/drawing/2014/main" id="{936D2B62-014D-44D5-9E08-4BD284984E65}"/>
              </a:ext>
            </a:extLst>
          </p:cNvPr>
          <p:cNvSpPr>
            <a:spLocks noChangeArrowheads="1"/>
          </p:cNvSpPr>
          <p:nvPr/>
        </p:nvSpPr>
        <p:spPr bwMode="auto">
          <a:xfrm>
            <a:off x="0" y="3848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23975" name="Rectangle 7">
            <a:extLst>
              <a:ext uri="{FF2B5EF4-FFF2-40B4-BE49-F238E27FC236}">
                <a16:creationId xmlns:a16="http://schemas.microsoft.com/office/drawing/2014/main" id="{B706088B-09F3-42CA-A3D4-F45931363844}"/>
              </a:ext>
            </a:extLst>
          </p:cNvPr>
          <p:cNvSpPr>
            <a:spLocks noChangeArrowheads="1"/>
          </p:cNvSpPr>
          <p:nvPr/>
        </p:nvSpPr>
        <p:spPr bwMode="auto">
          <a:xfrm>
            <a:off x="468313" y="4076700"/>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得距离矩阵如下：</a:t>
            </a:r>
            <a:endParaRPr kumimoji="1" lang="zh-CN" altLang="en-US" sz="2400">
              <a:latin typeface="Times New Roman" panose="02020603050405020304" pitchFamily="18" charset="0"/>
            </a:endParaRPr>
          </a:p>
        </p:txBody>
      </p:sp>
      <p:graphicFrame>
        <p:nvGraphicFramePr>
          <p:cNvPr id="723976" name="Group 8">
            <a:extLst>
              <a:ext uri="{FF2B5EF4-FFF2-40B4-BE49-F238E27FC236}">
                <a16:creationId xmlns:a16="http://schemas.microsoft.com/office/drawing/2014/main" id="{E2AF4FDC-7210-4538-9F25-0DE17CAEDA06}"/>
              </a:ext>
            </a:extLst>
          </p:cNvPr>
          <p:cNvGraphicFramePr>
            <a:graphicFrameLocks noGrp="1"/>
          </p:cNvGraphicFramePr>
          <p:nvPr/>
        </p:nvGraphicFramePr>
        <p:xfrm>
          <a:off x="1835150" y="4652963"/>
          <a:ext cx="4464050" cy="1646237"/>
        </p:xfrm>
        <a:graphic>
          <a:graphicData uri="http://schemas.openxmlformats.org/drawingml/2006/table">
            <a:tbl>
              <a:tblPr/>
              <a:tblGrid>
                <a:gridCol w="800100">
                  <a:extLst>
                    <a:ext uri="{9D8B030D-6E8A-4147-A177-3AD203B41FA5}">
                      <a16:colId xmlns:a16="http://schemas.microsoft.com/office/drawing/2014/main" val="20000"/>
                    </a:ext>
                  </a:extLst>
                </a:gridCol>
                <a:gridCol w="3663950">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　　　⑥</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18894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13</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104         265</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89          232    </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37</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23990" name="Object 22">
            <a:extLst>
              <a:ext uri="{FF2B5EF4-FFF2-40B4-BE49-F238E27FC236}">
                <a16:creationId xmlns:a16="http://schemas.microsoft.com/office/drawing/2014/main" id="{D131EE43-4E57-47A0-A668-C9A942A6501F}"/>
              </a:ext>
            </a:extLst>
          </p:cNvPr>
          <p:cNvGraphicFramePr>
            <a:graphicFrameLocks noChangeAspect="1"/>
          </p:cNvGraphicFramePr>
          <p:nvPr/>
        </p:nvGraphicFramePr>
        <p:xfrm>
          <a:off x="395288" y="1196975"/>
          <a:ext cx="7148512" cy="781050"/>
        </p:xfrm>
        <a:graphic>
          <a:graphicData uri="http://schemas.openxmlformats.org/presentationml/2006/ole">
            <mc:AlternateContent xmlns:mc="http://schemas.openxmlformats.org/markup-compatibility/2006">
              <mc:Choice xmlns:v="urn:schemas-microsoft-com:vml" Requires="v">
                <p:oleObj spid="_x0000_s28882" name="公式" r:id="rId3" imgW="3568700" imgH="393700" progId="Equation.3">
                  <p:embed/>
                </p:oleObj>
              </mc:Choice>
              <mc:Fallback>
                <p:oleObj name="公式" r:id="rId3" imgW="3568700" imgH="393700"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96975"/>
                        <a:ext cx="714851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3989" name="Object 21">
            <a:extLst>
              <a:ext uri="{FF2B5EF4-FFF2-40B4-BE49-F238E27FC236}">
                <a16:creationId xmlns:a16="http://schemas.microsoft.com/office/drawing/2014/main" id="{4DE9D92D-B0D3-4DCD-88B8-BCEE3AEC8927}"/>
              </a:ext>
            </a:extLst>
          </p:cNvPr>
          <p:cNvGraphicFramePr>
            <a:graphicFrameLocks noChangeAspect="1"/>
          </p:cNvGraphicFramePr>
          <p:nvPr/>
        </p:nvGraphicFramePr>
        <p:xfrm>
          <a:off x="395288" y="2060575"/>
          <a:ext cx="7162800" cy="781050"/>
        </p:xfrm>
        <a:graphic>
          <a:graphicData uri="http://schemas.openxmlformats.org/presentationml/2006/ole">
            <mc:AlternateContent xmlns:mc="http://schemas.openxmlformats.org/markup-compatibility/2006">
              <mc:Choice xmlns:v="urn:schemas-microsoft-com:vml" Requires="v">
                <p:oleObj spid="_x0000_s28883" name="公式" r:id="rId5" imgW="3581400" imgH="393700" progId="Equation.3">
                  <p:embed/>
                </p:oleObj>
              </mc:Choice>
              <mc:Fallback>
                <p:oleObj name="公式" r:id="rId5" imgW="3581400" imgH="39370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2060575"/>
                        <a:ext cx="71628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3988" name="Object 20">
            <a:extLst>
              <a:ext uri="{FF2B5EF4-FFF2-40B4-BE49-F238E27FC236}">
                <a16:creationId xmlns:a16="http://schemas.microsoft.com/office/drawing/2014/main" id="{D4508896-5B66-47E5-A2A5-1F7C4970595B}"/>
              </a:ext>
            </a:extLst>
          </p:cNvPr>
          <p:cNvGraphicFramePr>
            <a:graphicFrameLocks noChangeAspect="1"/>
          </p:cNvGraphicFramePr>
          <p:nvPr/>
        </p:nvGraphicFramePr>
        <p:xfrm>
          <a:off x="395288" y="3068638"/>
          <a:ext cx="6686550" cy="781050"/>
        </p:xfrm>
        <a:graphic>
          <a:graphicData uri="http://schemas.openxmlformats.org/presentationml/2006/ole">
            <mc:AlternateContent xmlns:mc="http://schemas.openxmlformats.org/markup-compatibility/2006">
              <mc:Choice xmlns:v="urn:schemas-microsoft-com:vml" Requires="v">
                <p:oleObj spid="_x0000_s28884" name="公式" r:id="rId7" imgW="3340100" imgH="393700" progId="Equation.3">
                  <p:embed/>
                </p:oleObj>
              </mc:Choice>
              <mc:Fallback>
                <p:oleObj name="公式" r:id="rId7" imgW="3340100" imgH="3937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3068638"/>
                        <a:ext cx="66865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9" name="Rectangle 23">
            <a:extLst>
              <a:ext uri="{FF2B5EF4-FFF2-40B4-BE49-F238E27FC236}">
                <a16:creationId xmlns:a16="http://schemas.microsoft.com/office/drawing/2014/main" id="{F7791498-4BA2-4B8D-9E84-3F6510F2C5E0}"/>
              </a:ext>
            </a:extLst>
          </p:cNvPr>
          <p:cNvSpPr>
            <a:spLocks noChangeArrowheads="1"/>
          </p:cNvSpPr>
          <p:nvPr/>
        </p:nvSpPr>
        <p:spPr bwMode="auto">
          <a:xfrm>
            <a:off x="0" y="2843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23994" name="Object 26">
            <a:extLst>
              <a:ext uri="{FF2B5EF4-FFF2-40B4-BE49-F238E27FC236}">
                <a16:creationId xmlns:a16="http://schemas.microsoft.com/office/drawing/2014/main" id="{1562C320-B41E-4589-8CBB-4D34D007A63D}"/>
              </a:ext>
            </a:extLst>
          </p:cNvPr>
          <p:cNvGraphicFramePr>
            <a:graphicFrameLocks noChangeAspect="1"/>
          </p:cNvGraphicFramePr>
          <p:nvPr/>
        </p:nvGraphicFramePr>
        <p:xfrm>
          <a:off x="2051050" y="4581525"/>
          <a:ext cx="449263" cy="598488"/>
        </p:xfrm>
        <a:graphic>
          <a:graphicData uri="http://schemas.openxmlformats.org/presentationml/2006/ole">
            <mc:AlternateContent xmlns:mc="http://schemas.openxmlformats.org/markup-compatibility/2006">
              <mc:Choice xmlns:v="urn:schemas-microsoft-com:vml" Requires="v">
                <p:oleObj spid="_x0000_s28885" name="公式" r:id="rId9" imgW="190417" imgH="253890" progId="Equation.3">
                  <p:embed/>
                </p:oleObj>
              </mc:Choice>
              <mc:Fallback>
                <p:oleObj name="公式" r:id="rId9" imgW="190417" imgH="253890" progId="Equation.3">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4581525"/>
                        <a:ext cx="449263"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39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39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239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39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39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39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a:extLst>
              <a:ext uri="{FF2B5EF4-FFF2-40B4-BE49-F238E27FC236}">
                <a16:creationId xmlns:a16="http://schemas.microsoft.com/office/drawing/2014/main" id="{A2168153-FBB2-4C2D-A868-FF03AFCCC421}"/>
              </a:ext>
            </a:extLst>
          </p:cNvPr>
          <p:cNvGrpSpPr>
            <a:grpSpLocks/>
          </p:cNvGrpSpPr>
          <p:nvPr/>
        </p:nvGrpSpPr>
        <p:grpSpPr bwMode="auto">
          <a:xfrm>
            <a:off x="1109663" y="1317625"/>
            <a:ext cx="3640137" cy="547688"/>
            <a:chOff x="699" y="830"/>
            <a:chExt cx="2293" cy="345"/>
          </a:xfrm>
        </p:grpSpPr>
        <p:graphicFrame>
          <p:nvGraphicFramePr>
            <p:cNvPr id="60442" name="Object 5">
              <a:extLst>
                <a:ext uri="{FF2B5EF4-FFF2-40B4-BE49-F238E27FC236}">
                  <a16:creationId xmlns:a16="http://schemas.microsoft.com/office/drawing/2014/main" id="{C1EABC7E-DEDD-4F87-861A-AAFCE04F627E}"/>
                </a:ext>
              </a:extLst>
            </p:cNvPr>
            <p:cNvGraphicFramePr>
              <a:graphicFrameLocks noChangeAspect="1"/>
            </p:cNvGraphicFramePr>
            <p:nvPr/>
          </p:nvGraphicFramePr>
          <p:xfrm>
            <a:off x="699" y="830"/>
            <a:ext cx="675" cy="345"/>
          </p:xfrm>
          <a:graphic>
            <a:graphicData uri="http://schemas.openxmlformats.org/presentationml/2006/ole">
              <mc:AlternateContent xmlns:mc="http://schemas.openxmlformats.org/markup-compatibility/2006">
                <mc:Choice xmlns:v="urn:schemas-microsoft-com:vml" Requires="v">
                  <p:oleObj spid="_x0000_s30114" name="公式" r:id="rId4" imgW="507780" imgH="253890" progId="Equation.3">
                    <p:embed/>
                  </p:oleObj>
                </mc:Choice>
                <mc:Fallback>
                  <p:oleObj name="公式" r:id="rId4" imgW="507780" imgH="25389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 y="830"/>
                          <a:ext cx="675"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43" name="Object 6">
              <a:extLst>
                <a:ext uri="{FF2B5EF4-FFF2-40B4-BE49-F238E27FC236}">
                  <a16:creationId xmlns:a16="http://schemas.microsoft.com/office/drawing/2014/main" id="{C6EC30F8-A01B-43D7-8136-F86447BBC59C}"/>
                </a:ext>
              </a:extLst>
            </p:cNvPr>
            <p:cNvGraphicFramePr>
              <a:graphicFrameLocks noChangeAspect="1"/>
            </p:cNvGraphicFramePr>
            <p:nvPr/>
          </p:nvGraphicFramePr>
          <p:xfrm>
            <a:off x="2584" y="856"/>
            <a:ext cx="408" cy="293"/>
          </p:xfrm>
          <a:graphic>
            <a:graphicData uri="http://schemas.openxmlformats.org/presentationml/2006/ole">
              <mc:AlternateContent xmlns:mc="http://schemas.openxmlformats.org/markup-compatibility/2006">
                <mc:Choice xmlns:v="urn:schemas-microsoft-com:vml" Requires="v">
                  <p:oleObj spid="_x0000_s30115" name="公式" r:id="rId6" imgW="304536" imgH="215713" progId="Equation.3">
                    <p:embed/>
                  </p:oleObj>
                </mc:Choice>
                <mc:Fallback>
                  <p:oleObj name="公式" r:id="rId6" imgW="304536" imgH="215713"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4" y="856"/>
                          <a:ext cx="40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44" name="Rectangle 7">
              <a:extLst>
                <a:ext uri="{FF2B5EF4-FFF2-40B4-BE49-F238E27FC236}">
                  <a16:creationId xmlns:a16="http://schemas.microsoft.com/office/drawing/2014/main" id="{F2DB6E4B-F7E4-4D51-80E4-4BE1AB8D9F58}"/>
                </a:ext>
              </a:extLst>
            </p:cNvPr>
            <p:cNvSpPr>
              <a:spLocks noChangeArrowheads="1"/>
            </p:cNvSpPr>
            <p:nvPr/>
          </p:nvSpPr>
          <p:spPr bwMode="auto">
            <a:xfrm>
              <a:off x="1338" y="845"/>
              <a:ext cx="1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 ⑦</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grpSp>
      <p:graphicFrame>
        <p:nvGraphicFramePr>
          <p:cNvPr id="725000" name="Group 8">
            <a:extLst>
              <a:ext uri="{FF2B5EF4-FFF2-40B4-BE49-F238E27FC236}">
                <a16:creationId xmlns:a16="http://schemas.microsoft.com/office/drawing/2014/main" id="{E3267266-AB7A-43AB-AC78-26B7EF4460FB}"/>
              </a:ext>
            </a:extLst>
          </p:cNvPr>
          <p:cNvGraphicFramePr>
            <a:graphicFrameLocks noGrp="1"/>
          </p:cNvGraphicFramePr>
          <p:nvPr/>
        </p:nvGraphicFramePr>
        <p:xfrm>
          <a:off x="2124075" y="3860800"/>
          <a:ext cx="3429000" cy="1279525"/>
        </p:xfrm>
        <a:graphic>
          <a:graphicData uri="http://schemas.openxmlformats.org/drawingml/2006/table">
            <a:tbl>
              <a:tblPr/>
              <a:tblGrid>
                <a:gridCol w="792163">
                  <a:extLst>
                    <a:ext uri="{9D8B030D-6E8A-4147-A177-3AD203B41FA5}">
                      <a16:colId xmlns:a16="http://schemas.microsoft.com/office/drawing/2014/main" val="20000"/>
                    </a:ext>
                  </a:extLst>
                </a:gridCol>
                <a:gridCol w="2636837">
                  <a:extLst>
                    <a:ext uri="{9D8B030D-6E8A-4147-A177-3AD203B41FA5}">
                      <a16:colId xmlns:a16="http://schemas.microsoft.com/office/drawing/2014/main" val="20001"/>
                    </a:ext>
                  </a:extLst>
                </a:gridCol>
              </a:tblGrid>
              <a:tr h="4568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⑥   　     ⑦</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8226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⑥</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a:ln>
                            <a:noFill/>
                          </a:ln>
                          <a:solidFill>
                            <a:srgbClr val="0000FF"/>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37</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93.25</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245.25    </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0428" name="Rectangle 20">
            <a:extLst>
              <a:ext uri="{FF2B5EF4-FFF2-40B4-BE49-F238E27FC236}">
                <a16:creationId xmlns:a16="http://schemas.microsoft.com/office/drawing/2014/main" id="{0586C6DC-72D7-4279-8218-1C096A4BB09F}"/>
              </a:ext>
            </a:extLst>
          </p:cNvPr>
          <p:cNvSpPr>
            <a:spLocks noChangeArrowheads="1"/>
          </p:cNvSpPr>
          <p:nvPr/>
        </p:nvSpPr>
        <p:spPr bwMode="auto">
          <a:xfrm>
            <a:off x="0" y="260350"/>
            <a:ext cx="80946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4</a:t>
            </a:r>
            <a:r>
              <a:rPr kumimoji="1" lang="zh-CN" altLang="en-US" sz="2400"/>
              <a:t>、重复步骤</a:t>
            </a:r>
            <a:r>
              <a:rPr kumimoji="1" lang="en-US" altLang="zh-CN" sz="2400"/>
              <a:t>2</a:t>
            </a:r>
            <a:r>
              <a:rPr kumimoji="1" lang="zh-CN" altLang="en-US" sz="2400"/>
              <a:t>、</a:t>
            </a:r>
            <a:r>
              <a:rPr kumimoji="1" lang="en-US" altLang="zh-CN" sz="2400"/>
              <a:t>3</a:t>
            </a:r>
            <a:r>
              <a:rPr kumimoji="1" lang="zh-CN" altLang="en-US" sz="2400"/>
              <a:t>，合并距离最近的两类为新类，直到所有的类并为一类为止。 </a:t>
            </a:r>
          </a:p>
        </p:txBody>
      </p:sp>
      <p:sp>
        <p:nvSpPr>
          <p:cNvPr id="60429" name="Rectangle 22">
            <a:extLst>
              <a:ext uri="{FF2B5EF4-FFF2-40B4-BE49-F238E27FC236}">
                <a16:creationId xmlns:a16="http://schemas.microsoft.com/office/drawing/2014/main" id="{5E557926-29DA-437F-B3D4-F1D81F3CAA4D}"/>
              </a:ext>
            </a:extLst>
          </p:cNvPr>
          <p:cNvSpPr>
            <a:spLocks noChangeArrowheads="1"/>
          </p:cNvSpPr>
          <p:nvPr/>
        </p:nvSpPr>
        <p:spPr bwMode="auto">
          <a:xfrm>
            <a:off x="0" y="3416300"/>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000">
                <a:latin typeface="Times New Roman" panose="02020603050405020304" pitchFamily="18" charset="0"/>
                <a:cs typeface="Times New Roman" panose="02020603050405020304" pitchFamily="18" charset="0"/>
              </a:rPr>
              <a:t>       </a:t>
            </a:r>
            <a:endParaRPr kumimoji="1" lang="en-US" altLang="zh-CN" sz="2400">
              <a:latin typeface="Times New Roman" panose="02020603050405020304" pitchFamily="18" charset="0"/>
            </a:endParaRPr>
          </a:p>
        </p:txBody>
      </p:sp>
      <p:grpSp>
        <p:nvGrpSpPr>
          <p:cNvPr id="3" name="Group 23">
            <a:extLst>
              <a:ext uri="{FF2B5EF4-FFF2-40B4-BE49-F238E27FC236}">
                <a16:creationId xmlns:a16="http://schemas.microsoft.com/office/drawing/2014/main" id="{7073610E-C859-420F-80CF-BDD9FF9AC301}"/>
              </a:ext>
            </a:extLst>
          </p:cNvPr>
          <p:cNvGrpSpPr>
            <a:grpSpLocks/>
          </p:cNvGrpSpPr>
          <p:nvPr/>
        </p:nvGrpSpPr>
        <p:grpSpPr bwMode="auto">
          <a:xfrm>
            <a:off x="539750" y="5273675"/>
            <a:ext cx="4016375" cy="552450"/>
            <a:chOff x="100" y="2778"/>
            <a:chExt cx="2530" cy="348"/>
          </a:xfrm>
        </p:grpSpPr>
        <p:graphicFrame>
          <p:nvGraphicFramePr>
            <p:cNvPr id="60438" name="Object 24">
              <a:extLst>
                <a:ext uri="{FF2B5EF4-FFF2-40B4-BE49-F238E27FC236}">
                  <a16:creationId xmlns:a16="http://schemas.microsoft.com/office/drawing/2014/main" id="{E53C5D9E-0FB9-416C-B129-A488E69604F6}"/>
                </a:ext>
              </a:extLst>
            </p:cNvPr>
            <p:cNvGraphicFramePr>
              <a:graphicFrameLocks noChangeAspect="1"/>
            </p:cNvGraphicFramePr>
            <p:nvPr/>
          </p:nvGraphicFramePr>
          <p:xfrm>
            <a:off x="388" y="2778"/>
            <a:ext cx="725" cy="348"/>
          </p:xfrm>
          <a:graphic>
            <a:graphicData uri="http://schemas.openxmlformats.org/presentationml/2006/ole">
              <mc:AlternateContent xmlns:mc="http://schemas.openxmlformats.org/markup-compatibility/2006">
                <mc:Choice xmlns:v="urn:schemas-microsoft-com:vml" Requires="v">
                  <p:oleObj spid="_x0000_s30116" name="公式" r:id="rId8" imgW="533169" imgH="253890" progId="Equation.3">
                    <p:embed/>
                  </p:oleObj>
                </mc:Choice>
                <mc:Fallback>
                  <p:oleObj name="公式" r:id="rId8" imgW="533169" imgH="253890" progId="Equation.3">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 y="2778"/>
                          <a:ext cx="72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39" name="Object 25">
              <a:extLst>
                <a:ext uri="{FF2B5EF4-FFF2-40B4-BE49-F238E27FC236}">
                  <a16:creationId xmlns:a16="http://schemas.microsoft.com/office/drawing/2014/main" id="{4B524FED-2AC7-4B81-A135-6985F81B46F9}"/>
                </a:ext>
              </a:extLst>
            </p:cNvPr>
            <p:cNvGraphicFramePr>
              <a:graphicFrameLocks noChangeAspect="1"/>
            </p:cNvGraphicFramePr>
            <p:nvPr/>
          </p:nvGraphicFramePr>
          <p:xfrm>
            <a:off x="2200" y="2795"/>
            <a:ext cx="430" cy="300"/>
          </p:xfrm>
          <a:graphic>
            <a:graphicData uri="http://schemas.openxmlformats.org/presentationml/2006/ole">
              <mc:AlternateContent xmlns:mc="http://schemas.openxmlformats.org/markup-compatibility/2006">
                <mc:Choice xmlns:v="urn:schemas-microsoft-com:vml" Requires="v">
                  <p:oleObj spid="_x0000_s30117" name="公式" r:id="rId10" imgW="317087" imgH="215619" progId="Equation.3">
                    <p:embed/>
                  </p:oleObj>
                </mc:Choice>
                <mc:Fallback>
                  <p:oleObj name="公式" r:id="rId10" imgW="317087" imgH="215619" progId="Equation.3">
                    <p:embed/>
                    <p:pic>
                      <p:nvPicPr>
                        <p:cNvPr id="0"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0" y="2795"/>
                          <a:ext cx="43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40" name="Rectangle 26">
              <a:extLst>
                <a:ext uri="{FF2B5EF4-FFF2-40B4-BE49-F238E27FC236}">
                  <a16:creationId xmlns:a16="http://schemas.microsoft.com/office/drawing/2014/main" id="{5416BB28-063B-43A4-A803-EAAAA8FF9D8C}"/>
                </a:ext>
              </a:extLst>
            </p:cNvPr>
            <p:cNvSpPr>
              <a:spLocks noChangeArrowheads="1"/>
            </p:cNvSpPr>
            <p:nvPr/>
          </p:nvSpPr>
          <p:spPr bwMode="auto">
            <a:xfrm>
              <a:off x="1066" y="2795"/>
              <a:ext cx="11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为最小，⑧</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sp>
          <p:nvSpPr>
            <p:cNvPr id="60441" name="Rectangle 27">
              <a:extLst>
                <a:ext uri="{FF2B5EF4-FFF2-40B4-BE49-F238E27FC236}">
                  <a16:creationId xmlns:a16="http://schemas.microsoft.com/office/drawing/2014/main" id="{A077CD58-9AD4-4F94-9F86-4B063B835262}"/>
                </a:ext>
              </a:extLst>
            </p:cNvPr>
            <p:cNvSpPr>
              <a:spLocks noChangeArrowheads="1"/>
            </p:cNvSpPr>
            <p:nvPr/>
          </p:nvSpPr>
          <p:spPr bwMode="auto">
            <a:xfrm>
              <a:off x="100" y="2795"/>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graphicFrame>
        <p:nvGraphicFramePr>
          <p:cNvPr id="725022" name="Object 30">
            <a:extLst>
              <a:ext uri="{FF2B5EF4-FFF2-40B4-BE49-F238E27FC236}">
                <a16:creationId xmlns:a16="http://schemas.microsoft.com/office/drawing/2014/main" id="{5ED07182-83F6-48BA-8EF7-B65598D20860}"/>
              </a:ext>
            </a:extLst>
          </p:cNvPr>
          <p:cNvGraphicFramePr>
            <a:graphicFrameLocks noChangeAspect="1"/>
          </p:cNvGraphicFramePr>
          <p:nvPr/>
        </p:nvGraphicFramePr>
        <p:xfrm>
          <a:off x="755650" y="1931988"/>
          <a:ext cx="7561263" cy="812800"/>
        </p:xfrm>
        <a:graphic>
          <a:graphicData uri="http://schemas.openxmlformats.org/presentationml/2006/ole">
            <mc:AlternateContent xmlns:mc="http://schemas.openxmlformats.org/markup-compatibility/2006">
              <mc:Choice xmlns:v="urn:schemas-microsoft-com:vml" Requires="v">
                <p:oleObj spid="_x0000_s30118" name="公式" r:id="rId12" imgW="3632200" imgH="393700" progId="Equation.3">
                  <p:embed/>
                </p:oleObj>
              </mc:Choice>
              <mc:Fallback>
                <p:oleObj name="公式" r:id="rId12" imgW="3632200" imgH="393700" progId="Equation.3">
                  <p:embed/>
                  <p:pic>
                    <p:nvPicPr>
                      <p:cNvPr id="0" name="Objec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5650" y="1931988"/>
                        <a:ext cx="756126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5021" name="Object 29">
            <a:extLst>
              <a:ext uri="{FF2B5EF4-FFF2-40B4-BE49-F238E27FC236}">
                <a16:creationId xmlns:a16="http://schemas.microsoft.com/office/drawing/2014/main" id="{6C349AAD-474C-4139-872A-CBD0191F1937}"/>
              </a:ext>
            </a:extLst>
          </p:cNvPr>
          <p:cNvGraphicFramePr>
            <a:graphicFrameLocks noChangeAspect="1"/>
          </p:cNvGraphicFramePr>
          <p:nvPr/>
        </p:nvGraphicFramePr>
        <p:xfrm>
          <a:off x="755650" y="2898775"/>
          <a:ext cx="7632700" cy="782638"/>
        </p:xfrm>
        <a:graphic>
          <a:graphicData uri="http://schemas.openxmlformats.org/presentationml/2006/ole">
            <mc:AlternateContent xmlns:mc="http://schemas.openxmlformats.org/markup-compatibility/2006">
              <mc:Choice xmlns:v="urn:schemas-microsoft-com:vml" Requires="v">
                <p:oleObj spid="_x0000_s30119" name="公式" r:id="rId14" imgW="3810000" imgH="393700" progId="Equation.3">
                  <p:embed/>
                </p:oleObj>
              </mc:Choice>
              <mc:Fallback>
                <p:oleObj name="公式" r:id="rId14" imgW="3810000" imgH="393700" progId="Equation.3">
                  <p:embed/>
                  <p:pic>
                    <p:nvPicPr>
                      <p:cNvPr id="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650" y="2898775"/>
                        <a:ext cx="76327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33" name="Rectangle 31">
            <a:extLst>
              <a:ext uri="{FF2B5EF4-FFF2-40B4-BE49-F238E27FC236}">
                <a16:creationId xmlns:a16="http://schemas.microsoft.com/office/drawing/2014/main" id="{4929A01E-6AFA-4934-A30C-9E09B6950E36}"/>
              </a:ext>
            </a:extLst>
          </p:cNvPr>
          <p:cNvSpPr>
            <a:spLocks noChangeArrowheads="1"/>
          </p:cNvSpPr>
          <p:nvPr/>
        </p:nvSpPr>
        <p:spPr bwMode="auto">
          <a:xfrm>
            <a:off x="0" y="3038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0434" name="Rectangle 32">
            <a:extLst>
              <a:ext uri="{FF2B5EF4-FFF2-40B4-BE49-F238E27FC236}">
                <a16:creationId xmlns:a16="http://schemas.microsoft.com/office/drawing/2014/main" id="{344ACDBB-0505-4830-9CB8-9CB8F1FCDECF}"/>
              </a:ext>
            </a:extLst>
          </p:cNvPr>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25025" name="Object 33">
            <a:extLst>
              <a:ext uri="{FF2B5EF4-FFF2-40B4-BE49-F238E27FC236}">
                <a16:creationId xmlns:a16="http://schemas.microsoft.com/office/drawing/2014/main" id="{DC5F4BCD-1BCD-4205-AE67-3313E88991AC}"/>
              </a:ext>
            </a:extLst>
          </p:cNvPr>
          <p:cNvGraphicFramePr>
            <a:graphicFrameLocks noChangeAspect="1"/>
          </p:cNvGraphicFramePr>
          <p:nvPr/>
        </p:nvGraphicFramePr>
        <p:xfrm>
          <a:off x="2268538" y="3789363"/>
          <a:ext cx="449262" cy="598487"/>
        </p:xfrm>
        <a:graphic>
          <a:graphicData uri="http://schemas.openxmlformats.org/presentationml/2006/ole">
            <mc:AlternateContent xmlns:mc="http://schemas.openxmlformats.org/markup-compatibility/2006">
              <mc:Choice xmlns:v="urn:schemas-microsoft-com:vml" Requires="v">
                <p:oleObj spid="_x0000_s30120" name="公式" r:id="rId16" imgW="190417" imgH="253890" progId="Equation.3">
                  <p:embed/>
                </p:oleObj>
              </mc:Choice>
              <mc:Fallback>
                <p:oleObj name="公式" r:id="rId16" imgW="190417" imgH="253890" progId="Equation.3">
                  <p:embed/>
                  <p:pic>
                    <p:nvPicPr>
                      <p:cNvPr id="0" name="Object 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68538" y="3789363"/>
                        <a:ext cx="449262" cy="59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36" name="Rectangle 35">
            <a:extLst>
              <a:ext uri="{FF2B5EF4-FFF2-40B4-BE49-F238E27FC236}">
                <a16:creationId xmlns:a16="http://schemas.microsoft.com/office/drawing/2014/main" id="{E524203B-3112-41DC-B779-31F1FA97A1C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25026" name="Object 34">
            <a:extLst>
              <a:ext uri="{FF2B5EF4-FFF2-40B4-BE49-F238E27FC236}">
                <a16:creationId xmlns:a16="http://schemas.microsoft.com/office/drawing/2014/main" id="{EF69869B-2BE9-4745-BE6B-6703334F53FF}"/>
              </a:ext>
            </a:extLst>
          </p:cNvPr>
          <p:cNvGraphicFramePr>
            <a:graphicFrameLocks noChangeAspect="1"/>
          </p:cNvGraphicFramePr>
          <p:nvPr/>
        </p:nvGraphicFramePr>
        <p:xfrm>
          <a:off x="900113" y="5876925"/>
          <a:ext cx="7451725" cy="739775"/>
        </p:xfrm>
        <a:graphic>
          <a:graphicData uri="http://schemas.openxmlformats.org/presentationml/2006/ole">
            <mc:AlternateContent xmlns:mc="http://schemas.openxmlformats.org/markup-compatibility/2006">
              <mc:Choice xmlns:v="urn:schemas-microsoft-com:vml" Requires="v">
                <p:oleObj spid="_x0000_s30121" name="公式" r:id="rId18" imgW="3937000" imgH="393700" progId="Equation.3">
                  <p:embed/>
                </p:oleObj>
              </mc:Choice>
              <mc:Fallback>
                <p:oleObj name="公式" r:id="rId18" imgW="3937000" imgH="393700" progId="Equation.3">
                  <p:embed/>
                  <p:pic>
                    <p:nvPicPr>
                      <p:cNvPr id="0" name="Object 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0113" y="5876925"/>
                        <a:ext cx="7451725"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50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25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250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50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25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A2CCDB7-6911-46C5-9D22-FD3B9B8A811F}"/>
              </a:ext>
            </a:extLst>
          </p:cNvPr>
          <p:cNvSpPr>
            <a:spLocks noChangeArrowheads="1"/>
          </p:cNvSpPr>
          <p:nvPr/>
        </p:nvSpPr>
        <p:spPr bwMode="auto">
          <a:xfrm>
            <a:off x="539750" y="549275"/>
            <a:ext cx="440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6</a:t>
            </a:r>
            <a:r>
              <a:rPr kumimoji="1" lang="zh-CN" altLang="en-US" sz="2400"/>
              <a:t>、按聚类的过程画聚类谱系图 </a:t>
            </a:r>
          </a:p>
        </p:txBody>
      </p:sp>
      <p:sp>
        <p:nvSpPr>
          <p:cNvPr id="734211" name="Line 3">
            <a:extLst>
              <a:ext uri="{FF2B5EF4-FFF2-40B4-BE49-F238E27FC236}">
                <a16:creationId xmlns:a16="http://schemas.microsoft.com/office/drawing/2014/main" id="{F17DFF4E-452C-478C-B7E2-37962F345797}"/>
              </a:ext>
            </a:extLst>
          </p:cNvPr>
          <p:cNvSpPr>
            <a:spLocks noChangeShapeType="1"/>
          </p:cNvSpPr>
          <p:nvPr/>
        </p:nvSpPr>
        <p:spPr bwMode="auto">
          <a:xfrm>
            <a:off x="2051050" y="4868863"/>
            <a:ext cx="4537075"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12" name="Line 4">
            <a:extLst>
              <a:ext uri="{FF2B5EF4-FFF2-40B4-BE49-F238E27FC236}">
                <a16:creationId xmlns:a16="http://schemas.microsoft.com/office/drawing/2014/main" id="{FDCE958A-C8B5-4E44-87AE-6F5CED6ABEAE}"/>
              </a:ext>
            </a:extLst>
          </p:cNvPr>
          <p:cNvSpPr>
            <a:spLocks noChangeShapeType="1"/>
          </p:cNvSpPr>
          <p:nvPr/>
        </p:nvSpPr>
        <p:spPr bwMode="auto">
          <a:xfrm>
            <a:off x="2195513" y="1341438"/>
            <a:ext cx="0" cy="35274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13" name="Line 5">
            <a:extLst>
              <a:ext uri="{FF2B5EF4-FFF2-40B4-BE49-F238E27FC236}">
                <a16:creationId xmlns:a16="http://schemas.microsoft.com/office/drawing/2014/main" id="{AF0E358A-9744-4041-BE6D-AE97C89AB6BB}"/>
              </a:ext>
            </a:extLst>
          </p:cNvPr>
          <p:cNvSpPr>
            <a:spLocks noChangeShapeType="1"/>
          </p:cNvSpPr>
          <p:nvPr/>
        </p:nvSpPr>
        <p:spPr bwMode="auto">
          <a:xfrm>
            <a:off x="2771775" y="4581525"/>
            <a:ext cx="0" cy="287338"/>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14" name="Line 6">
            <a:extLst>
              <a:ext uri="{FF2B5EF4-FFF2-40B4-BE49-F238E27FC236}">
                <a16:creationId xmlns:a16="http://schemas.microsoft.com/office/drawing/2014/main" id="{2C6FDEFF-081F-457D-AB60-445117AE7201}"/>
              </a:ext>
            </a:extLst>
          </p:cNvPr>
          <p:cNvSpPr>
            <a:spLocks noChangeShapeType="1"/>
          </p:cNvSpPr>
          <p:nvPr/>
        </p:nvSpPr>
        <p:spPr bwMode="auto">
          <a:xfrm>
            <a:off x="2771775" y="4581525"/>
            <a:ext cx="360363"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15" name="Text Box 7">
            <a:extLst>
              <a:ext uri="{FF2B5EF4-FFF2-40B4-BE49-F238E27FC236}">
                <a16:creationId xmlns:a16="http://schemas.microsoft.com/office/drawing/2014/main" id="{A45F1301-F923-4B06-8485-23387EEB1E31}"/>
              </a:ext>
            </a:extLst>
          </p:cNvPr>
          <p:cNvSpPr txBox="1">
            <a:spLocks noChangeArrowheads="1"/>
          </p:cNvSpPr>
          <p:nvPr/>
        </p:nvSpPr>
        <p:spPr bwMode="auto">
          <a:xfrm>
            <a:off x="25558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4</a:t>
            </a:r>
          </a:p>
        </p:txBody>
      </p:sp>
      <p:sp>
        <p:nvSpPr>
          <p:cNvPr id="734216" name="Text Box 8">
            <a:extLst>
              <a:ext uri="{FF2B5EF4-FFF2-40B4-BE49-F238E27FC236}">
                <a16:creationId xmlns:a16="http://schemas.microsoft.com/office/drawing/2014/main" id="{E5B30CB7-28C3-4A05-9894-826BF451FF3B}"/>
              </a:ext>
            </a:extLst>
          </p:cNvPr>
          <p:cNvSpPr txBox="1">
            <a:spLocks noChangeArrowheads="1"/>
          </p:cNvSpPr>
          <p:nvPr/>
        </p:nvSpPr>
        <p:spPr bwMode="auto">
          <a:xfrm>
            <a:off x="2916238"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5</a:t>
            </a:r>
          </a:p>
        </p:txBody>
      </p:sp>
      <p:sp>
        <p:nvSpPr>
          <p:cNvPr id="734217" name="Line 9">
            <a:extLst>
              <a:ext uri="{FF2B5EF4-FFF2-40B4-BE49-F238E27FC236}">
                <a16:creationId xmlns:a16="http://schemas.microsoft.com/office/drawing/2014/main" id="{1DA030E7-4EBD-42E1-BA86-FD7DF4964FE3}"/>
              </a:ext>
            </a:extLst>
          </p:cNvPr>
          <p:cNvSpPr>
            <a:spLocks noChangeShapeType="1"/>
          </p:cNvSpPr>
          <p:nvPr/>
        </p:nvSpPr>
        <p:spPr bwMode="auto">
          <a:xfrm>
            <a:off x="4211638" y="4437063"/>
            <a:ext cx="433387"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18" name="Line 10">
            <a:extLst>
              <a:ext uri="{FF2B5EF4-FFF2-40B4-BE49-F238E27FC236}">
                <a16:creationId xmlns:a16="http://schemas.microsoft.com/office/drawing/2014/main" id="{09AF93BD-7391-4945-8513-FB0FFC3D7B07}"/>
              </a:ext>
            </a:extLst>
          </p:cNvPr>
          <p:cNvSpPr>
            <a:spLocks noChangeShapeType="1"/>
          </p:cNvSpPr>
          <p:nvPr/>
        </p:nvSpPr>
        <p:spPr bwMode="auto">
          <a:xfrm flipV="1">
            <a:off x="3635375" y="3860800"/>
            <a:ext cx="0" cy="1008063"/>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19" name="Line 11">
            <a:extLst>
              <a:ext uri="{FF2B5EF4-FFF2-40B4-BE49-F238E27FC236}">
                <a16:creationId xmlns:a16="http://schemas.microsoft.com/office/drawing/2014/main" id="{D5EB0264-A415-4514-A32B-D9361008F9A3}"/>
              </a:ext>
            </a:extLst>
          </p:cNvPr>
          <p:cNvSpPr>
            <a:spLocks noChangeShapeType="1"/>
          </p:cNvSpPr>
          <p:nvPr/>
        </p:nvSpPr>
        <p:spPr bwMode="auto">
          <a:xfrm>
            <a:off x="2987675" y="3860800"/>
            <a:ext cx="6477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62476" name="Line 12">
            <a:extLst>
              <a:ext uri="{FF2B5EF4-FFF2-40B4-BE49-F238E27FC236}">
                <a16:creationId xmlns:a16="http://schemas.microsoft.com/office/drawing/2014/main" id="{5DD1B097-3170-486D-B7E8-CBFFA0A6D4BB}"/>
              </a:ext>
            </a:extLst>
          </p:cNvPr>
          <p:cNvSpPr>
            <a:spLocks noChangeShapeType="1"/>
          </p:cNvSpPr>
          <p:nvPr/>
        </p:nvSpPr>
        <p:spPr bwMode="auto">
          <a:xfrm>
            <a:off x="3059113" y="3284538"/>
            <a:ext cx="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21" name="Line 13">
            <a:extLst>
              <a:ext uri="{FF2B5EF4-FFF2-40B4-BE49-F238E27FC236}">
                <a16:creationId xmlns:a16="http://schemas.microsoft.com/office/drawing/2014/main" id="{99354955-C378-4462-BA4D-63581E780B22}"/>
              </a:ext>
            </a:extLst>
          </p:cNvPr>
          <p:cNvSpPr>
            <a:spLocks noChangeShapeType="1"/>
          </p:cNvSpPr>
          <p:nvPr/>
        </p:nvSpPr>
        <p:spPr bwMode="auto">
          <a:xfrm>
            <a:off x="2973388" y="3860800"/>
            <a:ext cx="0" cy="7207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22" name="Rectangle 14">
            <a:extLst>
              <a:ext uri="{FF2B5EF4-FFF2-40B4-BE49-F238E27FC236}">
                <a16:creationId xmlns:a16="http://schemas.microsoft.com/office/drawing/2014/main" id="{42D702B0-824C-4088-AFAF-F610DF1C7BD0}"/>
              </a:ext>
            </a:extLst>
          </p:cNvPr>
          <p:cNvSpPr>
            <a:spLocks noChangeArrowheads="1"/>
          </p:cNvSpPr>
          <p:nvPr/>
        </p:nvSpPr>
        <p:spPr bwMode="auto">
          <a:xfrm>
            <a:off x="2555875" y="422116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⑥</a:t>
            </a:r>
          </a:p>
        </p:txBody>
      </p:sp>
      <p:sp>
        <p:nvSpPr>
          <p:cNvPr id="734223" name="Rectangle 15">
            <a:extLst>
              <a:ext uri="{FF2B5EF4-FFF2-40B4-BE49-F238E27FC236}">
                <a16:creationId xmlns:a16="http://schemas.microsoft.com/office/drawing/2014/main" id="{49A1E863-3DF3-491E-A8D8-1EB78BBEA9E7}"/>
              </a:ext>
            </a:extLst>
          </p:cNvPr>
          <p:cNvSpPr>
            <a:spLocks noChangeArrowheads="1"/>
          </p:cNvSpPr>
          <p:nvPr/>
        </p:nvSpPr>
        <p:spPr bwMode="auto">
          <a:xfrm>
            <a:off x="3851275" y="18446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⑨</a:t>
            </a:r>
          </a:p>
        </p:txBody>
      </p:sp>
      <p:sp>
        <p:nvSpPr>
          <p:cNvPr id="734224" name="Line 16">
            <a:extLst>
              <a:ext uri="{FF2B5EF4-FFF2-40B4-BE49-F238E27FC236}">
                <a16:creationId xmlns:a16="http://schemas.microsoft.com/office/drawing/2014/main" id="{D2A594E4-54BA-4BF7-97A2-525557162B85}"/>
              </a:ext>
            </a:extLst>
          </p:cNvPr>
          <p:cNvSpPr>
            <a:spLocks noChangeShapeType="1"/>
          </p:cNvSpPr>
          <p:nvPr/>
        </p:nvSpPr>
        <p:spPr bwMode="auto">
          <a:xfrm flipV="1">
            <a:off x="3779838" y="1341438"/>
            <a:ext cx="0" cy="8636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25" name="Rectangle 17">
            <a:extLst>
              <a:ext uri="{FF2B5EF4-FFF2-40B4-BE49-F238E27FC236}">
                <a16:creationId xmlns:a16="http://schemas.microsoft.com/office/drawing/2014/main" id="{B00BD7AD-E4DF-4349-A547-4E46A8CB98E0}"/>
              </a:ext>
            </a:extLst>
          </p:cNvPr>
          <p:cNvSpPr>
            <a:spLocks noChangeArrowheads="1"/>
          </p:cNvSpPr>
          <p:nvPr/>
        </p:nvSpPr>
        <p:spPr bwMode="auto">
          <a:xfrm>
            <a:off x="3419475" y="35004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⑧</a:t>
            </a:r>
          </a:p>
        </p:txBody>
      </p:sp>
      <p:sp>
        <p:nvSpPr>
          <p:cNvPr id="734226" name="Text Box 18">
            <a:extLst>
              <a:ext uri="{FF2B5EF4-FFF2-40B4-BE49-F238E27FC236}">
                <a16:creationId xmlns:a16="http://schemas.microsoft.com/office/drawing/2014/main" id="{62202757-F265-4BAE-9B44-4C3FC51560BE}"/>
              </a:ext>
            </a:extLst>
          </p:cNvPr>
          <p:cNvSpPr txBox="1">
            <a:spLocks noChangeArrowheads="1"/>
          </p:cNvSpPr>
          <p:nvPr/>
        </p:nvSpPr>
        <p:spPr bwMode="auto">
          <a:xfrm>
            <a:off x="1541463" y="1341438"/>
            <a:ext cx="5000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
              </a:spcBef>
              <a:buClrTx/>
              <a:buSzTx/>
              <a:buFontTx/>
              <a:buNone/>
            </a:pPr>
            <a:r>
              <a:rPr lang="zh-CN" altLang="en-US" sz="1800"/>
              <a:t>并类距离</a:t>
            </a:r>
          </a:p>
        </p:txBody>
      </p:sp>
      <p:sp>
        <p:nvSpPr>
          <p:cNvPr id="734227" name="Text Box 19">
            <a:extLst>
              <a:ext uri="{FF2B5EF4-FFF2-40B4-BE49-F238E27FC236}">
                <a16:creationId xmlns:a16="http://schemas.microsoft.com/office/drawing/2014/main" id="{AFBA1CFA-A60F-44B9-B463-CD5AF50FCD9E}"/>
              </a:ext>
            </a:extLst>
          </p:cNvPr>
          <p:cNvSpPr txBox="1">
            <a:spLocks noChangeArrowheads="1"/>
          </p:cNvSpPr>
          <p:nvPr/>
        </p:nvSpPr>
        <p:spPr bwMode="auto">
          <a:xfrm>
            <a:off x="3492500"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p>
        </p:txBody>
      </p:sp>
      <p:sp>
        <p:nvSpPr>
          <p:cNvPr id="734228" name="Line 20">
            <a:extLst>
              <a:ext uri="{FF2B5EF4-FFF2-40B4-BE49-F238E27FC236}">
                <a16:creationId xmlns:a16="http://schemas.microsoft.com/office/drawing/2014/main" id="{2D657279-2502-4F60-BBF5-6E453A73D98F}"/>
              </a:ext>
            </a:extLst>
          </p:cNvPr>
          <p:cNvSpPr>
            <a:spLocks noChangeShapeType="1"/>
          </p:cNvSpPr>
          <p:nvPr/>
        </p:nvSpPr>
        <p:spPr bwMode="auto">
          <a:xfrm>
            <a:off x="3132138" y="4581525"/>
            <a:ext cx="0" cy="287338"/>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29" name="Text Box 21">
            <a:extLst>
              <a:ext uri="{FF2B5EF4-FFF2-40B4-BE49-F238E27FC236}">
                <a16:creationId xmlns:a16="http://schemas.microsoft.com/office/drawing/2014/main" id="{B588D19C-F33B-4821-ABCC-DC4E5B523047}"/>
              </a:ext>
            </a:extLst>
          </p:cNvPr>
          <p:cNvSpPr txBox="1">
            <a:spLocks noChangeArrowheads="1"/>
          </p:cNvSpPr>
          <p:nvPr/>
        </p:nvSpPr>
        <p:spPr bwMode="auto">
          <a:xfrm>
            <a:off x="40671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1</a:t>
            </a:r>
          </a:p>
        </p:txBody>
      </p:sp>
      <p:sp>
        <p:nvSpPr>
          <p:cNvPr id="734230" name="Text Box 22">
            <a:extLst>
              <a:ext uri="{FF2B5EF4-FFF2-40B4-BE49-F238E27FC236}">
                <a16:creationId xmlns:a16="http://schemas.microsoft.com/office/drawing/2014/main" id="{056054A9-D733-47C8-A98E-9A445D2A2C85}"/>
              </a:ext>
            </a:extLst>
          </p:cNvPr>
          <p:cNvSpPr txBox="1">
            <a:spLocks noChangeArrowheads="1"/>
          </p:cNvSpPr>
          <p:nvPr/>
        </p:nvSpPr>
        <p:spPr bwMode="auto">
          <a:xfrm>
            <a:off x="4500563"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2</a:t>
            </a:r>
          </a:p>
        </p:txBody>
      </p:sp>
      <p:sp>
        <p:nvSpPr>
          <p:cNvPr id="734231" name="Line 23">
            <a:extLst>
              <a:ext uri="{FF2B5EF4-FFF2-40B4-BE49-F238E27FC236}">
                <a16:creationId xmlns:a16="http://schemas.microsoft.com/office/drawing/2014/main" id="{0B1F9FD5-9C03-4C2D-86E8-A2F706F376C6}"/>
              </a:ext>
            </a:extLst>
          </p:cNvPr>
          <p:cNvSpPr>
            <a:spLocks noChangeShapeType="1"/>
          </p:cNvSpPr>
          <p:nvPr/>
        </p:nvSpPr>
        <p:spPr bwMode="auto">
          <a:xfrm>
            <a:off x="4211638"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32" name="Line 24">
            <a:extLst>
              <a:ext uri="{FF2B5EF4-FFF2-40B4-BE49-F238E27FC236}">
                <a16:creationId xmlns:a16="http://schemas.microsoft.com/office/drawing/2014/main" id="{566918FA-E0AE-47DE-87FF-DF31C9B496AF}"/>
              </a:ext>
            </a:extLst>
          </p:cNvPr>
          <p:cNvSpPr>
            <a:spLocks noChangeShapeType="1"/>
          </p:cNvSpPr>
          <p:nvPr/>
        </p:nvSpPr>
        <p:spPr bwMode="auto">
          <a:xfrm>
            <a:off x="4643438"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33" name="Rectangle 25">
            <a:extLst>
              <a:ext uri="{FF2B5EF4-FFF2-40B4-BE49-F238E27FC236}">
                <a16:creationId xmlns:a16="http://schemas.microsoft.com/office/drawing/2014/main" id="{DD607643-F297-49C3-9BD2-A0C87DE6960D}"/>
              </a:ext>
            </a:extLst>
          </p:cNvPr>
          <p:cNvSpPr>
            <a:spLocks noChangeArrowheads="1"/>
          </p:cNvSpPr>
          <p:nvPr/>
        </p:nvSpPr>
        <p:spPr bwMode="auto">
          <a:xfrm>
            <a:off x="4500563" y="40767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⑦</a:t>
            </a:r>
          </a:p>
        </p:txBody>
      </p:sp>
      <p:sp>
        <p:nvSpPr>
          <p:cNvPr id="734234" name="Line 26">
            <a:extLst>
              <a:ext uri="{FF2B5EF4-FFF2-40B4-BE49-F238E27FC236}">
                <a16:creationId xmlns:a16="http://schemas.microsoft.com/office/drawing/2014/main" id="{C3815450-6149-4C80-899C-9CD608946B85}"/>
              </a:ext>
            </a:extLst>
          </p:cNvPr>
          <p:cNvSpPr>
            <a:spLocks noChangeShapeType="1"/>
          </p:cNvSpPr>
          <p:nvPr/>
        </p:nvSpPr>
        <p:spPr bwMode="auto">
          <a:xfrm flipV="1">
            <a:off x="3276600" y="2205038"/>
            <a:ext cx="0" cy="1655762"/>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35" name="Line 27">
            <a:extLst>
              <a:ext uri="{FF2B5EF4-FFF2-40B4-BE49-F238E27FC236}">
                <a16:creationId xmlns:a16="http://schemas.microsoft.com/office/drawing/2014/main" id="{A1381ABF-A4E6-40E9-A7FC-10970286E0F2}"/>
              </a:ext>
            </a:extLst>
          </p:cNvPr>
          <p:cNvSpPr>
            <a:spLocks noChangeShapeType="1"/>
          </p:cNvSpPr>
          <p:nvPr/>
        </p:nvSpPr>
        <p:spPr bwMode="auto">
          <a:xfrm>
            <a:off x="3276600" y="2205038"/>
            <a:ext cx="10795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36" name="Line 28">
            <a:extLst>
              <a:ext uri="{FF2B5EF4-FFF2-40B4-BE49-F238E27FC236}">
                <a16:creationId xmlns:a16="http://schemas.microsoft.com/office/drawing/2014/main" id="{F2701B99-805A-4EB8-828A-279B11690BC2}"/>
              </a:ext>
            </a:extLst>
          </p:cNvPr>
          <p:cNvSpPr>
            <a:spLocks noChangeShapeType="1"/>
          </p:cNvSpPr>
          <p:nvPr/>
        </p:nvSpPr>
        <p:spPr bwMode="auto">
          <a:xfrm>
            <a:off x="4356100" y="2205038"/>
            <a:ext cx="0" cy="2230437"/>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4237" name="Rectangle 29">
            <a:extLst>
              <a:ext uri="{FF2B5EF4-FFF2-40B4-BE49-F238E27FC236}">
                <a16:creationId xmlns:a16="http://schemas.microsoft.com/office/drawing/2014/main" id="{AE799748-1833-46EA-88E8-559B12E2364F}"/>
              </a:ext>
            </a:extLst>
          </p:cNvPr>
          <p:cNvSpPr>
            <a:spLocks noChangeArrowheads="1"/>
          </p:cNvSpPr>
          <p:nvPr/>
        </p:nvSpPr>
        <p:spPr bwMode="auto">
          <a:xfrm>
            <a:off x="395288" y="5445125"/>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7</a:t>
            </a:r>
            <a:r>
              <a:rPr kumimoji="1" lang="zh-CN" altLang="en-US" sz="2400">
                <a:latin typeface="Times New Roman" panose="02020603050405020304" pitchFamily="18" charset="0"/>
                <a:cs typeface="Times New Roman" panose="02020603050405020304" pitchFamily="18" charset="0"/>
              </a:rPr>
              <a:t>、决定类的个数与类。</a:t>
            </a:r>
            <a:endParaRPr kumimoji="1" lang="zh-CN" altLang="en-US" sz="2400">
              <a:latin typeface="Times New Roman" panose="02020603050405020304" pitchFamily="18" charset="0"/>
            </a:endParaRPr>
          </a:p>
        </p:txBody>
      </p:sp>
      <p:sp>
        <p:nvSpPr>
          <p:cNvPr id="734238" name="Rectangle 30">
            <a:extLst>
              <a:ext uri="{FF2B5EF4-FFF2-40B4-BE49-F238E27FC236}">
                <a16:creationId xmlns:a16="http://schemas.microsoft.com/office/drawing/2014/main" id="{3BBF4F6C-6AE5-4D47-9224-8F0002B9D3B9}"/>
              </a:ext>
            </a:extLst>
          </p:cNvPr>
          <p:cNvSpPr>
            <a:spLocks noChangeArrowheads="1"/>
          </p:cNvSpPr>
          <p:nvPr/>
        </p:nvSpPr>
        <p:spPr bwMode="auto">
          <a:xfrm>
            <a:off x="250825" y="5949950"/>
            <a:ext cx="5899150" cy="4572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   </a:t>
            </a:r>
            <a:r>
              <a:rPr kumimoji="1" lang="zh-CN" altLang="en-US" sz="2400">
                <a:latin typeface="Times New Roman" panose="02020603050405020304" pitchFamily="18" charset="0"/>
                <a:cs typeface="Times New Roman" panose="02020603050405020304" pitchFamily="18" charset="0"/>
              </a:rPr>
              <a:t>观察此图，我们可以把</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个样品分为</a:t>
            </a: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类，</a:t>
            </a:r>
            <a:endParaRPr kumimoji="1" lang="zh-CN" altLang="en-US" sz="2400">
              <a:latin typeface="Times New Roman" panose="02020603050405020304" pitchFamily="18" charset="0"/>
            </a:endParaRPr>
          </a:p>
        </p:txBody>
      </p:sp>
      <p:grpSp>
        <p:nvGrpSpPr>
          <p:cNvPr id="2" name="Group 31">
            <a:extLst>
              <a:ext uri="{FF2B5EF4-FFF2-40B4-BE49-F238E27FC236}">
                <a16:creationId xmlns:a16="http://schemas.microsoft.com/office/drawing/2014/main" id="{AE93F808-92BB-482E-A3D9-D46D43A27176}"/>
              </a:ext>
            </a:extLst>
          </p:cNvPr>
          <p:cNvGrpSpPr>
            <a:grpSpLocks/>
          </p:cNvGrpSpPr>
          <p:nvPr/>
        </p:nvGrpSpPr>
        <p:grpSpPr bwMode="auto">
          <a:xfrm>
            <a:off x="6156325" y="5734050"/>
            <a:ext cx="2987675" cy="582613"/>
            <a:chOff x="3878" y="3566"/>
            <a:chExt cx="1882" cy="367"/>
          </a:xfrm>
        </p:grpSpPr>
        <p:graphicFrame>
          <p:nvGraphicFramePr>
            <p:cNvPr id="62497" name="Object 32">
              <a:extLst>
                <a:ext uri="{FF2B5EF4-FFF2-40B4-BE49-F238E27FC236}">
                  <a16:creationId xmlns:a16="http://schemas.microsoft.com/office/drawing/2014/main" id="{3CED9EAC-08A0-49E6-9003-EE5AAD15C505}"/>
                </a:ext>
              </a:extLst>
            </p:cNvPr>
            <p:cNvGraphicFramePr>
              <a:graphicFrameLocks noChangeAspect="1"/>
            </p:cNvGraphicFramePr>
            <p:nvPr/>
          </p:nvGraphicFramePr>
          <p:xfrm>
            <a:off x="3878" y="3566"/>
            <a:ext cx="510" cy="367"/>
          </p:xfrm>
          <a:graphic>
            <a:graphicData uri="http://schemas.openxmlformats.org/presentationml/2006/ole">
              <mc:AlternateContent xmlns:mc="http://schemas.openxmlformats.org/markup-compatibility/2006">
                <mc:Choice xmlns:v="urn:schemas-microsoft-com:vml" Requires="v">
                  <p:oleObj spid="_x0000_s30930" name="公式" r:id="rId3" imgW="304536" imgH="215713" progId="Equation.3">
                    <p:embed/>
                  </p:oleObj>
                </mc:Choice>
                <mc:Fallback>
                  <p:oleObj name="公式" r:id="rId3" imgW="304536"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3566"/>
                          <a:ext cx="51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98" name="Object 33">
              <a:extLst>
                <a:ext uri="{FF2B5EF4-FFF2-40B4-BE49-F238E27FC236}">
                  <a16:creationId xmlns:a16="http://schemas.microsoft.com/office/drawing/2014/main" id="{16577EB2-37F4-4805-A79A-327F78D772E7}"/>
                </a:ext>
              </a:extLst>
            </p:cNvPr>
            <p:cNvGraphicFramePr>
              <a:graphicFrameLocks noChangeAspect="1"/>
            </p:cNvGraphicFramePr>
            <p:nvPr/>
          </p:nvGraphicFramePr>
          <p:xfrm>
            <a:off x="4468" y="3566"/>
            <a:ext cx="335" cy="367"/>
          </p:xfrm>
          <a:graphic>
            <a:graphicData uri="http://schemas.openxmlformats.org/presentationml/2006/ole">
              <mc:AlternateContent xmlns:mc="http://schemas.openxmlformats.org/markup-compatibility/2006">
                <mc:Choice xmlns:v="urn:schemas-microsoft-com:vml" Requires="v">
                  <p:oleObj spid="_x0000_s30931" name="公式" r:id="rId5" imgW="203024" imgH="215713" progId="Equation.3">
                    <p:embed/>
                  </p:oleObj>
                </mc:Choice>
                <mc:Fallback>
                  <p:oleObj name="公式" r:id="rId5" imgW="203024" imgH="215713"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 y="3566"/>
                          <a:ext cx="33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99" name="Object 34">
              <a:extLst>
                <a:ext uri="{FF2B5EF4-FFF2-40B4-BE49-F238E27FC236}">
                  <a16:creationId xmlns:a16="http://schemas.microsoft.com/office/drawing/2014/main" id="{70338EC9-B57D-4774-B3AD-A3A25BC30CAB}"/>
                </a:ext>
              </a:extLst>
            </p:cNvPr>
            <p:cNvGraphicFramePr>
              <a:graphicFrameLocks noChangeAspect="1"/>
            </p:cNvGraphicFramePr>
            <p:nvPr/>
          </p:nvGraphicFramePr>
          <p:xfrm>
            <a:off x="4921" y="3566"/>
            <a:ext cx="526" cy="367"/>
          </p:xfrm>
          <a:graphic>
            <a:graphicData uri="http://schemas.openxmlformats.org/presentationml/2006/ole">
              <mc:AlternateContent xmlns:mc="http://schemas.openxmlformats.org/markup-compatibility/2006">
                <mc:Choice xmlns:v="urn:schemas-microsoft-com:vml" Requires="v">
                  <p:oleObj spid="_x0000_s30932" name="公式" r:id="rId7" imgW="317087" imgH="215619" progId="Equation.3">
                    <p:embed/>
                  </p:oleObj>
                </mc:Choice>
                <mc:Fallback>
                  <p:oleObj name="公式" r:id="rId7" imgW="317087"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 y="3566"/>
                          <a:ext cx="526"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500" name="Rectangle 35">
              <a:extLst>
                <a:ext uri="{FF2B5EF4-FFF2-40B4-BE49-F238E27FC236}">
                  <a16:creationId xmlns:a16="http://schemas.microsoft.com/office/drawing/2014/main" id="{90FB6E3F-0A03-4011-BF07-7EF8605DA477}"/>
                </a:ext>
              </a:extLst>
            </p:cNvPr>
            <p:cNvSpPr>
              <a:spLocks noChangeArrowheads="1"/>
            </p:cNvSpPr>
            <p:nvPr/>
          </p:nvSpPr>
          <p:spPr bwMode="auto">
            <a:xfrm>
              <a:off x="4763" y="364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62501" name="Rectangle 36">
              <a:extLst>
                <a:ext uri="{FF2B5EF4-FFF2-40B4-BE49-F238E27FC236}">
                  <a16:creationId xmlns:a16="http://schemas.microsoft.com/office/drawing/2014/main" id="{41652A8E-2349-414A-B293-DA7DBEC3B455}"/>
                </a:ext>
              </a:extLst>
            </p:cNvPr>
            <p:cNvSpPr>
              <a:spLocks noChangeArrowheads="1"/>
            </p:cNvSpPr>
            <p:nvPr/>
          </p:nvSpPr>
          <p:spPr bwMode="auto">
            <a:xfrm>
              <a:off x="4332" y="363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62502" name="Rectangle 37">
              <a:extLst>
                <a:ext uri="{FF2B5EF4-FFF2-40B4-BE49-F238E27FC236}">
                  <a16:creationId xmlns:a16="http://schemas.microsoft.com/office/drawing/2014/main" id="{51C52987-04AA-46CA-A7B7-1CC7992808B6}"/>
                </a:ext>
              </a:extLst>
            </p:cNvPr>
            <p:cNvSpPr>
              <a:spLocks noChangeArrowheads="1"/>
            </p:cNvSpPr>
            <p:nvPr/>
          </p:nvSpPr>
          <p:spPr bwMode="auto">
            <a:xfrm>
              <a:off x="5452" y="360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graphicFrame>
        <p:nvGraphicFramePr>
          <p:cNvPr id="62496" name="Object 38">
            <a:extLst>
              <a:ext uri="{FF2B5EF4-FFF2-40B4-BE49-F238E27FC236}">
                <a16:creationId xmlns:a16="http://schemas.microsoft.com/office/drawing/2014/main" id="{7CB16962-FC27-44B4-A7CC-E86295ABB0EA}"/>
              </a:ext>
            </a:extLst>
          </p:cNvPr>
          <p:cNvGraphicFramePr>
            <a:graphicFrameLocks noChangeAspect="1"/>
          </p:cNvGraphicFramePr>
          <p:nvPr/>
        </p:nvGraphicFramePr>
        <p:xfrm>
          <a:off x="6443663" y="476250"/>
          <a:ext cx="1812925" cy="2376488"/>
        </p:xfrm>
        <a:graphic>
          <a:graphicData uri="http://schemas.openxmlformats.org/presentationml/2006/ole">
            <mc:AlternateContent xmlns:mc="http://schemas.openxmlformats.org/markup-compatibility/2006">
              <mc:Choice xmlns:v="urn:schemas-microsoft-com:vml" Requires="v">
                <p:oleObj spid="_x0000_s30933" name="公式" r:id="rId9" imgW="736600" imgH="965200" progId="Equation.3">
                  <p:embed/>
                </p:oleObj>
              </mc:Choice>
              <mc:Fallback>
                <p:oleObj name="公式" r:id="rId9" imgW="736600" imgH="96520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3663" y="476250"/>
                        <a:ext cx="1812925" cy="2376488"/>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4211"/>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73421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34215"/>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734216"/>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2000"/>
                                  </p:stCondLst>
                                  <p:childTnLst>
                                    <p:set>
                                      <p:cBhvr>
                                        <p:cTn id="19" dur="1" fill="hold">
                                          <p:stCondLst>
                                            <p:cond delay="0"/>
                                          </p:stCondLst>
                                        </p:cTn>
                                        <p:tgtEl>
                                          <p:spTgt spid="734213"/>
                                        </p:tgtEl>
                                        <p:attrNameLst>
                                          <p:attrName>style.visibility</p:attrName>
                                        </p:attrNameLst>
                                      </p:cBhvr>
                                      <p:to>
                                        <p:strVal val="visible"/>
                                      </p:to>
                                    </p:set>
                                  </p:childTnLst>
                                </p:cTn>
                              </p:par>
                            </p:childTnLst>
                          </p:cTn>
                        </p:par>
                        <p:par>
                          <p:cTn id="20" fill="hold" nodeType="afterGroup">
                            <p:stCondLst>
                              <p:cond delay="2500"/>
                            </p:stCondLst>
                            <p:childTnLst>
                              <p:par>
                                <p:cTn id="21" presetID="1" presetClass="entr" presetSubtype="0" fill="hold" nodeType="afterEffect">
                                  <p:stCondLst>
                                    <p:cond delay="1000"/>
                                  </p:stCondLst>
                                  <p:childTnLst>
                                    <p:set>
                                      <p:cBhvr>
                                        <p:cTn id="22" dur="1" fill="hold">
                                          <p:stCondLst>
                                            <p:cond delay="0"/>
                                          </p:stCondLst>
                                        </p:cTn>
                                        <p:tgtEl>
                                          <p:spTgt spid="734228"/>
                                        </p:tgtEl>
                                        <p:attrNameLst>
                                          <p:attrName>style.visibility</p:attrName>
                                        </p:attrNameLst>
                                      </p:cBhvr>
                                      <p:to>
                                        <p:strVal val="visible"/>
                                      </p:to>
                                    </p:set>
                                  </p:childTnLst>
                                </p:cTn>
                              </p:par>
                            </p:childTnLst>
                          </p:cTn>
                        </p:par>
                        <p:par>
                          <p:cTn id="23" fill="hold" nodeType="afterGroup">
                            <p:stCondLst>
                              <p:cond delay="3500"/>
                            </p:stCondLst>
                            <p:childTnLst>
                              <p:par>
                                <p:cTn id="24" presetID="1" presetClass="entr" presetSubtype="0" fill="hold" nodeType="afterEffect">
                                  <p:stCondLst>
                                    <p:cond delay="2000"/>
                                  </p:stCondLst>
                                  <p:childTnLst>
                                    <p:set>
                                      <p:cBhvr>
                                        <p:cTn id="25" dur="1" fill="hold">
                                          <p:stCondLst>
                                            <p:cond delay="0"/>
                                          </p:stCondLst>
                                        </p:cTn>
                                        <p:tgtEl>
                                          <p:spTgt spid="734214"/>
                                        </p:tgtEl>
                                        <p:attrNameLst>
                                          <p:attrName>style.visibility</p:attrName>
                                        </p:attrNameLst>
                                      </p:cBhvr>
                                      <p:to>
                                        <p:strVal val="visible"/>
                                      </p:to>
                                    </p:set>
                                  </p:childTnLst>
                                </p:cTn>
                              </p:par>
                            </p:childTnLst>
                          </p:cTn>
                        </p:par>
                        <p:par>
                          <p:cTn id="26" fill="hold" nodeType="afterGroup">
                            <p:stCondLst>
                              <p:cond delay="5500"/>
                            </p:stCondLst>
                            <p:childTnLst>
                              <p:par>
                                <p:cTn id="27" presetID="1" presetClass="entr" presetSubtype="0" fill="hold" grpId="0" nodeType="afterEffect">
                                  <p:stCondLst>
                                    <p:cond delay="2000"/>
                                  </p:stCondLst>
                                  <p:childTnLst>
                                    <p:set>
                                      <p:cBhvr>
                                        <p:cTn id="28" dur="1" fill="hold">
                                          <p:stCondLst>
                                            <p:cond delay="0"/>
                                          </p:stCondLst>
                                        </p:cTn>
                                        <p:tgtEl>
                                          <p:spTgt spid="73422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4229"/>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grpId="0" nodeType="afterEffect">
                                  <p:stCondLst>
                                    <p:cond delay="200"/>
                                  </p:stCondLst>
                                  <p:childTnLst>
                                    <p:set>
                                      <p:cBhvr>
                                        <p:cTn id="35" dur="1" fill="hold">
                                          <p:stCondLst>
                                            <p:cond delay="0"/>
                                          </p:stCondLst>
                                        </p:cTn>
                                        <p:tgtEl>
                                          <p:spTgt spid="734230"/>
                                        </p:tgtEl>
                                        <p:attrNameLst>
                                          <p:attrName>style.visibility</p:attrName>
                                        </p:attrNameLst>
                                      </p:cBhvr>
                                      <p:to>
                                        <p:strVal val="visible"/>
                                      </p:to>
                                    </p:set>
                                  </p:childTnLst>
                                </p:cTn>
                              </p:par>
                            </p:childTnLst>
                          </p:cTn>
                        </p:par>
                        <p:par>
                          <p:cTn id="36" fill="hold" nodeType="afterGroup">
                            <p:stCondLst>
                              <p:cond delay="200"/>
                            </p:stCondLst>
                            <p:childTnLst>
                              <p:par>
                                <p:cTn id="37" presetID="1" presetClass="entr" presetSubtype="0" fill="hold" nodeType="afterEffect">
                                  <p:stCondLst>
                                    <p:cond delay="2000"/>
                                  </p:stCondLst>
                                  <p:childTnLst>
                                    <p:set>
                                      <p:cBhvr>
                                        <p:cTn id="38" dur="1" fill="hold">
                                          <p:stCondLst>
                                            <p:cond delay="0"/>
                                          </p:stCondLst>
                                        </p:cTn>
                                        <p:tgtEl>
                                          <p:spTgt spid="734231"/>
                                        </p:tgtEl>
                                        <p:attrNameLst>
                                          <p:attrName>style.visibility</p:attrName>
                                        </p:attrNameLst>
                                      </p:cBhvr>
                                      <p:to>
                                        <p:strVal val="visible"/>
                                      </p:to>
                                    </p:set>
                                  </p:childTnLst>
                                </p:cTn>
                              </p:par>
                            </p:childTnLst>
                          </p:cTn>
                        </p:par>
                        <p:par>
                          <p:cTn id="39" fill="hold" nodeType="afterGroup">
                            <p:stCondLst>
                              <p:cond delay="2200"/>
                            </p:stCondLst>
                            <p:childTnLst>
                              <p:par>
                                <p:cTn id="40" presetID="1" presetClass="entr" presetSubtype="0" fill="hold" nodeType="afterEffect">
                                  <p:stCondLst>
                                    <p:cond delay="2000"/>
                                  </p:stCondLst>
                                  <p:childTnLst>
                                    <p:set>
                                      <p:cBhvr>
                                        <p:cTn id="41" dur="1" fill="hold">
                                          <p:stCondLst>
                                            <p:cond delay="0"/>
                                          </p:stCondLst>
                                        </p:cTn>
                                        <p:tgtEl>
                                          <p:spTgt spid="734232"/>
                                        </p:tgtEl>
                                        <p:attrNameLst>
                                          <p:attrName>style.visibility</p:attrName>
                                        </p:attrNameLst>
                                      </p:cBhvr>
                                      <p:to>
                                        <p:strVal val="visible"/>
                                      </p:to>
                                    </p:set>
                                  </p:childTnLst>
                                </p:cTn>
                              </p:par>
                            </p:childTnLst>
                          </p:cTn>
                        </p:par>
                        <p:par>
                          <p:cTn id="42" fill="hold" nodeType="afterGroup">
                            <p:stCondLst>
                              <p:cond delay="4200"/>
                            </p:stCondLst>
                            <p:childTnLst>
                              <p:par>
                                <p:cTn id="43" presetID="1" presetClass="entr" presetSubtype="0" fill="hold" nodeType="afterEffect">
                                  <p:stCondLst>
                                    <p:cond delay="2000"/>
                                  </p:stCondLst>
                                  <p:childTnLst>
                                    <p:set>
                                      <p:cBhvr>
                                        <p:cTn id="44" dur="1" fill="hold">
                                          <p:stCondLst>
                                            <p:cond delay="0"/>
                                          </p:stCondLst>
                                        </p:cTn>
                                        <p:tgtEl>
                                          <p:spTgt spid="734217"/>
                                        </p:tgtEl>
                                        <p:attrNameLst>
                                          <p:attrName>style.visibility</p:attrName>
                                        </p:attrNameLst>
                                      </p:cBhvr>
                                      <p:to>
                                        <p:strVal val="visible"/>
                                      </p:to>
                                    </p:set>
                                  </p:childTnLst>
                                </p:cTn>
                              </p:par>
                            </p:childTnLst>
                          </p:cTn>
                        </p:par>
                        <p:par>
                          <p:cTn id="45" fill="hold" nodeType="afterGroup">
                            <p:stCondLst>
                              <p:cond delay="6200"/>
                            </p:stCondLst>
                            <p:childTnLst>
                              <p:par>
                                <p:cTn id="46" presetID="1" presetClass="entr" presetSubtype="0" fill="hold" grpId="0" nodeType="afterEffect">
                                  <p:stCondLst>
                                    <p:cond delay="2000"/>
                                  </p:stCondLst>
                                  <p:childTnLst>
                                    <p:set>
                                      <p:cBhvr>
                                        <p:cTn id="47" dur="1" fill="hold">
                                          <p:stCondLst>
                                            <p:cond delay="0"/>
                                          </p:stCondLst>
                                        </p:cTn>
                                        <p:tgtEl>
                                          <p:spTgt spid="734233"/>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34227"/>
                                        </p:tgtEl>
                                        <p:attrNameLst>
                                          <p:attrName>style.visibility</p:attrName>
                                        </p:attrNameLst>
                                      </p:cBhvr>
                                      <p:to>
                                        <p:strVal val="visible"/>
                                      </p:to>
                                    </p:set>
                                  </p:childTnLst>
                                </p:cTn>
                              </p:par>
                            </p:childTnLst>
                          </p:cTn>
                        </p:par>
                        <p:par>
                          <p:cTn id="52" fill="hold" nodeType="afterGroup">
                            <p:stCondLst>
                              <p:cond delay="0"/>
                            </p:stCondLst>
                            <p:childTnLst>
                              <p:par>
                                <p:cTn id="53" presetID="1" presetClass="entr" presetSubtype="0" fill="hold" nodeType="afterEffect">
                                  <p:stCondLst>
                                    <p:cond delay="2000"/>
                                  </p:stCondLst>
                                  <p:childTnLst>
                                    <p:set>
                                      <p:cBhvr>
                                        <p:cTn id="54" dur="1" fill="hold">
                                          <p:stCondLst>
                                            <p:cond delay="0"/>
                                          </p:stCondLst>
                                        </p:cTn>
                                        <p:tgtEl>
                                          <p:spTgt spid="734218"/>
                                        </p:tgtEl>
                                        <p:attrNameLst>
                                          <p:attrName>style.visibility</p:attrName>
                                        </p:attrNameLst>
                                      </p:cBhvr>
                                      <p:to>
                                        <p:strVal val="visible"/>
                                      </p:to>
                                    </p:set>
                                  </p:childTnLst>
                                </p:cTn>
                              </p:par>
                            </p:childTnLst>
                          </p:cTn>
                        </p:par>
                        <p:par>
                          <p:cTn id="55" fill="hold" nodeType="afterGroup">
                            <p:stCondLst>
                              <p:cond delay="2000"/>
                            </p:stCondLst>
                            <p:childTnLst>
                              <p:par>
                                <p:cTn id="56" presetID="1" presetClass="entr" presetSubtype="0" fill="hold" nodeType="afterEffect">
                                  <p:stCondLst>
                                    <p:cond delay="2000"/>
                                  </p:stCondLst>
                                  <p:childTnLst>
                                    <p:set>
                                      <p:cBhvr>
                                        <p:cTn id="57" dur="1" fill="hold">
                                          <p:stCondLst>
                                            <p:cond delay="0"/>
                                          </p:stCondLst>
                                        </p:cTn>
                                        <p:tgtEl>
                                          <p:spTgt spid="734221"/>
                                        </p:tgtEl>
                                        <p:attrNameLst>
                                          <p:attrName>style.visibility</p:attrName>
                                        </p:attrNameLst>
                                      </p:cBhvr>
                                      <p:to>
                                        <p:strVal val="visible"/>
                                      </p:to>
                                    </p:set>
                                  </p:childTnLst>
                                </p:cTn>
                              </p:par>
                            </p:childTnLst>
                          </p:cTn>
                        </p:par>
                        <p:par>
                          <p:cTn id="58" fill="hold" nodeType="afterGroup">
                            <p:stCondLst>
                              <p:cond delay="4000"/>
                            </p:stCondLst>
                            <p:childTnLst>
                              <p:par>
                                <p:cTn id="59" presetID="1" presetClass="entr" presetSubtype="0" fill="hold" nodeType="afterEffect">
                                  <p:stCondLst>
                                    <p:cond delay="0"/>
                                  </p:stCondLst>
                                  <p:childTnLst>
                                    <p:set>
                                      <p:cBhvr>
                                        <p:cTn id="60" dur="1" fill="hold">
                                          <p:stCondLst>
                                            <p:cond delay="0"/>
                                          </p:stCondLst>
                                        </p:cTn>
                                        <p:tgtEl>
                                          <p:spTgt spid="734219"/>
                                        </p:tgtEl>
                                        <p:attrNameLst>
                                          <p:attrName>style.visibility</p:attrName>
                                        </p:attrNameLst>
                                      </p:cBhvr>
                                      <p:to>
                                        <p:strVal val="visible"/>
                                      </p:to>
                                    </p:set>
                                  </p:childTnLst>
                                </p:cTn>
                              </p:par>
                            </p:childTnLst>
                          </p:cTn>
                        </p:par>
                        <p:par>
                          <p:cTn id="61" fill="hold" nodeType="afterGroup">
                            <p:stCondLst>
                              <p:cond delay="4000"/>
                            </p:stCondLst>
                            <p:childTnLst>
                              <p:par>
                                <p:cTn id="62" presetID="1" presetClass="entr" presetSubtype="0" fill="hold" grpId="0" nodeType="afterEffect">
                                  <p:stCondLst>
                                    <p:cond delay="2000"/>
                                  </p:stCondLst>
                                  <p:childTnLst>
                                    <p:set>
                                      <p:cBhvr>
                                        <p:cTn id="63" dur="1" fill="hold">
                                          <p:stCondLst>
                                            <p:cond delay="0"/>
                                          </p:stCondLst>
                                        </p:cTn>
                                        <p:tgtEl>
                                          <p:spTgt spid="734225"/>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73423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73423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3423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34223"/>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734224"/>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73422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34237"/>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34238"/>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15" grpId="0"/>
      <p:bldP spid="734216" grpId="0"/>
      <p:bldP spid="734222" grpId="0"/>
      <p:bldP spid="734223" grpId="0"/>
      <p:bldP spid="734225" grpId="0"/>
      <p:bldP spid="734226" grpId="0"/>
      <p:bldP spid="734227" grpId="0"/>
      <p:bldP spid="734229" grpId="0"/>
      <p:bldP spid="734230" grpId="0"/>
      <p:bldP spid="734233" grpId="0"/>
      <p:bldP spid="734237" grpId="0"/>
      <p:bldP spid="734238"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97C724B-BEA5-44D1-BFE8-8AD3C3E4DF7C}"/>
              </a:ext>
            </a:extLst>
          </p:cNvPr>
          <p:cNvSpPr>
            <a:spLocks noGrp="1" noChangeArrowheads="1"/>
          </p:cNvSpPr>
          <p:nvPr>
            <p:ph type="body" idx="1"/>
          </p:nvPr>
        </p:nvSpPr>
        <p:spPr>
          <a:xfrm>
            <a:off x="395288" y="260350"/>
            <a:ext cx="8064500" cy="865188"/>
          </a:xfrm>
        </p:spPr>
        <p:txBody>
          <a:bodyPr/>
          <a:lstStyle/>
          <a:p>
            <a:pPr eaLnBrk="1" hangingPunct="1">
              <a:buFont typeface="Wingdings" panose="05000000000000000000" pitchFamily="2" charset="2"/>
              <a:buNone/>
            </a:pPr>
            <a:r>
              <a:rPr kumimoji="1" lang="zh-CN" altLang="en-US" sz="3200" b="1">
                <a:solidFill>
                  <a:schemeClr val="hlink"/>
                </a:solidFill>
              </a:rPr>
              <a:t>四、重心法</a:t>
            </a:r>
            <a:r>
              <a:rPr lang="zh-CN" altLang="en-US"/>
              <a:t>（</a:t>
            </a:r>
            <a:r>
              <a:rPr lang="en-US" altLang="zh-CN"/>
              <a:t>Centroid)</a:t>
            </a:r>
            <a:endParaRPr lang="en-US" altLang="zh-CN" sz="3900"/>
          </a:p>
        </p:txBody>
      </p:sp>
      <p:grpSp>
        <p:nvGrpSpPr>
          <p:cNvPr id="63491" name="Group 2">
            <a:extLst>
              <a:ext uri="{FF2B5EF4-FFF2-40B4-BE49-F238E27FC236}">
                <a16:creationId xmlns:a16="http://schemas.microsoft.com/office/drawing/2014/main" id="{C0F2C6B1-F6C3-4241-816B-7214EE2EF705}"/>
              </a:ext>
            </a:extLst>
          </p:cNvPr>
          <p:cNvGrpSpPr>
            <a:grpSpLocks/>
          </p:cNvGrpSpPr>
          <p:nvPr/>
        </p:nvGrpSpPr>
        <p:grpSpPr bwMode="auto">
          <a:xfrm>
            <a:off x="468313" y="1052513"/>
            <a:ext cx="7616825" cy="1876425"/>
            <a:chOff x="295" y="663"/>
            <a:chExt cx="4798" cy="1182"/>
          </a:xfrm>
        </p:grpSpPr>
        <p:graphicFrame>
          <p:nvGraphicFramePr>
            <p:cNvPr id="63535" name="Object 3">
              <a:extLst>
                <a:ext uri="{FF2B5EF4-FFF2-40B4-BE49-F238E27FC236}">
                  <a16:creationId xmlns:a16="http://schemas.microsoft.com/office/drawing/2014/main" id="{99BF5C79-AF63-4FBF-AF80-3D6F7FABF088}"/>
                </a:ext>
              </a:extLst>
            </p:cNvPr>
            <p:cNvGraphicFramePr>
              <a:graphicFrameLocks noChangeAspect="1"/>
            </p:cNvGraphicFramePr>
            <p:nvPr/>
          </p:nvGraphicFramePr>
          <p:xfrm>
            <a:off x="1810" y="954"/>
            <a:ext cx="259" cy="357"/>
          </p:xfrm>
          <a:graphic>
            <a:graphicData uri="http://schemas.openxmlformats.org/presentationml/2006/ole">
              <mc:AlternateContent xmlns:mc="http://schemas.openxmlformats.org/markup-compatibility/2006">
                <mc:Choice xmlns:v="urn:schemas-microsoft-com:vml" Requires="v">
                  <p:oleObj spid="_x0000_s32058" name="公式" r:id="rId3" imgW="177646" imgH="241091" progId="Equation.3">
                    <p:embed/>
                  </p:oleObj>
                </mc:Choice>
                <mc:Fallback>
                  <p:oleObj name="公式" r:id="rId3" imgW="177646" imgH="241091"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0" y="954"/>
                          <a:ext cx="25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36" name="Rectangle 7">
              <a:extLst>
                <a:ext uri="{FF2B5EF4-FFF2-40B4-BE49-F238E27FC236}">
                  <a16:creationId xmlns:a16="http://schemas.microsoft.com/office/drawing/2014/main" id="{400C76B4-32CA-4453-8A25-B431C2BE5F3E}"/>
                </a:ext>
              </a:extLst>
            </p:cNvPr>
            <p:cNvSpPr>
              <a:spLocks noChangeArrowheads="1"/>
            </p:cNvSpPr>
            <p:nvPr/>
          </p:nvSpPr>
          <p:spPr bwMode="auto">
            <a:xfrm>
              <a:off x="2055" y="97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和</a:t>
              </a:r>
              <a:endParaRPr kumimoji="1" lang="zh-CN" altLang="en-US" sz="2400">
                <a:latin typeface="Times New Roman" panose="02020603050405020304" pitchFamily="18" charset="0"/>
              </a:endParaRPr>
            </a:p>
          </p:txBody>
        </p:sp>
        <p:graphicFrame>
          <p:nvGraphicFramePr>
            <p:cNvPr id="63537" name="Object 4">
              <a:extLst>
                <a:ext uri="{FF2B5EF4-FFF2-40B4-BE49-F238E27FC236}">
                  <a16:creationId xmlns:a16="http://schemas.microsoft.com/office/drawing/2014/main" id="{681A3804-6A25-4D03-93B5-E1A3A08F22DB}"/>
                </a:ext>
              </a:extLst>
            </p:cNvPr>
            <p:cNvGraphicFramePr>
              <a:graphicFrameLocks noChangeAspect="1"/>
            </p:cNvGraphicFramePr>
            <p:nvPr/>
          </p:nvGraphicFramePr>
          <p:xfrm>
            <a:off x="2345" y="954"/>
            <a:ext cx="263" cy="357"/>
          </p:xfrm>
          <a:graphic>
            <a:graphicData uri="http://schemas.openxmlformats.org/presentationml/2006/ole">
              <mc:AlternateContent xmlns:mc="http://schemas.openxmlformats.org/markup-compatibility/2006">
                <mc:Choice xmlns:v="urn:schemas-microsoft-com:vml" Requires="v">
                  <p:oleObj spid="_x0000_s32059" name="公式" r:id="rId5" imgW="177646" imgH="241091" progId="Equation.3">
                    <p:embed/>
                  </p:oleObj>
                </mc:Choice>
                <mc:Fallback>
                  <p:oleObj name="公式" r:id="rId5" imgW="177646" imgH="241091"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5" y="954"/>
                          <a:ext cx="263"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538" name="Object 5">
              <a:extLst>
                <a:ext uri="{FF2B5EF4-FFF2-40B4-BE49-F238E27FC236}">
                  <a16:creationId xmlns:a16="http://schemas.microsoft.com/office/drawing/2014/main" id="{0B821916-B786-42DF-92BD-1EE13822E97A}"/>
                </a:ext>
              </a:extLst>
            </p:cNvPr>
            <p:cNvGraphicFramePr>
              <a:graphicFrameLocks noChangeAspect="1"/>
            </p:cNvGraphicFramePr>
            <p:nvPr/>
          </p:nvGraphicFramePr>
          <p:xfrm>
            <a:off x="1837" y="1389"/>
            <a:ext cx="1225" cy="456"/>
          </p:xfrm>
          <a:graphic>
            <a:graphicData uri="http://schemas.openxmlformats.org/presentationml/2006/ole">
              <mc:AlternateContent xmlns:mc="http://schemas.openxmlformats.org/markup-compatibility/2006">
                <mc:Choice xmlns:v="urn:schemas-microsoft-com:vml" Requires="v">
                  <p:oleObj spid="_x0000_s32060" name="公式" r:id="rId7" imgW="672808" imgH="253890" progId="Equation.3">
                    <p:embed/>
                  </p:oleObj>
                </mc:Choice>
                <mc:Fallback>
                  <p:oleObj name="公式" r:id="rId7" imgW="672808" imgH="25389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7" y="1389"/>
                          <a:ext cx="1225"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39" name="Rectangle 10">
              <a:extLst>
                <a:ext uri="{FF2B5EF4-FFF2-40B4-BE49-F238E27FC236}">
                  <a16:creationId xmlns:a16="http://schemas.microsoft.com/office/drawing/2014/main" id="{A830A056-583A-41DD-83E9-4F7F23EFA6AA}"/>
                </a:ext>
              </a:extLst>
            </p:cNvPr>
            <p:cNvSpPr>
              <a:spLocks noChangeArrowheads="1"/>
            </p:cNvSpPr>
            <p:nvPr/>
          </p:nvSpPr>
          <p:spPr bwMode="auto">
            <a:xfrm>
              <a:off x="295" y="663"/>
              <a:ext cx="4798"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类与类之间的距离就考虑用重心之间的距离表示。设</a:t>
              </a:r>
              <a:r>
                <a:rPr kumimoji="1" lang="en-US" altLang="zh-CN" sz="2400">
                  <a:latin typeface="Times New Roman" panose="02020603050405020304" pitchFamily="18" charset="0"/>
                  <a:cs typeface="Times New Roman" panose="02020603050405020304" pitchFamily="18" charset="0"/>
                </a:rPr>
                <a:t>p</a:t>
              </a:r>
              <a:r>
                <a:rPr kumimoji="1" lang="zh-CN" altLang="en-US" sz="2400">
                  <a:latin typeface="Times New Roman" panose="02020603050405020304" pitchFamily="18" charset="0"/>
                  <a:cs typeface="Times New Roman" panose="02020603050405020304" pitchFamily="18" charset="0"/>
                </a:rPr>
                <a:t>与</a:t>
              </a:r>
              <a:r>
                <a:rPr kumimoji="1" lang="en-US" altLang="zh-CN" sz="2400">
                  <a:latin typeface="Times New Roman" panose="02020603050405020304" pitchFamily="18" charset="0"/>
                  <a:cs typeface="Times New Roman" panose="02020603050405020304" pitchFamily="18" charset="0"/>
                </a:rPr>
                <a:t>q</a:t>
              </a:r>
              <a:r>
                <a:rPr kumimoji="1" lang="zh-CN" altLang="en-US" sz="2400">
                  <a:latin typeface="Times New Roman" panose="02020603050405020304" pitchFamily="18" charset="0"/>
                  <a:cs typeface="Times New Roman" panose="02020603050405020304" pitchFamily="18" charset="0"/>
                </a:rPr>
                <a:t>的重心分别是</a:t>
              </a:r>
              <a:endParaRPr kumimoji="1" lang="zh-CN" altLang="en-US" sz="2400">
                <a:latin typeface="Times New Roman" panose="02020603050405020304" pitchFamily="18" charset="0"/>
              </a:endParaRPr>
            </a:p>
          </p:txBody>
        </p:sp>
        <p:sp>
          <p:nvSpPr>
            <p:cNvPr id="63540" name="Rectangle 11">
              <a:extLst>
                <a:ext uri="{FF2B5EF4-FFF2-40B4-BE49-F238E27FC236}">
                  <a16:creationId xmlns:a16="http://schemas.microsoft.com/office/drawing/2014/main" id="{A8243381-8EE8-4600-A7EB-E833D8FA3606}"/>
                </a:ext>
              </a:extLst>
            </p:cNvPr>
            <p:cNvSpPr>
              <a:spLocks noChangeArrowheads="1"/>
            </p:cNvSpPr>
            <p:nvPr/>
          </p:nvSpPr>
          <p:spPr bwMode="auto">
            <a:xfrm>
              <a:off x="2663" y="978"/>
              <a:ext cx="18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，则类</a:t>
              </a:r>
              <a:r>
                <a:rPr kumimoji="1" lang="en-US" altLang="zh-CN" sz="2400">
                  <a:latin typeface="Times New Roman" panose="02020603050405020304" pitchFamily="18" charset="0"/>
                  <a:cs typeface="Times New Roman" panose="02020603050405020304" pitchFamily="18" charset="0"/>
                </a:rPr>
                <a:t>p</a:t>
              </a:r>
              <a:r>
                <a:rPr kumimoji="1" lang="zh-CN" altLang="en-US" sz="2400">
                  <a:latin typeface="Times New Roman" panose="02020603050405020304" pitchFamily="18" charset="0"/>
                  <a:cs typeface="Times New Roman" panose="02020603050405020304" pitchFamily="18" charset="0"/>
                </a:rPr>
                <a:t>和</a:t>
              </a:r>
              <a:r>
                <a:rPr kumimoji="1" lang="en-US" altLang="zh-CN" sz="2400">
                  <a:latin typeface="Times New Roman" panose="02020603050405020304" pitchFamily="18" charset="0"/>
                  <a:cs typeface="Times New Roman" panose="02020603050405020304" pitchFamily="18" charset="0"/>
                </a:rPr>
                <a:t>q</a:t>
              </a:r>
              <a:r>
                <a:rPr kumimoji="1" lang="zh-CN" altLang="en-US" sz="2400">
                  <a:latin typeface="Times New Roman" panose="02020603050405020304" pitchFamily="18" charset="0"/>
                  <a:cs typeface="Times New Roman" panose="02020603050405020304" pitchFamily="18" charset="0"/>
                </a:rPr>
                <a:t>的距离为</a:t>
              </a:r>
              <a:endParaRPr kumimoji="1" lang="zh-CN" altLang="en-US" sz="2400">
                <a:latin typeface="Times New Roman" panose="02020603050405020304" pitchFamily="18" charset="0"/>
              </a:endParaRPr>
            </a:p>
          </p:txBody>
        </p:sp>
      </p:grpSp>
      <p:grpSp>
        <p:nvGrpSpPr>
          <p:cNvPr id="63492" name="组合 3">
            <a:extLst>
              <a:ext uri="{FF2B5EF4-FFF2-40B4-BE49-F238E27FC236}">
                <a16:creationId xmlns:a16="http://schemas.microsoft.com/office/drawing/2014/main" id="{661BEB47-B597-412C-8A22-1988369F465F}"/>
              </a:ext>
            </a:extLst>
          </p:cNvPr>
          <p:cNvGrpSpPr>
            <a:grpSpLocks/>
          </p:cNvGrpSpPr>
          <p:nvPr/>
        </p:nvGrpSpPr>
        <p:grpSpPr bwMode="auto">
          <a:xfrm>
            <a:off x="1512888" y="3173413"/>
            <a:ext cx="5589587" cy="2508250"/>
            <a:chOff x="1512892" y="3173411"/>
            <a:chExt cx="5589980" cy="2508251"/>
          </a:xfrm>
        </p:grpSpPr>
        <p:grpSp>
          <p:nvGrpSpPr>
            <p:cNvPr id="63493" name="组合 1">
              <a:extLst>
                <a:ext uri="{FF2B5EF4-FFF2-40B4-BE49-F238E27FC236}">
                  <a16:creationId xmlns:a16="http://schemas.microsoft.com/office/drawing/2014/main" id="{16BEF782-B3EA-43B3-A1A8-5B5C1994C05D}"/>
                </a:ext>
              </a:extLst>
            </p:cNvPr>
            <p:cNvGrpSpPr>
              <a:grpSpLocks/>
            </p:cNvGrpSpPr>
            <p:nvPr/>
          </p:nvGrpSpPr>
          <p:grpSpPr bwMode="auto">
            <a:xfrm>
              <a:off x="2745512" y="4025404"/>
              <a:ext cx="3811260" cy="756146"/>
              <a:chOff x="2745512" y="4025404"/>
              <a:chExt cx="3811260" cy="756146"/>
            </a:xfrm>
          </p:grpSpPr>
          <p:sp>
            <p:nvSpPr>
              <p:cNvPr id="63532" name="Rectangle 5">
                <a:extLst>
                  <a:ext uri="{FF2B5EF4-FFF2-40B4-BE49-F238E27FC236}">
                    <a16:creationId xmlns:a16="http://schemas.microsoft.com/office/drawing/2014/main" id="{4583C607-7DBA-4648-8AC3-B1094A0E8EC4}"/>
                  </a:ext>
                </a:extLst>
              </p:cNvPr>
              <p:cNvSpPr>
                <a:spLocks noChangeArrowheads="1"/>
              </p:cNvSpPr>
              <p:nvPr/>
            </p:nvSpPr>
            <p:spPr bwMode="auto">
              <a:xfrm flipH="1" flipV="1">
                <a:off x="5934472" y="4294485"/>
                <a:ext cx="390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66"/>
                    </a:solidFill>
                  </a:rPr>
                  <a:t>*</a:t>
                </a:r>
                <a:endParaRPr kumimoji="1" lang="en-US" altLang="zh-CN" sz="2400">
                  <a:solidFill>
                    <a:srgbClr val="FF0066"/>
                  </a:solidFill>
                </a:endParaRPr>
              </a:p>
            </p:txBody>
          </p:sp>
          <p:graphicFrame>
            <p:nvGraphicFramePr>
              <p:cNvPr id="63533" name="Object 8">
                <a:extLst>
                  <a:ext uri="{FF2B5EF4-FFF2-40B4-BE49-F238E27FC236}">
                    <a16:creationId xmlns:a16="http://schemas.microsoft.com/office/drawing/2014/main" id="{8601BC09-351B-4386-BB3F-6B074867AA01}"/>
                  </a:ext>
                </a:extLst>
              </p:cNvPr>
              <p:cNvGraphicFramePr>
                <a:graphicFrameLocks noChangeAspect="1"/>
              </p:cNvGraphicFramePr>
              <p:nvPr/>
            </p:nvGraphicFramePr>
            <p:xfrm>
              <a:off x="2745512" y="4025404"/>
              <a:ext cx="342900" cy="469900"/>
            </p:xfrm>
            <a:graphic>
              <a:graphicData uri="http://schemas.openxmlformats.org/presentationml/2006/ole">
                <mc:AlternateContent xmlns:mc="http://schemas.openxmlformats.org/markup-compatibility/2006">
                  <mc:Choice xmlns:v="urn:schemas-microsoft-com:vml" Requires="v">
                    <p:oleObj spid="_x0000_s32061" name="Equation" r:id="rId9" imgW="342751" imgH="469696" progId="Equation.DSMT4">
                      <p:embed/>
                    </p:oleObj>
                  </mc:Choice>
                  <mc:Fallback>
                    <p:oleObj name="Equation" r:id="rId9" imgW="342751" imgH="469696"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5512" y="4025404"/>
                            <a:ext cx="342900" cy="4699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34" name="Object 9">
                <a:extLst>
                  <a:ext uri="{FF2B5EF4-FFF2-40B4-BE49-F238E27FC236}">
                    <a16:creationId xmlns:a16="http://schemas.microsoft.com/office/drawing/2014/main" id="{B025476C-5F44-465C-A535-0BCEAFFBA218}"/>
                  </a:ext>
                </a:extLst>
              </p:cNvPr>
              <p:cNvGraphicFramePr>
                <a:graphicFrameLocks noChangeAspect="1"/>
              </p:cNvGraphicFramePr>
              <p:nvPr/>
            </p:nvGraphicFramePr>
            <p:xfrm>
              <a:off x="6239272" y="4311650"/>
              <a:ext cx="317500" cy="469900"/>
            </p:xfrm>
            <a:graphic>
              <a:graphicData uri="http://schemas.openxmlformats.org/presentationml/2006/ole">
                <mc:AlternateContent xmlns:mc="http://schemas.openxmlformats.org/markup-compatibility/2006">
                  <mc:Choice xmlns:v="urn:schemas-microsoft-com:vml" Requires="v">
                    <p:oleObj spid="_x0000_s32062" name="Equation" r:id="rId11" imgW="317362" imgH="469696" progId="Equation.DSMT4">
                      <p:embed/>
                    </p:oleObj>
                  </mc:Choice>
                  <mc:Fallback>
                    <p:oleObj name="Equation" r:id="rId11" imgW="317362" imgH="469696"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39272" y="4311650"/>
                            <a:ext cx="317500" cy="4699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3494" name="Line 10">
              <a:extLst>
                <a:ext uri="{FF2B5EF4-FFF2-40B4-BE49-F238E27FC236}">
                  <a16:creationId xmlns:a16="http://schemas.microsoft.com/office/drawing/2014/main" id="{AA17C917-DB9D-4F52-B58E-0B00ED465E4D}"/>
                </a:ext>
              </a:extLst>
            </p:cNvPr>
            <p:cNvSpPr>
              <a:spLocks noChangeShapeType="1"/>
            </p:cNvSpPr>
            <p:nvPr/>
          </p:nvSpPr>
          <p:spPr bwMode="auto">
            <a:xfrm>
              <a:off x="2638822" y="4314329"/>
              <a:ext cx="3524250" cy="283070"/>
            </a:xfrm>
            <a:prstGeom prst="line">
              <a:avLst/>
            </a:prstGeom>
            <a:noFill/>
            <a:ln w="28575" cap="sq">
              <a:solidFill>
                <a:srgbClr val="FF0066"/>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nvGrpSpPr>
            <p:cNvPr id="63495" name="组合 2">
              <a:extLst>
                <a:ext uri="{FF2B5EF4-FFF2-40B4-BE49-F238E27FC236}">
                  <a16:creationId xmlns:a16="http://schemas.microsoft.com/office/drawing/2014/main" id="{448537F9-DBA4-4483-8BBF-1941670B68C7}"/>
                </a:ext>
              </a:extLst>
            </p:cNvPr>
            <p:cNvGrpSpPr>
              <a:grpSpLocks/>
            </p:cNvGrpSpPr>
            <p:nvPr/>
          </p:nvGrpSpPr>
          <p:grpSpPr bwMode="auto">
            <a:xfrm>
              <a:off x="1512892" y="3173411"/>
              <a:ext cx="5589980" cy="2508251"/>
              <a:chOff x="1512892" y="3173411"/>
              <a:chExt cx="5589980" cy="2508251"/>
            </a:xfrm>
          </p:grpSpPr>
          <p:grpSp>
            <p:nvGrpSpPr>
              <p:cNvPr id="63498" name="Group 2">
                <a:extLst>
                  <a:ext uri="{FF2B5EF4-FFF2-40B4-BE49-F238E27FC236}">
                    <a16:creationId xmlns:a16="http://schemas.microsoft.com/office/drawing/2014/main" id="{7F868290-EB57-45F5-81D2-51E33558651E}"/>
                  </a:ext>
                </a:extLst>
              </p:cNvPr>
              <p:cNvGrpSpPr>
                <a:grpSpLocks/>
              </p:cNvGrpSpPr>
              <p:nvPr/>
            </p:nvGrpSpPr>
            <p:grpSpPr bwMode="auto">
              <a:xfrm>
                <a:off x="5051822" y="3713162"/>
                <a:ext cx="2051050" cy="1968500"/>
                <a:chOff x="3061" y="709"/>
                <a:chExt cx="1292" cy="1240"/>
              </a:xfrm>
            </p:grpSpPr>
            <p:grpSp>
              <p:nvGrpSpPr>
                <p:cNvPr id="63517" name="Group 3">
                  <a:extLst>
                    <a:ext uri="{FF2B5EF4-FFF2-40B4-BE49-F238E27FC236}">
                      <a16:creationId xmlns:a16="http://schemas.microsoft.com/office/drawing/2014/main" id="{AC38C7FF-56CA-48B1-B811-C30D0025E946}"/>
                    </a:ext>
                  </a:extLst>
                </p:cNvPr>
                <p:cNvGrpSpPr>
                  <a:grpSpLocks/>
                </p:cNvGrpSpPr>
                <p:nvPr/>
              </p:nvGrpSpPr>
              <p:grpSpPr bwMode="auto">
                <a:xfrm>
                  <a:off x="3163" y="799"/>
                  <a:ext cx="1174" cy="813"/>
                  <a:chOff x="4586" y="164"/>
                  <a:chExt cx="1174" cy="813"/>
                </a:xfrm>
              </p:grpSpPr>
              <p:sp>
                <p:nvSpPr>
                  <p:cNvPr id="63520" name="Rectangle 4">
                    <a:extLst>
                      <a:ext uri="{FF2B5EF4-FFF2-40B4-BE49-F238E27FC236}">
                        <a16:creationId xmlns:a16="http://schemas.microsoft.com/office/drawing/2014/main" id="{954E57B2-E686-42C5-81B1-544864A0D7BC}"/>
                      </a:ext>
                    </a:extLst>
                  </p:cNvPr>
                  <p:cNvSpPr>
                    <a:spLocks noChangeArrowheads="1"/>
                  </p:cNvSpPr>
                  <p:nvPr/>
                </p:nvSpPr>
                <p:spPr bwMode="auto">
                  <a:xfrm>
                    <a:off x="4696" y="392"/>
                    <a:ext cx="2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21" name="Rectangle 5">
                    <a:extLst>
                      <a:ext uri="{FF2B5EF4-FFF2-40B4-BE49-F238E27FC236}">
                        <a16:creationId xmlns:a16="http://schemas.microsoft.com/office/drawing/2014/main" id="{586965DB-1964-455A-B16D-956AFF70E5B9}"/>
                      </a:ext>
                    </a:extLst>
                  </p:cNvPr>
                  <p:cNvSpPr>
                    <a:spLocks noChangeArrowheads="1"/>
                  </p:cNvSpPr>
                  <p:nvPr/>
                </p:nvSpPr>
                <p:spPr bwMode="auto">
                  <a:xfrm>
                    <a:off x="4813" y="761"/>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22" name="Rectangle 6">
                    <a:extLst>
                      <a:ext uri="{FF2B5EF4-FFF2-40B4-BE49-F238E27FC236}">
                        <a16:creationId xmlns:a16="http://schemas.microsoft.com/office/drawing/2014/main" id="{1BA29EC7-BD81-4090-A63C-88551EB2AFA0}"/>
                      </a:ext>
                    </a:extLst>
                  </p:cNvPr>
                  <p:cNvSpPr>
                    <a:spLocks noChangeArrowheads="1"/>
                  </p:cNvSpPr>
                  <p:nvPr/>
                </p:nvSpPr>
                <p:spPr bwMode="auto">
                  <a:xfrm>
                    <a:off x="5184" y="26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23" name="Rectangle 7">
                    <a:extLst>
                      <a:ext uri="{FF2B5EF4-FFF2-40B4-BE49-F238E27FC236}">
                        <a16:creationId xmlns:a16="http://schemas.microsoft.com/office/drawing/2014/main" id="{87D94D81-D137-468C-87FA-F907C737A227}"/>
                      </a:ext>
                    </a:extLst>
                  </p:cNvPr>
                  <p:cNvSpPr>
                    <a:spLocks noChangeArrowheads="1"/>
                  </p:cNvSpPr>
                  <p:nvPr/>
                </p:nvSpPr>
                <p:spPr bwMode="auto">
                  <a:xfrm>
                    <a:off x="5232" y="65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24" name="Rectangle 8">
                    <a:extLst>
                      <a:ext uri="{FF2B5EF4-FFF2-40B4-BE49-F238E27FC236}">
                        <a16:creationId xmlns:a16="http://schemas.microsoft.com/office/drawing/2014/main" id="{A25EEF91-615E-444E-A56F-C79031024D9D}"/>
                      </a:ext>
                    </a:extLst>
                  </p:cNvPr>
                  <p:cNvSpPr>
                    <a:spLocks noChangeArrowheads="1"/>
                  </p:cNvSpPr>
                  <p:nvPr/>
                </p:nvSpPr>
                <p:spPr bwMode="auto">
                  <a:xfrm>
                    <a:off x="5376" y="79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25" name="Rectangle 9">
                    <a:extLst>
                      <a:ext uri="{FF2B5EF4-FFF2-40B4-BE49-F238E27FC236}">
                        <a16:creationId xmlns:a16="http://schemas.microsoft.com/office/drawing/2014/main" id="{643EFB8A-141A-4B62-B2FE-0E32F656A76E}"/>
                      </a:ext>
                    </a:extLst>
                  </p:cNvPr>
                  <p:cNvSpPr>
                    <a:spLocks noChangeArrowheads="1"/>
                  </p:cNvSpPr>
                  <p:nvPr/>
                </p:nvSpPr>
                <p:spPr bwMode="auto">
                  <a:xfrm>
                    <a:off x="4586" y="54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26" name="Rectangle 10">
                    <a:extLst>
                      <a:ext uri="{FF2B5EF4-FFF2-40B4-BE49-F238E27FC236}">
                        <a16:creationId xmlns:a16="http://schemas.microsoft.com/office/drawing/2014/main" id="{CA0EE89D-57DD-4936-AAD4-FB3AF8873C80}"/>
                      </a:ext>
                    </a:extLst>
                  </p:cNvPr>
                  <p:cNvSpPr>
                    <a:spLocks noChangeArrowheads="1"/>
                  </p:cNvSpPr>
                  <p:nvPr/>
                </p:nvSpPr>
                <p:spPr bwMode="auto">
                  <a:xfrm>
                    <a:off x="4871" y="5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27" name="Rectangle 11">
                    <a:extLst>
                      <a:ext uri="{FF2B5EF4-FFF2-40B4-BE49-F238E27FC236}">
                        <a16:creationId xmlns:a16="http://schemas.microsoft.com/office/drawing/2014/main" id="{235C3ABE-A858-40DC-A9E3-86F7C3FAA083}"/>
                      </a:ext>
                    </a:extLst>
                  </p:cNvPr>
                  <p:cNvSpPr>
                    <a:spLocks noChangeArrowheads="1"/>
                  </p:cNvSpPr>
                  <p:nvPr/>
                </p:nvSpPr>
                <p:spPr bwMode="auto">
                  <a:xfrm>
                    <a:off x="5167" y="83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28" name="Rectangle 12">
                    <a:extLst>
                      <a:ext uri="{FF2B5EF4-FFF2-40B4-BE49-F238E27FC236}">
                        <a16:creationId xmlns:a16="http://schemas.microsoft.com/office/drawing/2014/main" id="{7DEA3341-DD23-4E19-B1D4-633F880EA45C}"/>
                      </a:ext>
                    </a:extLst>
                  </p:cNvPr>
                  <p:cNvSpPr>
                    <a:spLocks noChangeArrowheads="1"/>
                  </p:cNvSpPr>
                  <p:nvPr/>
                </p:nvSpPr>
                <p:spPr bwMode="auto">
                  <a:xfrm>
                    <a:off x="5520" y="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29" name="Rectangle 13">
                    <a:extLst>
                      <a:ext uri="{FF2B5EF4-FFF2-40B4-BE49-F238E27FC236}">
                        <a16:creationId xmlns:a16="http://schemas.microsoft.com/office/drawing/2014/main" id="{60E9C72E-CC30-414A-853D-BD089F084F47}"/>
                      </a:ext>
                    </a:extLst>
                  </p:cNvPr>
                  <p:cNvSpPr>
                    <a:spLocks noChangeArrowheads="1"/>
                  </p:cNvSpPr>
                  <p:nvPr/>
                </p:nvSpPr>
                <p:spPr bwMode="auto">
                  <a:xfrm>
                    <a:off x="5376" y="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30" name="Rectangle 14">
                    <a:extLst>
                      <a:ext uri="{FF2B5EF4-FFF2-40B4-BE49-F238E27FC236}">
                        <a16:creationId xmlns:a16="http://schemas.microsoft.com/office/drawing/2014/main" id="{F4D76E25-B423-4BD7-BC33-4A35AB538B90}"/>
                      </a:ext>
                    </a:extLst>
                  </p:cNvPr>
                  <p:cNvSpPr>
                    <a:spLocks noChangeArrowheads="1"/>
                  </p:cNvSpPr>
                  <p:nvPr/>
                </p:nvSpPr>
                <p:spPr bwMode="auto">
                  <a:xfrm>
                    <a:off x="5040" y="221"/>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31" name="Rectangle 15">
                    <a:extLst>
                      <a:ext uri="{FF2B5EF4-FFF2-40B4-BE49-F238E27FC236}">
                        <a16:creationId xmlns:a16="http://schemas.microsoft.com/office/drawing/2014/main" id="{09D0089D-838D-473D-ACFB-84C45A77947D}"/>
                      </a:ext>
                    </a:extLst>
                  </p:cNvPr>
                  <p:cNvSpPr>
                    <a:spLocks noChangeArrowheads="1"/>
                  </p:cNvSpPr>
                  <p:nvPr/>
                </p:nvSpPr>
                <p:spPr bwMode="auto">
                  <a:xfrm>
                    <a:off x="4826" y="16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800">
                      <a:latin typeface="Times New Roman" panose="02020603050405020304" pitchFamily="18" charset="0"/>
                      <a:ea typeface="华文琥珀" panose="02010800040101010101" pitchFamily="2" charset="-122"/>
                    </a:endParaRPr>
                  </a:p>
                </p:txBody>
              </p:sp>
            </p:grpSp>
            <p:sp>
              <p:nvSpPr>
                <p:cNvPr id="63518" name="Oval 16">
                  <a:extLst>
                    <a:ext uri="{FF2B5EF4-FFF2-40B4-BE49-F238E27FC236}">
                      <a16:creationId xmlns:a16="http://schemas.microsoft.com/office/drawing/2014/main" id="{0A79171D-5F17-4557-82BE-B7118F9EDD8E}"/>
                    </a:ext>
                  </a:extLst>
                </p:cNvPr>
                <p:cNvSpPr>
                  <a:spLocks noChangeArrowheads="1"/>
                </p:cNvSpPr>
                <p:nvPr/>
              </p:nvSpPr>
              <p:spPr bwMode="auto">
                <a:xfrm>
                  <a:off x="3061" y="709"/>
                  <a:ext cx="1292" cy="998"/>
                </a:xfrm>
                <a:prstGeom prst="ellipse">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3519" name="Text Box 17">
                  <a:extLst>
                    <a:ext uri="{FF2B5EF4-FFF2-40B4-BE49-F238E27FC236}">
                      <a16:creationId xmlns:a16="http://schemas.microsoft.com/office/drawing/2014/main" id="{18AE148B-7E49-41B1-8070-5A9079D2AA0D}"/>
                    </a:ext>
                  </a:extLst>
                </p:cNvPr>
                <p:cNvSpPr txBox="1">
                  <a:spLocks noChangeArrowheads="1"/>
                </p:cNvSpPr>
                <p:nvPr/>
              </p:nvSpPr>
              <p:spPr bwMode="auto">
                <a:xfrm>
                  <a:off x="3878" y="166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q</a:t>
                  </a:r>
                </a:p>
              </p:txBody>
            </p:sp>
          </p:grpSp>
          <p:grpSp>
            <p:nvGrpSpPr>
              <p:cNvPr id="63499" name="Group 18">
                <a:extLst>
                  <a:ext uri="{FF2B5EF4-FFF2-40B4-BE49-F238E27FC236}">
                    <a16:creationId xmlns:a16="http://schemas.microsoft.com/office/drawing/2014/main" id="{8A2E810F-17E2-4273-A2CA-1837BBD76C30}"/>
                  </a:ext>
                </a:extLst>
              </p:cNvPr>
              <p:cNvGrpSpPr>
                <a:grpSpLocks/>
              </p:cNvGrpSpPr>
              <p:nvPr/>
            </p:nvGrpSpPr>
            <p:grpSpPr bwMode="auto">
              <a:xfrm>
                <a:off x="1512892" y="3173411"/>
                <a:ext cx="2046288" cy="2216151"/>
                <a:chOff x="1126" y="1444"/>
                <a:chExt cx="1289" cy="1396"/>
              </a:xfrm>
            </p:grpSpPr>
            <p:grpSp>
              <p:nvGrpSpPr>
                <p:cNvPr id="63501" name="Group 19">
                  <a:extLst>
                    <a:ext uri="{FF2B5EF4-FFF2-40B4-BE49-F238E27FC236}">
                      <a16:creationId xmlns:a16="http://schemas.microsoft.com/office/drawing/2014/main" id="{691AC47F-F3CE-40A2-9043-DEB9E27FDA3B}"/>
                    </a:ext>
                  </a:extLst>
                </p:cNvPr>
                <p:cNvGrpSpPr>
                  <a:grpSpLocks/>
                </p:cNvGrpSpPr>
                <p:nvPr/>
              </p:nvGrpSpPr>
              <p:grpSpPr bwMode="auto">
                <a:xfrm>
                  <a:off x="1388" y="1604"/>
                  <a:ext cx="973" cy="980"/>
                  <a:chOff x="2732" y="935"/>
                  <a:chExt cx="973" cy="980"/>
                </a:xfrm>
              </p:grpSpPr>
              <p:sp>
                <p:nvSpPr>
                  <p:cNvPr id="63504" name="Rectangle 20">
                    <a:extLst>
                      <a:ext uri="{FF2B5EF4-FFF2-40B4-BE49-F238E27FC236}">
                        <a16:creationId xmlns:a16="http://schemas.microsoft.com/office/drawing/2014/main" id="{AC4D0EA4-9372-4C55-B23B-B7DE17CF9E2C}"/>
                      </a:ext>
                    </a:extLst>
                  </p:cNvPr>
                  <p:cNvSpPr>
                    <a:spLocks noChangeArrowheads="1"/>
                  </p:cNvSpPr>
                  <p:nvPr/>
                </p:nvSpPr>
                <p:spPr bwMode="auto">
                  <a:xfrm>
                    <a:off x="3192" y="93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05" name="Rectangle 21">
                    <a:extLst>
                      <a:ext uri="{FF2B5EF4-FFF2-40B4-BE49-F238E27FC236}">
                        <a16:creationId xmlns:a16="http://schemas.microsoft.com/office/drawing/2014/main" id="{B21F8542-AC25-4095-B8C8-D8AFD1413158}"/>
                      </a:ext>
                    </a:extLst>
                  </p:cNvPr>
                  <p:cNvSpPr>
                    <a:spLocks noChangeArrowheads="1"/>
                  </p:cNvSpPr>
                  <p:nvPr/>
                </p:nvSpPr>
                <p:spPr bwMode="auto">
                  <a:xfrm>
                    <a:off x="3165" y="1771"/>
                    <a:ext cx="22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06" name="Rectangle 22">
                    <a:extLst>
                      <a:ext uri="{FF2B5EF4-FFF2-40B4-BE49-F238E27FC236}">
                        <a16:creationId xmlns:a16="http://schemas.microsoft.com/office/drawing/2014/main" id="{3800DCAF-7AD9-48F8-8FCD-FA6A01964BEA}"/>
                      </a:ext>
                    </a:extLst>
                  </p:cNvPr>
                  <p:cNvSpPr>
                    <a:spLocks noChangeArrowheads="1"/>
                  </p:cNvSpPr>
                  <p:nvPr/>
                </p:nvSpPr>
                <p:spPr bwMode="auto">
                  <a:xfrm>
                    <a:off x="3192" y="122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07" name="Rectangle 23">
                    <a:extLst>
                      <a:ext uri="{FF2B5EF4-FFF2-40B4-BE49-F238E27FC236}">
                        <a16:creationId xmlns:a16="http://schemas.microsoft.com/office/drawing/2014/main" id="{8D50D8D2-7AC0-4975-8561-29ED3B67205A}"/>
                      </a:ext>
                    </a:extLst>
                  </p:cNvPr>
                  <p:cNvSpPr>
                    <a:spLocks noChangeArrowheads="1"/>
                  </p:cNvSpPr>
                  <p:nvPr/>
                </p:nvSpPr>
                <p:spPr bwMode="auto">
                  <a:xfrm>
                    <a:off x="3465" y="11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08" name="Rectangle 24">
                    <a:extLst>
                      <a:ext uri="{FF2B5EF4-FFF2-40B4-BE49-F238E27FC236}">
                        <a16:creationId xmlns:a16="http://schemas.microsoft.com/office/drawing/2014/main" id="{1CAF0244-79A1-4695-8D93-E80739F17975}"/>
                      </a:ext>
                    </a:extLst>
                  </p:cNvPr>
                  <p:cNvSpPr>
                    <a:spLocks noChangeArrowheads="1"/>
                  </p:cNvSpPr>
                  <p:nvPr/>
                </p:nvSpPr>
                <p:spPr bwMode="auto">
                  <a:xfrm>
                    <a:off x="2772" y="1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09" name="Rectangle 25">
                    <a:extLst>
                      <a:ext uri="{FF2B5EF4-FFF2-40B4-BE49-F238E27FC236}">
                        <a16:creationId xmlns:a16="http://schemas.microsoft.com/office/drawing/2014/main" id="{8DF0B5A0-575D-4398-A960-C58C7C9355DF}"/>
                      </a:ext>
                    </a:extLst>
                  </p:cNvPr>
                  <p:cNvSpPr>
                    <a:spLocks noChangeArrowheads="1"/>
                  </p:cNvSpPr>
                  <p:nvPr/>
                </p:nvSpPr>
                <p:spPr bwMode="auto">
                  <a:xfrm>
                    <a:off x="3207" y="157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10" name="Rectangle 26">
                    <a:extLst>
                      <a:ext uri="{FF2B5EF4-FFF2-40B4-BE49-F238E27FC236}">
                        <a16:creationId xmlns:a16="http://schemas.microsoft.com/office/drawing/2014/main" id="{2E9C2261-E4FA-4953-B08E-D6354344ABE6}"/>
                      </a:ext>
                    </a:extLst>
                  </p:cNvPr>
                  <p:cNvSpPr>
                    <a:spLocks noChangeArrowheads="1"/>
                  </p:cNvSpPr>
                  <p:nvPr/>
                </p:nvSpPr>
                <p:spPr bwMode="auto">
                  <a:xfrm>
                    <a:off x="2967" y="1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11" name="Rectangle 27">
                    <a:extLst>
                      <a:ext uri="{FF2B5EF4-FFF2-40B4-BE49-F238E27FC236}">
                        <a16:creationId xmlns:a16="http://schemas.microsoft.com/office/drawing/2014/main" id="{B2A94B9E-2B76-46EA-9048-47EC46C0DE6E}"/>
                      </a:ext>
                    </a:extLst>
                  </p:cNvPr>
                  <p:cNvSpPr>
                    <a:spLocks noChangeArrowheads="1"/>
                  </p:cNvSpPr>
                  <p:nvPr/>
                </p:nvSpPr>
                <p:spPr bwMode="auto">
                  <a:xfrm>
                    <a:off x="3303" y="141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12" name="Rectangle 28">
                    <a:extLst>
                      <a:ext uri="{FF2B5EF4-FFF2-40B4-BE49-F238E27FC236}">
                        <a16:creationId xmlns:a16="http://schemas.microsoft.com/office/drawing/2014/main" id="{1BE0C12D-F1E9-434A-BA6D-7077C12E5F2A}"/>
                      </a:ext>
                    </a:extLst>
                  </p:cNvPr>
                  <p:cNvSpPr>
                    <a:spLocks noChangeArrowheads="1"/>
                  </p:cNvSpPr>
                  <p:nvPr/>
                </p:nvSpPr>
                <p:spPr bwMode="auto">
                  <a:xfrm flipV="1">
                    <a:off x="2982" y="1125"/>
                    <a:ext cx="75"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13" name="Rectangle 29">
                    <a:extLst>
                      <a:ext uri="{FF2B5EF4-FFF2-40B4-BE49-F238E27FC236}">
                        <a16:creationId xmlns:a16="http://schemas.microsoft.com/office/drawing/2014/main" id="{83018867-830D-4347-A830-BFAC9C05CE53}"/>
                      </a:ext>
                    </a:extLst>
                  </p:cNvPr>
                  <p:cNvSpPr>
                    <a:spLocks noChangeArrowheads="1"/>
                  </p:cNvSpPr>
                  <p:nvPr/>
                </p:nvSpPr>
                <p:spPr bwMode="auto">
                  <a:xfrm>
                    <a:off x="2817" y="992"/>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14" name="Rectangle 30">
                    <a:extLst>
                      <a:ext uri="{FF2B5EF4-FFF2-40B4-BE49-F238E27FC236}">
                        <a16:creationId xmlns:a16="http://schemas.microsoft.com/office/drawing/2014/main" id="{2A538602-D5B5-48C4-B7D9-C21E5F18B773}"/>
                      </a:ext>
                    </a:extLst>
                  </p:cNvPr>
                  <p:cNvSpPr>
                    <a:spLocks noChangeArrowheads="1"/>
                  </p:cNvSpPr>
                  <p:nvPr/>
                </p:nvSpPr>
                <p:spPr bwMode="auto">
                  <a:xfrm>
                    <a:off x="3015" y="112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15" name="Rectangle 31">
                    <a:extLst>
                      <a:ext uri="{FF2B5EF4-FFF2-40B4-BE49-F238E27FC236}">
                        <a16:creationId xmlns:a16="http://schemas.microsoft.com/office/drawing/2014/main" id="{FF1B17B5-4EC6-423C-BCFC-052C07D807DF}"/>
                      </a:ext>
                    </a:extLst>
                  </p:cNvPr>
                  <p:cNvSpPr>
                    <a:spLocks noChangeArrowheads="1"/>
                  </p:cNvSpPr>
                  <p:nvPr/>
                </p:nvSpPr>
                <p:spPr bwMode="auto">
                  <a:xfrm>
                    <a:off x="2732" y="1627"/>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3516" name="Rectangle 32">
                    <a:extLst>
                      <a:ext uri="{FF2B5EF4-FFF2-40B4-BE49-F238E27FC236}">
                        <a16:creationId xmlns:a16="http://schemas.microsoft.com/office/drawing/2014/main" id="{88B2A8DE-34CF-48B1-B760-5EC07AA4ECD2}"/>
                      </a:ext>
                    </a:extLst>
                  </p:cNvPr>
                  <p:cNvSpPr>
                    <a:spLocks noChangeArrowheads="1"/>
                  </p:cNvSpPr>
                  <p:nvPr/>
                </p:nvSpPr>
                <p:spPr bwMode="auto">
                  <a:xfrm>
                    <a:off x="2948" y="1712"/>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pSp>
            <p:sp>
              <p:nvSpPr>
                <p:cNvPr id="63502" name="Oval 33">
                  <a:extLst>
                    <a:ext uri="{FF2B5EF4-FFF2-40B4-BE49-F238E27FC236}">
                      <a16:creationId xmlns:a16="http://schemas.microsoft.com/office/drawing/2014/main" id="{B64A950A-8863-4F7D-B48D-EFD246506331}"/>
                    </a:ext>
                  </a:extLst>
                </p:cNvPr>
                <p:cNvSpPr>
                  <a:spLocks noChangeArrowheads="1"/>
                </p:cNvSpPr>
                <p:nvPr/>
              </p:nvSpPr>
              <p:spPr bwMode="auto">
                <a:xfrm>
                  <a:off x="1281" y="1444"/>
                  <a:ext cx="1134" cy="1361"/>
                </a:xfrm>
                <a:prstGeom prst="ellipse">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3503" name="Text Box 34">
                  <a:extLst>
                    <a:ext uri="{FF2B5EF4-FFF2-40B4-BE49-F238E27FC236}">
                      <a16:creationId xmlns:a16="http://schemas.microsoft.com/office/drawing/2014/main" id="{9DA91BA1-02F1-475F-9CE6-FDA91D9E66DC}"/>
                    </a:ext>
                  </a:extLst>
                </p:cNvPr>
                <p:cNvSpPr txBox="1">
                  <a:spLocks noChangeArrowheads="1"/>
                </p:cNvSpPr>
                <p:nvPr/>
              </p:nvSpPr>
              <p:spPr bwMode="auto">
                <a:xfrm>
                  <a:off x="1126" y="255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p</a:t>
                  </a:r>
                </a:p>
              </p:txBody>
            </p:sp>
          </p:grpSp>
          <p:graphicFrame>
            <p:nvGraphicFramePr>
              <p:cNvPr id="63500" name="对象 21">
                <a:extLst>
                  <a:ext uri="{FF2B5EF4-FFF2-40B4-BE49-F238E27FC236}">
                    <a16:creationId xmlns:a16="http://schemas.microsoft.com/office/drawing/2014/main" id="{26F7ED17-DA20-462B-AA1F-3FF9E8E33334}"/>
                  </a:ext>
                </a:extLst>
              </p:cNvPr>
              <p:cNvGraphicFramePr>
                <a:graphicFrameLocks noChangeAspect="1"/>
              </p:cNvGraphicFramePr>
              <p:nvPr/>
            </p:nvGraphicFramePr>
            <p:xfrm>
              <a:off x="3975894" y="4519611"/>
              <a:ext cx="503237" cy="503238"/>
            </p:xfrm>
            <a:graphic>
              <a:graphicData uri="http://schemas.openxmlformats.org/presentationml/2006/ole">
                <mc:AlternateContent xmlns:mc="http://schemas.openxmlformats.org/markup-compatibility/2006">
                  <mc:Choice xmlns:v="urn:schemas-microsoft-com:vml" Requires="v">
                    <p:oleObj spid="_x0000_s32063" name="公式" r:id="rId13" imgW="98956" imgH="98945" progId="Equation.3">
                      <p:embed/>
                    </p:oleObj>
                  </mc:Choice>
                  <mc:Fallback>
                    <p:oleObj name="公式" r:id="rId13" imgW="98956" imgH="98945" progId="Equation.3">
                      <p:embed/>
                      <p:pic>
                        <p:nvPicPr>
                          <p:cNvPr id="0" name="对象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75894" y="4519611"/>
                            <a:ext cx="50323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3496" name="Rectangle 5">
              <a:extLst>
                <a:ext uri="{FF2B5EF4-FFF2-40B4-BE49-F238E27FC236}">
                  <a16:creationId xmlns:a16="http://schemas.microsoft.com/office/drawing/2014/main" id="{90CC5EFB-2881-45AE-81A3-C885D292E550}"/>
                </a:ext>
              </a:extLst>
            </p:cNvPr>
            <p:cNvSpPr>
              <a:spLocks noChangeArrowheads="1"/>
            </p:cNvSpPr>
            <p:nvPr/>
          </p:nvSpPr>
          <p:spPr bwMode="auto">
            <a:xfrm flipH="1" flipV="1">
              <a:off x="2378080" y="4025404"/>
              <a:ext cx="390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66"/>
                  </a:solidFill>
                </a:rPr>
                <a:t>*</a:t>
              </a:r>
              <a:endParaRPr kumimoji="1" lang="en-US" altLang="zh-CN" sz="2400">
                <a:solidFill>
                  <a:srgbClr val="FF0066"/>
                </a:solidFill>
              </a:endParaRPr>
            </a:p>
          </p:txBody>
        </p:sp>
        <p:sp>
          <p:nvSpPr>
            <p:cNvPr id="63497" name="Rectangle 5">
              <a:extLst>
                <a:ext uri="{FF2B5EF4-FFF2-40B4-BE49-F238E27FC236}">
                  <a16:creationId xmlns:a16="http://schemas.microsoft.com/office/drawing/2014/main" id="{F78F0E11-1243-445F-BC49-86E80C908DF6}"/>
                </a:ext>
              </a:extLst>
            </p:cNvPr>
            <p:cNvSpPr>
              <a:spLocks noChangeArrowheads="1"/>
            </p:cNvSpPr>
            <p:nvPr/>
          </p:nvSpPr>
          <p:spPr bwMode="auto">
            <a:xfrm>
              <a:off x="5726510" y="495617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4826" name="Object 10">
            <a:extLst>
              <a:ext uri="{FF2B5EF4-FFF2-40B4-BE49-F238E27FC236}">
                <a16:creationId xmlns:a16="http://schemas.microsoft.com/office/drawing/2014/main" id="{FAAB0692-4EA7-4D9D-9A14-4018FE2A0EB4}"/>
              </a:ext>
            </a:extLst>
          </p:cNvPr>
          <p:cNvGraphicFramePr>
            <a:graphicFrameLocks noChangeAspect="1"/>
          </p:cNvGraphicFramePr>
          <p:nvPr/>
        </p:nvGraphicFramePr>
        <p:xfrm>
          <a:off x="5724525" y="1196975"/>
          <a:ext cx="2165350" cy="685800"/>
        </p:xfrm>
        <a:graphic>
          <a:graphicData uri="http://schemas.openxmlformats.org/presentationml/2006/ole">
            <mc:AlternateContent xmlns:mc="http://schemas.openxmlformats.org/markup-compatibility/2006">
              <mc:Choice xmlns:v="urn:schemas-microsoft-com:vml" Requires="v">
                <p:oleObj spid="_x0000_s33134" name="公式" r:id="rId3" imgW="748975" imgH="241195" progId="Equation.3">
                  <p:embed/>
                </p:oleObj>
              </mc:Choice>
              <mc:Fallback>
                <p:oleObj name="公式" r:id="rId3" imgW="748975" imgH="241195"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1196975"/>
                        <a:ext cx="21653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4823" name="Object 7">
            <a:extLst>
              <a:ext uri="{FF2B5EF4-FFF2-40B4-BE49-F238E27FC236}">
                <a16:creationId xmlns:a16="http://schemas.microsoft.com/office/drawing/2014/main" id="{DE24E6B4-4534-44EC-A3B8-F2CC7696FE4B}"/>
              </a:ext>
            </a:extLst>
          </p:cNvPr>
          <p:cNvGraphicFramePr>
            <a:graphicFrameLocks noChangeAspect="1"/>
          </p:cNvGraphicFramePr>
          <p:nvPr/>
        </p:nvGraphicFramePr>
        <p:xfrm>
          <a:off x="2339975" y="1989138"/>
          <a:ext cx="2978150" cy="936625"/>
        </p:xfrm>
        <a:graphic>
          <a:graphicData uri="http://schemas.openxmlformats.org/presentationml/2006/ole">
            <mc:AlternateContent xmlns:mc="http://schemas.openxmlformats.org/markup-compatibility/2006">
              <mc:Choice xmlns:v="urn:schemas-microsoft-com:vml" Requires="v">
                <p:oleObj spid="_x0000_s33135" name="公式" r:id="rId5" imgW="1358310" imgH="431613" progId="Equation.3">
                  <p:embed/>
                </p:oleObj>
              </mc:Choice>
              <mc:Fallback>
                <p:oleObj name="公式" r:id="rId5" imgW="1358310" imgH="431613"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1989138"/>
                        <a:ext cx="29781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4821" name="Object 5">
            <a:extLst>
              <a:ext uri="{FF2B5EF4-FFF2-40B4-BE49-F238E27FC236}">
                <a16:creationId xmlns:a16="http://schemas.microsoft.com/office/drawing/2014/main" id="{E879BCD2-51F2-4775-9C07-8FEECAC62C94}"/>
              </a:ext>
            </a:extLst>
          </p:cNvPr>
          <p:cNvGraphicFramePr>
            <a:graphicFrameLocks noChangeAspect="1"/>
          </p:cNvGraphicFramePr>
          <p:nvPr/>
        </p:nvGraphicFramePr>
        <p:xfrm>
          <a:off x="1889125" y="3789363"/>
          <a:ext cx="3060700" cy="687387"/>
        </p:xfrm>
        <a:graphic>
          <a:graphicData uri="http://schemas.openxmlformats.org/presentationml/2006/ole">
            <mc:AlternateContent xmlns:mc="http://schemas.openxmlformats.org/markup-compatibility/2006">
              <mc:Choice xmlns:v="urn:schemas-microsoft-com:vml" Requires="v">
                <p:oleObj spid="_x0000_s33136" name="公式" r:id="rId7" imgW="1396394" imgH="317362" progId="Equation.3">
                  <p:embed/>
                </p:oleObj>
              </mc:Choice>
              <mc:Fallback>
                <p:oleObj name="公式" r:id="rId7" imgW="1396394" imgH="317362"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9125" y="3789363"/>
                        <a:ext cx="30607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4820" name="Object 4">
            <a:extLst>
              <a:ext uri="{FF2B5EF4-FFF2-40B4-BE49-F238E27FC236}">
                <a16:creationId xmlns:a16="http://schemas.microsoft.com/office/drawing/2014/main" id="{DEA86CDD-FAE0-4C5A-A313-DB5B178CFA4F}"/>
              </a:ext>
            </a:extLst>
          </p:cNvPr>
          <p:cNvGraphicFramePr>
            <a:graphicFrameLocks noChangeAspect="1"/>
          </p:cNvGraphicFramePr>
          <p:nvPr/>
        </p:nvGraphicFramePr>
        <p:xfrm>
          <a:off x="2173288" y="5229225"/>
          <a:ext cx="4940300" cy="1136650"/>
        </p:xfrm>
        <a:graphic>
          <a:graphicData uri="http://schemas.openxmlformats.org/presentationml/2006/ole">
            <mc:AlternateContent xmlns:mc="http://schemas.openxmlformats.org/markup-compatibility/2006">
              <mc:Choice xmlns:v="urn:schemas-microsoft-com:vml" Requires="v">
                <p:oleObj spid="_x0000_s33137" name="公式" r:id="rId9" imgW="1981200" imgH="457200" progId="Equation.3">
                  <p:embed/>
                </p:oleObj>
              </mc:Choice>
              <mc:Fallback>
                <p:oleObj name="公式" r:id="rId9" imgW="1981200" imgH="45720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3288" y="5229225"/>
                        <a:ext cx="4940300" cy="11366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4831" name="Rectangle 15">
            <a:extLst>
              <a:ext uri="{FF2B5EF4-FFF2-40B4-BE49-F238E27FC236}">
                <a16:creationId xmlns:a16="http://schemas.microsoft.com/office/drawing/2014/main" id="{E1974DD5-174D-4D30-8E0A-DC95300A0FA8}"/>
              </a:ext>
            </a:extLst>
          </p:cNvPr>
          <p:cNvSpPr>
            <a:spLocks noChangeArrowheads="1"/>
          </p:cNvSpPr>
          <p:nvPr/>
        </p:nvSpPr>
        <p:spPr bwMode="auto">
          <a:xfrm>
            <a:off x="468313" y="1268413"/>
            <a:ext cx="506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将</a:t>
            </a:r>
            <a:r>
              <a:rPr kumimoji="1" lang="en-US" altLang="zh-CN" sz="2400">
                <a:latin typeface="Times New Roman" panose="02020603050405020304" pitchFamily="18" charset="0"/>
                <a:cs typeface="Times New Roman" panose="02020603050405020304" pitchFamily="18" charset="0"/>
              </a:rPr>
              <a:t>p</a:t>
            </a:r>
            <a:r>
              <a:rPr kumimoji="1" lang="zh-CN" altLang="en-US" sz="2400">
                <a:latin typeface="Times New Roman" panose="02020603050405020304" pitchFamily="18" charset="0"/>
                <a:cs typeface="Times New Roman" panose="02020603050405020304" pitchFamily="18" charset="0"/>
              </a:rPr>
              <a:t>和</a:t>
            </a:r>
            <a:r>
              <a:rPr kumimoji="1" lang="en-US" altLang="zh-CN" sz="2400">
                <a:latin typeface="Times New Roman" panose="02020603050405020304" pitchFamily="18" charset="0"/>
                <a:cs typeface="Times New Roman" panose="02020603050405020304" pitchFamily="18" charset="0"/>
              </a:rPr>
              <a:t>q</a:t>
            </a:r>
            <a:r>
              <a:rPr kumimoji="1" lang="zh-CN" altLang="en-US" sz="2400">
                <a:latin typeface="Times New Roman" panose="02020603050405020304" pitchFamily="18" charset="0"/>
                <a:cs typeface="Times New Roman" panose="02020603050405020304" pitchFamily="18" charset="0"/>
              </a:rPr>
              <a:t>合并为</a:t>
            </a:r>
            <a:r>
              <a:rPr kumimoji="1" lang="en-US" altLang="zh-CN" sz="2400">
                <a:latin typeface="Times New Roman" panose="02020603050405020304" pitchFamily="18" charset="0"/>
                <a:cs typeface="Times New Roman" panose="02020603050405020304" pitchFamily="18" charset="0"/>
              </a:rPr>
              <a:t>k</a:t>
            </a:r>
            <a:r>
              <a:rPr kumimoji="1" lang="zh-CN" altLang="en-US" sz="2400">
                <a:latin typeface="Times New Roman" panose="02020603050405020304" pitchFamily="18" charset="0"/>
                <a:cs typeface="Times New Roman" panose="02020603050405020304" pitchFamily="18" charset="0"/>
              </a:rPr>
              <a:t>，则</a:t>
            </a:r>
            <a:r>
              <a:rPr kumimoji="1" lang="en-US" altLang="zh-CN" sz="2400">
                <a:latin typeface="Times New Roman" panose="02020603050405020304" pitchFamily="18" charset="0"/>
                <a:cs typeface="Times New Roman" panose="02020603050405020304" pitchFamily="18" charset="0"/>
              </a:rPr>
              <a:t>k</a:t>
            </a:r>
            <a:r>
              <a:rPr kumimoji="1" lang="zh-CN" altLang="en-US" sz="2400">
                <a:latin typeface="Times New Roman" panose="02020603050405020304" pitchFamily="18" charset="0"/>
                <a:cs typeface="Times New Roman" panose="02020603050405020304" pitchFamily="18" charset="0"/>
              </a:rPr>
              <a:t>类的样品个数为</a:t>
            </a:r>
            <a:endParaRPr kumimoji="1" lang="zh-CN" altLang="en-US" sz="2400">
              <a:latin typeface="Times New Roman" panose="02020603050405020304" pitchFamily="18" charset="0"/>
            </a:endParaRPr>
          </a:p>
        </p:txBody>
      </p:sp>
      <p:sp>
        <p:nvSpPr>
          <p:cNvPr id="674834" name="Rectangle 18">
            <a:extLst>
              <a:ext uri="{FF2B5EF4-FFF2-40B4-BE49-F238E27FC236}">
                <a16:creationId xmlns:a16="http://schemas.microsoft.com/office/drawing/2014/main" id="{4DB1631B-6BB9-45C7-99E2-6A9C97686A7D}"/>
              </a:ext>
            </a:extLst>
          </p:cNvPr>
          <p:cNvSpPr>
            <a:spLocks noChangeArrowheads="1"/>
          </p:cNvSpPr>
          <p:nvPr/>
        </p:nvSpPr>
        <p:spPr bwMode="auto">
          <a:xfrm>
            <a:off x="395288" y="1916113"/>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它的重心是</a:t>
            </a:r>
            <a:endParaRPr kumimoji="1" lang="zh-CN" altLang="en-US" sz="2400">
              <a:latin typeface="Times New Roman" panose="02020603050405020304" pitchFamily="18" charset="0"/>
            </a:endParaRPr>
          </a:p>
        </p:txBody>
      </p:sp>
      <p:grpSp>
        <p:nvGrpSpPr>
          <p:cNvPr id="2" name="Group 26">
            <a:extLst>
              <a:ext uri="{FF2B5EF4-FFF2-40B4-BE49-F238E27FC236}">
                <a16:creationId xmlns:a16="http://schemas.microsoft.com/office/drawing/2014/main" id="{5F6EED0D-229B-4CAA-9CD5-9803F08A4537}"/>
              </a:ext>
            </a:extLst>
          </p:cNvPr>
          <p:cNvGrpSpPr>
            <a:grpSpLocks/>
          </p:cNvGrpSpPr>
          <p:nvPr/>
        </p:nvGrpSpPr>
        <p:grpSpPr bwMode="auto">
          <a:xfrm>
            <a:off x="539750" y="3141663"/>
            <a:ext cx="3152775" cy="519112"/>
            <a:chOff x="340" y="1979"/>
            <a:chExt cx="1986" cy="327"/>
          </a:xfrm>
        </p:grpSpPr>
        <p:graphicFrame>
          <p:nvGraphicFramePr>
            <p:cNvPr id="64529" name="Object 6">
              <a:extLst>
                <a:ext uri="{FF2B5EF4-FFF2-40B4-BE49-F238E27FC236}">
                  <a16:creationId xmlns:a16="http://schemas.microsoft.com/office/drawing/2014/main" id="{7992165B-3497-4C65-951F-55F687620697}"/>
                </a:ext>
              </a:extLst>
            </p:cNvPr>
            <p:cNvGraphicFramePr>
              <a:graphicFrameLocks noChangeAspect="1"/>
            </p:cNvGraphicFramePr>
            <p:nvPr/>
          </p:nvGraphicFramePr>
          <p:xfrm>
            <a:off x="2064" y="1979"/>
            <a:ext cx="262" cy="327"/>
          </p:xfrm>
          <a:graphic>
            <a:graphicData uri="http://schemas.openxmlformats.org/presentationml/2006/ole">
              <mc:AlternateContent xmlns:mc="http://schemas.openxmlformats.org/markup-compatibility/2006">
                <mc:Choice xmlns:v="urn:schemas-microsoft-com:vml" Requires="v">
                  <p:oleObj spid="_x0000_s33138" name="公式" r:id="rId11" imgW="190417" imgH="241195" progId="Equation.3">
                    <p:embed/>
                  </p:oleObj>
                </mc:Choice>
                <mc:Fallback>
                  <p:oleObj name="公式" r:id="rId11" imgW="190417" imgH="241195"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4" y="1979"/>
                          <a:ext cx="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30" name="Rectangle 19">
              <a:extLst>
                <a:ext uri="{FF2B5EF4-FFF2-40B4-BE49-F238E27FC236}">
                  <a16:creationId xmlns:a16="http://schemas.microsoft.com/office/drawing/2014/main" id="{7741D2BD-EEC4-42CE-908A-1AD3D13F5D5B}"/>
                </a:ext>
              </a:extLst>
            </p:cNvPr>
            <p:cNvSpPr>
              <a:spLocks noChangeArrowheads="1"/>
            </p:cNvSpPr>
            <p:nvPr/>
          </p:nvSpPr>
          <p:spPr bwMode="auto">
            <a:xfrm>
              <a:off x="340" y="1979"/>
              <a:ext cx="16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某一类 </a:t>
              </a:r>
              <a:r>
                <a:rPr kumimoji="1" lang="en-US" altLang="zh-CN" sz="2400">
                  <a:latin typeface="Times New Roman" panose="02020603050405020304" pitchFamily="18" charset="0"/>
                  <a:cs typeface="Times New Roman" panose="02020603050405020304" pitchFamily="18" charset="0"/>
                </a:rPr>
                <a:t>r </a:t>
              </a:r>
              <a:r>
                <a:rPr kumimoji="1" lang="zh-CN" altLang="en-US" sz="2400">
                  <a:latin typeface="Times New Roman" panose="02020603050405020304" pitchFamily="18" charset="0"/>
                  <a:cs typeface="Times New Roman" panose="02020603050405020304" pitchFamily="18" charset="0"/>
                </a:rPr>
                <a:t>的重心是</a:t>
              </a:r>
              <a:endParaRPr kumimoji="1" lang="zh-CN" altLang="en-US" sz="2400">
                <a:latin typeface="Times New Roman" panose="02020603050405020304" pitchFamily="18" charset="0"/>
              </a:endParaRPr>
            </a:p>
          </p:txBody>
        </p:sp>
      </p:grpSp>
      <p:sp>
        <p:nvSpPr>
          <p:cNvPr id="674836" name="Rectangle 20">
            <a:extLst>
              <a:ext uri="{FF2B5EF4-FFF2-40B4-BE49-F238E27FC236}">
                <a16:creationId xmlns:a16="http://schemas.microsoft.com/office/drawing/2014/main" id="{23A28E13-A9D8-454F-8CBE-D07AF3A8B89C}"/>
              </a:ext>
            </a:extLst>
          </p:cNvPr>
          <p:cNvSpPr>
            <a:spLocks noChangeArrowheads="1"/>
          </p:cNvSpPr>
          <p:nvPr/>
        </p:nvSpPr>
        <p:spPr bwMode="auto">
          <a:xfrm>
            <a:off x="3779838" y="3141663"/>
            <a:ext cx="307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，它与新类</a:t>
            </a:r>
            <a:r>
              <a:rPr kumimoji="1" lang="en-US" altLang="zh-CN" sz="2400">
                <a:latin typeface="Times New Roman" panose="02020603050405020304" pitchFamily="18" charset="0"/>
                <a:cs typeface="Times New Roman" panose="02020603050405020304" pitchFamily="18" charset="0"/>
              </a:rPr>
              <a:t>k</a:t>
            </a:r>
            <a:r>
              <a:rPr kumimoji="1" lang="zh-CN" altLang="en-US" sz="2400">
                <a:latin typeface="Times New Roman" panose="02020603050405020304" pitchFamily="18" charset="0"/>
                <a:cs typeface="Times New Roman" panose="02020603050405020304" pitchFamily="18" charset="0"/>
              </a:rPr>
              <a:t>的距离是</a:t>
            </a:r>
            <a:endParaRPr kumimoji="1" lang="zh-CN" altLang="en-US" sz="2400">
              <a:latin typeface="Times New Roman" panose="02020603050405020304" pitchFamily="18" charset="0"/>
            </a:endParaRPr>
          </a:p>
        </p:txBody>
      </p:sp>
      <p:sp>
        <p:nvSpPr>
          <p:cNvPr id="674837" name="Rectangle 21">
            <a:extLst>
              <a:ext uri="{FF2B5EF4-FFF2-40B4-BE49-F238E27FC236}">
                <a16:creationId xmlns:a16="http://schemas.microsoft.com/office/drawing/2014/main" id="{1157DB77-D79F-4ED1-A855-7B6A67ACD5C1}"/>
              </a:ext>
            </a:extLst>
          </p:cNvPr>
          <p:cNvSpPr>
            <a:spLocks noChangeArrowheads="1"/>
          </p:cNvSpPr>
          <p:nvPr/>
        </p:nvSpPr>
        <p:spPr bwMode="auto">
          <a:xfrm>
            <a:off x="611188" y="4652963"/>
            <a:ext cx="445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经推导可以得到如下递推公式：</a:t>
            </a:r>
            <a:endParaRPr kumimoji="1" lang="zh-CN" altLang="en-US" sz="2400">
              <a:latin typeface="Times New Roman" panose="02020603050405020304" pitchFamily="18" charset="0"/>
            </a:endParaRPr>
          </a:p>
        </p:txBody>
      </p:sp>
      <p:grpSp>
        <p:nvGrpSpPr>
          <p:cNvPr id="3" name="Group 23">
            <a:extLst>
              <a:ext uri="{FF2B5EF4-FFF2-40B4-BE49-F238E27FC236}">
                <a16:creationId xmlns:a16="http://schemas.microsoft.com/office/drawing/2014/main" id="{2544802A-5124-4667-9B76-F7BE0F4C138D}"/>
              </a:ext>
            </a:extLst>
          </p:cNvPr>
          <p:cNvGrpSpPr>
            <a:grpSpLocks/>
          </p:cNvGrpSpPr>
          <p:nvPr/>
        </p:nvGrpSpPr>
        <p:grpSpPr bwMode="auto">
          <a:xfrm>
            <a:off x="395288" y="692150"/>
            <a:ext cx="7131050" cy="519113"/>
            <a:chOff x="249" y="436"/>
            <a:chExt cx="4492" cy="327"/>
          </a:xfrm>
        </p:grpSpPr>
        <p:graphicFrame>
          <p:nvGraphicFramePr>
            <p:cNvPr id="64524" name="Object 12">
              <a:extLst>
                <a:ext uri="{FF2B5EF4-FFF2-40B4-BE49-F238E27FC236}">
                  <a16:creationId xmlns:a16="http://schemas.microsoft.com/office/drawing/2014/main" id="{930514FC-7B67-4BFE-9377-08A83CB7D264}"/>
                </a:ext>
              </a:extLst>
            </p:cNvPr>
            <p:cNvGraphicFramePr>
              <a:graphicFrameLocks noChangeAspect="1"/>
            </p:cNvGraphicFramePr>
            <p:nvPr/>
          </p:nvGraphicFramePr>
          <p:xfrm>
            <a:off x="3560" y="436"/>
            <a:ext cx="262" cy="327"/>
          </p:xfrm>
          <a:graphic>
            <a:graphicData uri="http://schemas.openxmlformats.org/presentationml/2006/ole">
              <mc:AlternateContent xmlns:mc="http://schemas.openxmlformats.org/markup-compatibility/2006">
                <mc:Choice xmlns:v="urn:schemas-microsoft-com:vml" Requires="v">
                  <p:oleObj spid="_x0000_s33139" name="公式" r:id="rId13" imgW="190417" imgH="241195" progId="Equation.3">
                    <p:embed/>
                  </p:oleObj>
                </mc:Choice>
                <mc:Fallback>
                  <p:oleObj name="公式" r:id="rId13" imgW="190417" imgH="241195"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0" y="436"/>
                          <a:ext cx="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5" name="Object 11">
              <a:extLst>
                <a:ext uri="{FF2B5EF4-FFF2-40B4-BE49-F238E27FC236}">
                  <a16:creationId xmlns:a16="http://schemas.microsoft.com/office/drawing/2014/main" id="{D603CE97-4968-46A8-841C-7AA3D698633C}"/>
                </a:ext>
              </a:extLst>
            </p:cNvPr>
            <p:cNvGraphicFramePr>
              <a:graphicFrameLocks noChangeAspect="1"/>
            </p:cNvGraphicFramePr>
            <p:nvPr/>
          </p:nvGraphicFramePr>
          <p:xfrm>
            <a:off x="3969" y="436"/>
            <a:ext cx="249" cy="327"/>
          </p:xfrm>
          <a:graphic>
            <a:graphicData uri="http://schemas.openxmlformats.org/presentationml/2006/ole">
              <mc:AlternateContent xmlns:mc="http://schemas.openxmlformats.org/markup-compatibility/2006">
                <mc:Choice xmlns:v="urn:schemas-microsoft-com:vml" Requires="v">
                  <p:oleObj spid="_x0000_s33140" name="公式" r:id="rId15" imgW="177646" imgH="241091" progId="Equation.3">
                    <p:embed/>
                  </p:oleObj>
                </mc:Choice>
                <mc:Fallback>
                  <p:oleObj name="公式" r:id="rId15" imgW="177646" imgH="241091"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9" y="436"/>
                          <a:ext cx="2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26" name="Rectangle 13">
              <a:extLst>
                <a:ext uri="{FF2B5EF4-FFF2-40B4-BE49-F238E27FC236}">
                  <a16:creationId xmlns:a16="http://schemas.microsoft.com/office/drawing/2014/main" id="{8B3FA39C-F511-42F4-88C7-DEBDFCC390A6}"/>
                </a:ext>
              </a:extLst>
            </p:cNvPr>
            <p:cNvSpPr>
              <a:spLocks noChangeArrowheads="1"/>
            </p:cNvSpPr>
            <p:nvPr/>
          </p:nvSpPr>
          <p:spPr bwMode="auto">
            <a:xfrm>
              <a:off x="249" y="436"/>
              <a:ext cx="32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设聚类到某一步，类</a:t>
              </a:r>
              <a:r>
                <a:rPr kumimoji="1" lang="en-US" altLang="zh-CN" sz="2400">
                  <a:latin typeface="Times New Roman" panose="02020603050405020304" pitchFamily="18" charset="0"/>
                  <a:cs typeface="Times New Roman" panose="02020603050405020304" pitchFamily="18" charset="0"/>
                </a:rPr>
                <a:t>p</a:t>
              </a:r>
              <a:r>
                <a:rPr kumimoji="1" lang="zh-CN" altLang="en-US" sz="2400">
                  <a:latin typeface="Times New Roman" panose="02020603050405020304" pitchFamily="18" charset="0"/>
                  <a:cs typeface="Times New Roman" panose="02020603050405020304" pitchFamily="18" charset="0"/>
                </a:rPr>
                <a:t>与 </a:t>
              </a:r>
              <a:r>
                <a:rPr kumimoji="1" lang="en-US" altLang="zh-CN" sz="2400">
                  <a:latin typeface="Times New Roman" panose="02020603050405020304" pitchFamily="18" charset="0"/>
                  <a:cs typeface="Times New Roman" panose="02020603050405020304" pitchFamily="18" charset="0"/>
                </a:rPr>
                <a:t>q</a:t>
              </a:r>
              <a:r>
                <a:rPr kumimoji="1" lang="zh-CN" altLang="en-US" sz="2400">
                  <a:latin typeface="Times New Roman" panose="02020603050405020304" pitchFamily="18" charset="0"/>
                  <a:cs typeface="Times New Roman" panose="02020603050405020304" pitchFamily="18" charset="0"/>
                </a:rPr>
                <a:t>分别有样品</a:t>
              </a:r>
              <a:endParaRPr kumimoji="1" lang="zh-CN" altLang="en-US" sz="2400">
                <a:latin typeface="Times New Roman" panose="02020603050405020304" pitchFamily="18" charset="0"/>
              </a:endParaRPr>
            </a:p>
          </p:txBody>
        </p:sp>
        <p:sp>
          <p:nvSpPr>
            <p:cNvPr id="64527" name="Rectangle 14">
              <a:extLst>
                <a:ext uri="{FF2B5EF4-FFF2-40B4-BE49-F238E27FC236}">
                  <a16:creationId xmlns:a16="http://schemas.microsoft.com/office/drawing/2014/main" id="{46A46C93-F077-4568-810C-A59BAC1B8659}"/>
                </a:ext>
              </a:extLst>
            </p:cNvPr>
            <p:cNvSpPr>
              <a:spLocks noChangeArrowheads="1"/>
            </p:cNvSpPr>
            <p:nvPr/>
          </p:nvSpPr>
          <p:spPr bwMode="auto">
            <a:xfrm>
              <a:off x="3606" y="43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    </a:t>
              </a: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64528" name="Rectangle 22">
              <a:extLst>
                <a:ext uri="{FF2B5EF4-FFF2-40B4-BE49-F238E27FC236}">
                  <a16:creationId xmlns:a16="http://schemas.microsoft.com/office/drawing/2014/main" id="{F6BB44FF-C362-470C-890C-3FD87C686046}"/>
                </a:ext>
              </a:extLst>
            </p:cNvPr>
            <p:cNvSpPr>
              <a:spLocks noChangeArrowheads="1"/>
            </p:cNvSpPr>
            <p:nvPr/>
          </p:nvSpPr>
          <p:spPr bwMode="auto">
            <a:xfrm>
              <a:off x="4241" y="43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个，</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48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7482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48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748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483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7482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483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74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31" grpId="0"/>
      <p:bldP spid="674834" grpId="0"/>
      <p:bldP spid="674836" grpId="0"/>
      <p:bldP spid="6748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C:\Users\Yuan Wei\Desktop\dc54564e9258d10972777e6ad358ccbf6d814d56.jpg">
            <a:extLst>
              <a:ext uri="{FF2B5EF4-FFF2-40B4-BE49-F238E27FC236}">
                <a16:creationId xmlns:a16="http://schemas.microsoft.com/office/drawing/2014/main" id="{576DD1D4-0FBD-45C2-853A-DFB2FA333A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476672"/>
            <a:ext cx="3045605" cy="209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descr="卡通人物&#10;&#10;描述已自动生成">
            <a:extLst>
              <a:ext uri="{FF2B5EF4-FFF2-40B4-BE49-F238E27FC236}">
                <a16:creationId xmlns:a16="http://schemas.microsoft.com/office/drawing/2014/main" id="{486D96AB-A252-44B2-A4E1-885BB52B6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44" y="3883566"/>
            <a:ext cx="1584005" cy="2636154"/>
          </a:xfrm>
          <a:prstGeom prst="rect">
            <a:avLst/>
          </a:prstGeom>
        </p:spPr>
      </p:pic>
      <p:sp>
        <p:nvSpPr>
          <p:cNvPr id="2" name="文本框 1">
            <a:extLst>
              <a:ext uri="{FF2B5EF4-FFF2-40B4-BE49-F238E27FC236}">
                <a16:creationId xmlns:a16="http://schemas.microsoft.com/office/drawing/2014/main" id="{D4C964B8-6268-42F8-B171-E0D8814A3E21}"/>
              </a:ext>
            </a:extLst>
          </p:cNvPr>
          <p:cNvSpPr txBox="1"/>
          <p:nvPr/>
        </p:nvSpPr>
        <p:spPr>
          <a:xfrm>
            <a:off x="2073849" y="2420888"/>
            <a:ext cx="4134465" cy="1301318"/>
          </a:xfrm>
          <a:prstGeom prst="rect">
            <a:avLst/>
          </a:prstGeom>
          <a:noFill/>
        </p:spPr>
        <p:txBody>
          <a:bodyPr wrap="none" rtlCol="0">
            <a:spAutoFit/>
          </a:bodyPr>
          <a:lstStyle/>
          <a:p>
            <a:pPr>
              <a:lnSpc>
                <a:spcPct val="150000"/>
              </a:lnSpc>
            </a:pPr>
            <a:r>
              <a:rPr lang="zh-CN" altLang="en-US" sz="2800" b="1" dirty="0">
                <a:solidFill>
                  <a:srgbClr val="000099"/>
                </a:solidFill>
              </a:rPr>
              <a:t>大数据，比你更懂你自己</a:t>
            </a:r>
            <a:endParaRPr lang="en-US" altLang="zh-CN" sz="2800" b="1" dirty="0">
              <a:solidFill>
                <a:srgbClr val="000099"/>
              </a:solidFill>
            </a:endParaRPr>
          </a:p>
          <a:p>
            <a:pPr>
              <a:lnSpc>
                <a:spcPct val="150000"/>
              </a:lnSpc>
            </a:pPr>
            <a:r>
              <a:rPr lang="zh-CN" altLang="en-US" sz="2800" b="1" i="0" dirty="0">
                <a:solidFill>
                  <a:srgbClr val="000099"/>
                </a:solidFill>
                <a:effectLst/>
                <a:latin typeface="arial" panose="020B0604020202020204" pitchFamily="34" charset="0"/>
              </a:rPr>
              <a:t>总能精准地猜中你的喜好</a:t>
            </a:r>
            <a:endParaRPr lang="zh-CN" altLang="en-US" sz="2800" b="1" dirty="0">
              <a:solidFill>
                <a:srgbClr val="000099"/>
              </a:solidFill>
            </a:endParaRPr>
          </a:p>
        </p:txBody>
      </p:sp>
      <p:sp>
        <p:nvSpPr>
          <p:cNvPr id="5" name="文本框 4">
            <a:extLst>
              <a:ext uri="{FF2B5EF4-FFF2-40B4-BE49-F238E27FC236}">
                <a16:creationId xmlns:a16="http://schemas.microsoft.com/office/drawing/2014/main" id="{8F5035E1-66F4-4CAE-8754-4F97FD844E86}"/>
              </a:ext>
            </a:extLst>
          </p:cNvPr>
          <p:cNvSpPr txBox="1"/>
          <p:nvPr/>
        </p:nvSpPr>
        <p:spPr>
          <a:xfrm>
            <a:off x="3203848" y="4616868"/>
            <a:ext cx="4426526" cy="584775"/>
          </a:xfrm>
          <a:prstGeom prst="rect">
            <a:avLst/>
          </a:prstGeom>
          <a:noFill/>
        </p:spPr>
        <p:txBody>
          <a:bodyPr wrap="square">
            <a:spAutoFit/>
          </a:bodyPr>
          <a:lstStyle/>
          <a:p>
            <a:r>
              <a:rPr lang="zh-CN" altLang="en-US" sz="3200" b="0" i="0" dirty="0">
                <a:effectLst/>
                <a:latin typeface="Microsoft YaHei" panose="020B0503020204020204" pitchFamily="34" charset="-122"/>
                <a:ea typeface="Microsoft YaHei" panose="020B0503020204020204" pitchFamily="34" charset="-122"/>
              </a:rPr>
              <a:t>有共同特征的用户聚类</a:t>
            </a:r>
            <a:endParaRPr lang="zh-CN" altLang="en-US" sz="3200" dirty="0"/>
          </a:p>
        </p:txBody>
      </p:sp>
      <p:sp>
        <p:nvSpPr>
          <p:cNvPr id="9" name="文本框 8">
            <a:extLst>
              <a:ext uri="{FF2B5EF4-FFF2-40B4-BE49-F238E27FC236}">
                <a16:creationId xmlns:a16="http://schemas.microsoft.com/office/drawing/2014/main" id="{F15BAE2F-A7DA-4E81-AA26-65D6071DDD7C}"/>
              </a:ext>
            </a:extLst>
          </p:cNvPr>
          <p:cNvSpPr txBox="1"/>
          <p:nvPr/>
        </p:nvSpPr>
        <p:spPr>
          <a:xfrm>
            <a:off x="489844" y="685440"/>
            <a:ext cx="4572000" cy="1301318"/>
          </a:xfrm>
          <a:prstGeom prst="rect">
            <a:avLst/>
          </a:prstGeom>
          <a:noFill/>
        </p:spPr>
        <p:txBody>
          <a:bodyPr wrap="square">
            <a:spAutoFit/>
          </a:bodyPr>
          <a:lstStyle/>
          <a:p>
            <a:pPr>
              <a:lnSpc>
                <a:spcPct val="150000"/>
              </a:lnSpc>
            </a:pPr>
            <a:r>
              <a:rPr lang="zh-CN" altLang="zh-CN" sz="2800" dirty="0">
                <a:solidFill>
                  <a:srgbClr val="121212"/>
                </a:solidFill>
                <a:latin typeface="-apple-system"/>
              </a:rPr>
              <a:t>“你可能需要”</a:t>
            </a:r>
            <a:endParaRPr lang="en-US" altLang="zh-CN" sz="2800" dirty="0">
              <a:solidFill>
                <a:srgbClr val="121212"/>
              </a:solidFill>
              <a:latin typeface="-apple-system"/>
            </a:endParaRPr>
          </a:p>
          <a:p>
            <a:pPr>
              <a:lnSpc>
                <a:spcPct val="150000"/>
              </a:lnSpc>
            </a:pPr>
            <a:r>
              <a:rPr lang="zh-CN" altLang="zh-CN" sz="2800" dirty="0">
                <a:solidFill>
                  <a:srgbClr val="121212"/>
                </a:solidFill>
                <a:latin typeface="-apple-system"/>
              </a:rPr>
              <a:t>“你可能喜欢”</a:t>
            </a:r>
            <a:endParaRPr lang="zh-CN" altLang="en-US" sz="2800" dirty="0"/>
          </a:p>
        </p:txBody>
      </p:sp>
    </p:spTree>
    <p:extLst>
      <p:ext uri="{BB962C8B-B14F-4D97-AF65-F5344CB8AC3E}">
        <p14:creationId xmlns:p14="http://schemas.microsoft.com/office/powerpoint/2010/main" val="2229194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8066" name="Group 2">
            <a:extLst>
              <a:ext uri="{FF2B5EF4-FFF2-40B4-BE49-F238E27FC236}">
                <a16:creationId xmlns:a16="http://schemas.microsoft.com/office/drawing/2014/main" id="{2C8C0E1B-26F0-4942-9A42-76CB1CF7F729}"/>
              </a:ext>
            </a:extLst>
          </p:cNvPr>
          <p:cNvGraphicFramePr>
            <a:graphicFrameLocks noGrp="1"/>
          </p:cNvGraphicFramePr>
          <p:nvPr/>
        </p:nvGraphicFramePr>
        <p:xfrm>
          <a:off x="1258888" y="2492375"/>
          <a:ext cx="5976937" cy="2670175"/>
        </p:xfrm>
        <a:graphic>
          <a:graphicData uri="http://schemas.openxmlformats.org/drawingml/2006/table">
            <a:tbl>
              <a:tblPr/>
              <a:tblGrid>
                <a:gridCol w="777875">
                  <a:extLst>
                    <a:ext uri="{9D8B030D-6E8A-4147-A177-3AD203B41FA5}">
                      <a16:colId xmlns:a16="http://schemas.microsoft.com/office/drawing/2014/main" val="20000"/>
                    </a:ext>
                  </a:extLst>
                </a:gridCol>
                <a:gridCol w="5199062">
                  <a:extLst>
                    <a:ext uri="{9D8B030D-6E8A-4147-A177-3AD203B41FA5}">
                      <a16:colId xmlns:a16="http://schemas.microsoft.com/office/drawing/2014/main" val="20001"/>
                    </a:ext>
                  </a:extLst>
                </a:gridCol>
              </a:tblGrid>
              <a:tr h="82299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4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　　  ④　　 ⑤   </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722" marB="45722" anchor="ctr"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847176">
                <a:tc>
                  <a:txBody>
                    <a:bodyPr/>
                    <a:lstStyle/>
                    <a:p>
                      <a:pPr marL="0" marR="0" lvl="0" indent="284163" algn="ctr" defTabSz="914400" rtl="0" eaLnBrk="1" fontAlgn="base" latinLnBrk="0" hangingPunct="1">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④</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2" marB="45722" anchor="ctr"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284163" algn="l" defTabSz="914400" rtl="0" eaLnBrk="1" fontAlgn="base" latinLnBrk="0" hangingPunct="1">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13          104        260         272</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89         221         245</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36           40</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4</a:t>
                      </a:r>
                      <a:endParaRPr kumimoji="1" lang="en-US" altLang="zh-CN" sz="2400" b="1" i="0" u="none" strike="noStrike" cap="none" normalizeH="0" baseline="0">
                        <a:ln>
                          <a:noFill/>
                        </a:ln>
                        <a:solidFill>
                          <a:srgbClr val="0000FF"/>
                        </a:solidFill>
                        <a:effectLst/>
                        <a:latin typeface="Times New Roman" pitchFamily="18" charset="0"/>
                        <a:ea typeface="宋体" pitchFamily="2" charset="-122"/>
                      </a:endParaRPr>
                    </a:p>
                  </a:txBody>
                  <a:tcPr marT="45722" marB="45722"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2" name="Group 14">
            <a:extLst>
              <a:ext uri="{FF2B5EF4-FFF2-40B4-BE49-F238E27FC236}">
                <a16:creationId xmlns:a16="http://schemas.microsoft.com/office/drawing/2014/main" id="{5F10531E-1262-4CCE-BDD2-FB0176FFE306}"/>
              </a:ext>
            </a:extLst>
          </p:cNvPr>
          <p:cNvGrpSpPr>
            <a:grpSpLocks/>
          </p:cNvGrpSpPr>
          <p:nvPr/>
        </p:nvGrpSpPr>
        <p:grpSpPr bwMode="auto">
          <a:xfrm>
            <a:off x="468313" y="1052513"/>
            <a:ext cx="7462837" cy="1335087"/>
            <a:chOff x="295" y="255"/>
            <a:chExt cx="4701" cy="841"/>
          </a:xfrm>
        </p:grpSpPr>
        <p:graphicFrame>
          <p:nvGraphicFramePr>
            <p:cNvPr id="65555" name="Object 15">
              <a:extLst>
                <a:ext uri="{FF2B5EF4-FFF2-40B4-BE49-F238E27FC236}">
                  <a16:creationId xmlns:a16="http://schemas.microsoft.com/office/drawing/2014/main" id="{C511F5D5-1BEF-4914-8B2F-193207778626}"/>
                </a:ext>
              </a:extLst>
            </p:cNvPr>
            <p:cNvGraphicFramePr>
              <a:graphicFrameLocks noChangeAspect="1"/>
            </p:cNvGraphicFramePr>
            <p:nvPr/>
          </p:nvGraphicFramePr>
          <p:xfrm>
            <a:off x="2925" y="255"/>
            <a:ext cx="374" cy="468"/>
          </p:xfrm>
          <a:graphic>
            <a:graphicData uri="http://schemas.openxmlformats.org/presentationml/2006/ole">
              <mc:AlternateContent xmlns:mc="http://schemas.openxmlformats.org/markup-compatibility/2006">
                <mc:Choice xmlns:v="urn:schemas-microsoft-com:vml" Requires="v">
                  <p:oleObj spid="_x0000_s34054" name="公式" r:id="rId4" imgW="190417" imgH="241195" progId="Equation.3">
                    <p:embed/>
                  </p:oleObj>
                </mc:Choice>
                <mc:Fallback>
                  <p:oleObj name="公式" r:id="rId4" imgW="190417" imgH="241195"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 y="255"/>
                          <a:ext cx="37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6" name="Object 16">
              <a:extLst>
                <a:ext uri="{FF2B5EF4-FFF2-40B4-BE49-F238E27FC236}">
                  <a16:creationId xmlns:a16="http://schemas.microsoft.com/office/drawing/2014/main" id="{D018EC1B-7709-4DD2-94A5-71C8FFF628CF}"/>
                </a:ext>
              </a:extLst>
            </p:cNvPr>
            <p:cNvGraphicFramePr>
              <a:graphicFrameLocks noChangeAspect="1"/>
            </p:cNvGraphicFramePr>
            <p:nvPr/>
          </p:nvGraphicFramePr>
          <p:xfrm>
            <a:off x="1701" y="709"/>
            <a:ext cx="1179" cy="387"/>
          </p:xfrm>
          <a:graphic>
            <a:graphicData uri="http://schemas.openxmlformats.org/presentationml/2006/ole">
              <mc:AlternateContent xmlns:mc="http://schemas.openxmlformats.org/markup-compatibility/2006">
                <mc:Choice xmlns:v="urn:schemas-microsoft-com:vml" Requires="v">
                  <p:oleObj spid="_x0000_s34055" name="公式" r:id="rId6" imgW="723586" imgH="241195" progId="Equation.3">
                    <p:embed/>
                  </p:oleObj>
                </mc:Choice>
                <mc:Fallback>
                  <p:oleObj name="公式" r:id="rId6" imgW="723586" imgH="241195"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709"/>
                          <a:ext cx="1179"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57" name="Rectangle 17">
              <a:extLst>
                <a:ext uri="{FF2B5EF4-FFF2-40B4-BE49-F238E27FC236}">
                  <a16:creationId xmlns:a16="http://schemas.microsoft.com/office/drawing/2014/main" id="{414FFC1F-7CC9-4188-AD28-EAE4D2E917C3}"/>
                </a:ext>
              </a:extLst>
            </p:cNvPr>
            <p:cNvSpPr>
              <a:spLocks noChangeArrowheads="1"/>
            </p:cNvSpPr>
            <p:nvPr/>
          </p:nvSpPr>
          <p:spPr bwMode="auto">
            <a:xfrm>
              <a:off x="295" y="346"/>
              <a:ext cx="26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AutoNum type="arabicPeriod"/>
              </a:pPr>
              <a:r>
                <a:rPr kumimoji="1" lang="zh-CN" altLang="en-US" sz="2400">
                  <a:latin typeface="Times New Roman" panose="02020603050405020304" pitchFamily="18" charset="0"/>
                  <a:cs typeface="Times New Roman" panose="02020603050405020304" pitchFamily="18" charset="0"/>
                </a:rPr>
                <a:t>计算</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个样品两两之间的距离</a:t>
              </a:r>
              <a:endParaRPr kumimoji="1" lang="zh-CN" altLang="en-US" sz="2400">
                <a:latin typeface="Times New Roman" panose="02020603050405020304" pitchFamily="18" charset="0"/>
              </a:endParaRPr>
            </a:p>
          </p:txBody>
        </p:sp>
        <p:sp>
          <p:nvSpPr>
            <p:cNvPr id="65558" name="Rectangle 18">
              <a:extLst>
                <a:ext uri="{FF2B5EF4-FFF2-40B4-BE49-F238E27FC236}">
                  <a16:creationId xmlns:a16="http://schemas.microsoft.com/office/drawing/2014/main" id="{30DA120C-02E0-4088-B595-51EB8766BE8B}"/>
                </a:ext>
              </a:extLst>
            </p:cNvPr>
            <p:cNvSpPr>
              <a:spLocks noChangeArrowheads="1"/>
            </p:cNvSpPr>
            <p:nvPr/>
          </p:nvSpPr>
          <p:spPr bwMode="auto">
            <a:xfrm>
              <a:off x="476" y="709"/>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记为距离矩阵</a:t>
              </a:r>
              <a:endParaRPr kumimoji="1" lang="zh-CN" altLang="en-US" sz="2400">
                <a:latin typeface="Times New Roman" panose="02020603050405020304" pitchFamily="18" charset="0"/>
              </a:endParaRPr>
            </a:p>
          </p:txBody>
        </p:sp>
        <p:sp>
          <p:nvSpPr>
            <p:cNvPr id="65559" name="Rectangle 19">
              <a:extLst>
                <a:ext uri="{FF2B5EF4-FFF2-40B4-BE49-F238E27FC236}">
                  <a16:creationId xmlns:a16="http://schemas.microsoft.com/office/drawing/2014/main" id="{BBF5FF22-7FAE-45D8-A811-1049C6F467B9}"/>
                </a:ext>
              </a:extLst>
            </p:cNvPr>
            <p:cNvSpPr>
              <a:spLocks noChangeArrowheads="1"/>
            </p:cNvSpPr>
            <p:nvPr/>
          </p:nvSpPr>
          <p:spPr bwMode="auto">
            <a:xfrm>
              <a:off x="3152" y="346"/>
              <a:ext cx="18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t>（采用欧氏距离），</a:t>
              </a:r>
            </a:p>
          </p:txBody>
        </p:sp>
      </p:grpSp>
      <p:graphicFrame>
        <p:nvGraphicFramePr>
          <p:cNvPr id="728084" name="Object 20">
            <a:extLst>
              <a:ext uri="{FF2B5EF4-FFF2-40B4-BE49-F238E27FC236}">
                <a16:creationId xmlns:a16="http://schemas.microsoft.com/office/drawing/2014/main" id="{267C3E29-99F2-4A86-A723-EE8357BFFD21}"/>
              </a:ext>
            </a:extLst>
          </p:cNvPr>
          <p:cNvGraphicFramePr>
            <a:graphicFrameLocks noChangeAspect="1"/>
          </p:cNvGraphicFramePr>
          <p:nvPr/>
        </p:nvGraphicFramePr>
        <p:xfrm>
          <a:off x="971550" y="5846763"/>
          <a:ext cx="2292350" cy="598487"/>
        </p:xfrm>
        <a:graphic>
          <a:graphicData uri="http://schemas.openxmlformats.org/presentationml/2006/ole">
            <mc:AlternateContent xmlns:mc="http://schemas.openxmlformats.org/markup-compatibility/2006">
              <mc:Choice xmlns:v="urn:schemas-microsoft-com:vml" Requires="v">
                <p:oleObj spid="_x0000_s34056" name="公式" r:id="rId8" imgW="965200" imgH="254000" progId="Equation.3">
                  <p:embed/>
                </p:oleObj>
              </mc:Choice>
              <mc:Fallback>
                <p:oleObj name="公式" r:id="rId8" imgW="965200" imgH="25400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550" y="5846763"/>
                        <a:ext cx="22923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8085" name="Rectangle 21">
            <a:extLst>
              <a:ext uri="{FF2B5EF4-FFF2-40B4-BE49-F238E27FC236}">
                <a16:creationId xmlns:a16="http://schemas.microsoft.com/office/drawing/2014/main" id="{C0CFF10F-9A74-450E-B610-E8C6B9271C44}"/>
              </a:ext>
            </a:extLst>
          </p:cNvPr>
          <p:cNvSpPr>
            <a:spLocks noChangeArrowheads="1"/>
          </p:cNvSpPr>
          <p:nvPr/>
        </p:nvSpPr>
        <p:spPr bwMode="auto">
          <a:xfrm>
            <a:off x="250825" y="5229225"/>
            <a:ext cx="719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2. </a:t>
            </a:r>
            <a:r>
              <a:rPr kumimoji="1" lang="zh-CN" altLang="en-US" sz="2400">
                <a:latin typeface="Times New Roman" panose="02020603050405020304" pitchFamily="18" charset="0"/>
                <a:cs typeface="Times New Roman" panose="02020603050405020304" pitchFamily="18" charset="0"/>
              </a:rPr>
              <a:t>合并距离最小的两类为新类，按顺序定为第６类。</a:t>
            </a:r>
            <a:endParaRPr kumimoji="1" lang="zh-CN" altLang="en-US" sz="2400">
              <a:latin typeface="Times New Roman" panose="02020603050405020304" pitchFamily="18" charset="0"/>
            </a:endParaRPr>
          </a:p>
        </p:txBody>
      </p:sp>
      <p:grpSp>
        <p:nvGrpSpPr>
          <p:cNvPr id="3" name="Group 22">
            <a:extLst>
              <a:ext uri="{FF2B5EF4-FFF2-40B4-BE49-F238E27FC236}">
                <a16:creationId xmlns:a16="http://schemas.microsoft.com/office/drawing/2014/main" id="{7F794F0C-236F-49B6-A333-E6D87AED4FFE}"/>
              </a:ext>
            </a:extLst>
          </p:cNvPr>
          <p:cNvGrpSpPr>
            <a:grpSpLocks/>
          </p:cNvGrpSpPr>
          <p:nvPr/>
        </p:nvGrpSpPr>
        <p:grpSpPr bwMode="auto">
          <a:xfrm>
            <a:off x="3348038" y="5876925"/>
            <a:ext cx="1747837" cy="515938"/>
            <a:chOff x="2154" y="3612"/>
            <a:chExt cx="1101" cy="325"/>
          </a:xfrm>
        </p:grpSpPr>
        <p:graphicFrame>
          <p:nvGraphicFramePr>
            <p:cNvPr id="65553" name="Object 23">
              <a:extLst>
                <a:ext uri="{FF2B5EF4-FFF2-40B4-BE49-F238E27FC236}">
                  <a16:creationId xmlns:a16="http://schemas.microsoft.com/office/drawing/2014/main" id="{9FC9AC44-A299-4AB4-B989-0ED1DDF55922}"/>
                </a:ext>
              </a:extLst>
            </p:cNvPr>
            <p:cNvGraphicFramePr>
              <a:graphicFrameLocks noChangeAspect="1"/>
            </p:cNvGraphicFramePr>
            <p:nvPr/>
          </p:nvGraphicFramePr>
          <p:xfrm>
            <a:off x="2789" y="3612"/>
            <a:ext cx="466" cy="325"/>
          </p:xfrm>
          <a:graphic>
            <a:graphicData uri="http://schemas.openxmlformats.org/presentationml/2006/ole">
              <mc:AlternateContent xmlns:mc="http://schemas.openxmlformats.org/markup-compatibility/2006">
                <mc:Choice xmlns:v="urn:schemas-microsoft-com:vml" Requires="v">
                  <p:oleObj spid="_x0000_s34057" name="公式" r:id="rId10" imgW="317087" imgH="215619" progId="Equation.3">
                    <p:embed/>
                  </p:oleObj>
                </mc:Choice>
                <mc:Fallback>
                  <p:oleObj name="公式" r:id="rId10" imgW="317087" imgH="215619"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9" y="3612"/>
                          <a:ext cx="46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54" name="Rectangle 24">
              <a:extLst>
                <a:ext uri="{FF2B5EF4-FFF2-40B4-BE49-F238E27FC236}">
                  <a16:creationId xmlns:a16="http://schemas.microsoft.com/office/drawing/2014/main" id="{86910140-1A61-4DF3-B0E6-EBCAE5F08C16}"/>
                </a:ext>
              </a:extLst>
            </p:cNvPr>
            <p:cNvSpPr>
              <a:spLocks noChangeArrowheads="1"/>
            </p:cNvSpPr>
            <p:nvPr/>
          </p:nvSpPr>
          <p:spPr bwMode="auto">
            <a:xfrm>
              <a:off x="2154" y="3635"/>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　⑥＝</a:t>
              </a:r>
              <a:endParaRPr kumimoji="1" lang="zh-CN" altLang="en-US" sz="2400">
                <a:latin typeface="Times New Roman" panose="02020603050405020304" pitchFamily="18" charset="0"/>
              </a:endParaRPr>
            </a:p>
          </p:txBody>
        </p:sp>
      </p:grpSp>
      <p:sp>
        <p:nvSpPr>
          <p:cNvPr id="65551" name="Rectangle 25">
            <a:extLst>
              <a:ext uri="{FF2B5EF4-FFF2-40B4-BE49-F238E27FC236}">
                <a16:creationId xmlns:a16="http://schemas.microsoft.com/office/drawing/2014/main" id="{62E41366-6386-4C67-BA29-EA9686A64AC9}"/>
              </a:ext>
            </a:extLst>
          </p:cNvPr>
          <p:cNvSpPr>
            <a:spLocks noChangeArrowheads="1"/>
          </p:cNvSpPr>
          <p:nvPr/>
        </p:nvSpPr>
        <p:spPr bwMode="auto">
          <a:xfrm>
            <a:off x="0" y="260350"/>
            <a:ext cx="861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lr>
                <a:schemeClr val="accent1"/>
              </a:buClr>
              <a:buSzPct val="65000"/>
              <a:buFont typeface="Wingdings" panose="05000000000000000000" pitchFamily="2" charset="2"/>
              <a:buChar char="n"/>
              <a:tabLst>
                <a:tab pos="4953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953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953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3200" b="1">
                <a:solidFill>
                  <a:schemeClr val="tx2"/>
                </a:solidFill>
                <a:latin typeface="宋体" panose="02010600030101010101" pitchFamily="2" charset="-122"/>
                <a:cs typeface="Times New Roman" panose="02020603050405020304" pitchFamily="18" charset="0"/>
              </a:rPr>
              <a:t>例  </a:t>
            </a:r>
            <a:r>
              <a:rPr kumimoji="1" lang="zh-CN" altLang="en-US" sz="3200" b="1">
                <a:solidFill>
                  <a:schemeClr val="tx2"/>
                </a:solidFill>
                <a:latin typeface="华文琥珀" panose="02010800040101010101" pitchFamily="2" charset="-122"/>
                <a:ea typeface="华文琥珀" panose="02010800040101010101" pitchFamily="2" charset="-122"/>
              </a:rPr>
              <a:t>重心法</a:t>
            </a:r>
            <a:r>
              <a:rPr kumimoji="1" lang="zh-CN" altLang="en-US" sz="2400">
                <a:solidFill>
                  <a:schemeClr val="tx2"/>
                </a:solidFill>
                <a:latin typeface="宋体" panose="02010600030101010101" pitchFamily="2" charset="-122"/>
              </a:rPr>
              <a:t>    </a:t>
            </a:r>
          </a:p>
        </p:txBody>
      </p:sp>
      <p:graphicFrame>
        <p:nvGraphicFramePr>
          <p:cNvPr id="728090" name="Object 26">
            <a:extLst>
              <a:ext uri="{FF2B5EF4-FFF2-40B4-BE49-F238E27FC236}">
                <a16:creationId xmlns:a16="http://schemas.microsoft.com/office/drawing/2014/main" id="{F9DACFB6-84BA-4783-8E30-99098A79FBE9}"/>
              </a:ext>
            </a:extLst>
          </p:cNvPr>
          <p:cNvGraphicFramePr>
            <a:graphicFrameLocks noGrp="1" noChangeAspect="1"/>
          </p:cNvGraphicFramePr>
          <p:nvPr>
            <p:ph/>
          </p:nvPr>
        </p:nvGraphicFramePr>
        <p:xfrm>
          <a:off x="1331913" y="2565400"/>
          <a:ext cx="504825" cy="671513"/>
        </p:xfrm>
        <a:graphic>
          <a:graphicData uri="http://schemas.openxmlformats.org/presentationml/2006/ole">
            <mc:AlternateContent xmlns:mc="http://schemas.openxmlformats.org/markup-compatibility/2006">
              <mc:Choice xmlns:v="urn:schemas-microsoft-com:vml" Requires="v">
                <p:oleObj spid="_x0000_s34058" name="公式" r:id="rId12" imgW="190417" imgH="253890" progId="Equation.3">
                  <p:embed/>
                </p:oleObj>
              </mc:Choice>
              <mc:Fallback>
                <p:oleObj name="公式" r:id="rId12" imgW="190417" imgH="253890" progId="Equation.3">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1913" y="2565400"/>
                        <a:ext cx="504825"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80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809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80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2808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8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11442F15-0764-467D-8D93-A65DF979417F}"/>
              </a:ext>
            </a:extLst>
          </p:cNvPr>
          <p:cNvSpPr>
            <a:spLocks noChangeArrowheads="1"/>
          </p:cNvSpPr>
          <p:nvPr/>
        </p:nvSpPr>
        <p:spPr bwMode="auto">
          <a:xfrm>
            <a:off x="755650" y="514350"/>
            <a:ext cx="490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、计算新类⑥与各当前类的距离，</a:t>
            </a:r>
            <a:endParaRPr kumimoji="1" lang="zh-CN" altLang="en-US" sz="2400">
              <a:latin typeface="Times New Roman" panose="02020603050405020304" pitchFamily="18" charset="0"/>
            </a:endParaRPr>
          </a:p>
        </p:txBody>
      </p:sp>
      <p:sp>
        <p:nvSpPr>
          <p:cNvPr id="67587" name="Rectangle 3">
            <a:extLst>
              <a:ext uri="{FF2B5EF4-FFF2-40B4-BE49-F238E27FC236}">
                <a16:creationId xmlns:a16="http://schemas.microsoft.com/office/drawing/2014/main" id="{85BF2589-BBD5-4117-B704-B7F63934D103}"/>
              </a:ext>
            </a:extLst>
          </p:cNvPr>
          <p:cNvSpPr>
            <a:spLocks noChangeArrowheads="1"/>
          </p:cNvSpPr>
          <p:nvPr/>
        </p:nvSpPr>
        <p:spPr bwMode="auto">
          <a:xfrm>
            <a:off x="0" y="3848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30116" name="Rectangle 4">
            <a:extLst>
              <a:ext uri="{FF2B5EF4-FFF2-40B4-BE49-F238E27FC236}">
                <a16:creationId xmlns:a16="http://schemas.microsoft.com/office/drawing/2014/main" id="{BBB45572-C021-4AD3-9794-32F0AF3D7C88}"/>
              </a:ext>
            </a:extLst>
          </p:cNvPr>
          <p:cNvSpPr>
            <a:spLocks noChangeArrowheads="1"/>
          </p:cNvSpPr>
          <p:nvPr/>
        </p:nvSpPr>
        <p:spPr bwMode="auto">
          <a:xfrm>
            <a:off x="468313" y="4076700"/>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得距离矩阵如下：</a:t>
            </a:r>
            <a:endParaRPr kumimoji="1" lang="zh-CN" altLang="en-US" sz="2400">
              <a:latin typeface="Times New Roman" panose="02020603050405020304" pitchFamily="18" charset="0"/>
            </a:endParaRPr>
          </a:p>
        </p:txBody>
      </p:sp>
      <p:graphicFrame>
        <p:nvGraphicFramePr>
          <p:cNvPr id="730117" name="Group 5">
            <a:extLst>
              <a:ext uri="{FF2B5EF4-FFF2-40B4-BE49-F238E27FC236}">
                <a16:creationId xmlns:a16="http://schemas.microsoft.com/office/drawing/2014/main" id="{77A965F1-9381-4073-B0EA-A8CEC5191B96}"/>
              </a:ext>
            </a:extLst>
          </p:cNvPr>
          <p:cNvGraphicFramePr>
            <a:graphicFrameLocks noGrp="1"/>
          </p:cNvGraphicFramePr>
          <p:nvPr/>
        </p:nvGraphicFramePr>
        <p:xfrm>
          <a:off x="1835150" y="4652963"/>
          <a:ext cx="4464050" cy="1646237"/>
        </p:xfrm>
        <a:graphic>
          <a:graphicData uri="http://schemas.openxmlformats.org/drawingml/2006/table">
            <a:tbl>
              <a:tblPr/>
              <a:tblGrid>
                <a:gridCol w="800100">
                  <a:extLst>
                    <a:ext uri="{9D8B030D-6E8A-4147-A177-3AD203B41FA5}">
                      <a16:colId xmlns:a16="http://schemas.microsoft.com/office/drawing/2014/main" val="20000"/>
                    </a:ext>
                  </a:extLst>
                </a:gridCol>
                <a:gridCol w="3663950">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　　　⑥</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18894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13</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104         265</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89          232    </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37</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30129" name="Object 17">
            <a:extLst>
              <a:ext uri="{FF2B5EF4-FFF2-40B4-BE49-F238E27FC236}">
                <a16:creationId xmlns:a16="http://schemas.microsoft.com/office/drawing/2014/main" id="{206A8578-2F4F-4B34-B451-FFE0D7DB9521}"/>
              </a:ext>
            </a:extLst>
          </p:cNvPr>
          <p:cNvGraphicFramePr>
            <a:graphicFrameLocks noChangeAspect="1"/>
          </p:cNvGraphicFramePr>
          <p:nvPr/>
        </p:nvGraphicFramePr>
        <p:xfrm>
          <a:off x="395288" y="1196975"/>
          <a:ext cx="7148512" cy="781050"/>
        </p:xfrm>
        <a:graphic>
          <a:graphicData uri="http://schemas.openxmlformats.org/presentationml/2006/ole">
            <mc:AlternateContent xmlns:mc="http://schemas.openxmlformats.org/markup-compatibility/2006">
              <mc:Choice xmlns:v="urn:schemas-microsoft-com:vml" Requires="v">
                <p:oleObj spid="_x0000_s35026" name="公式" r:id="rId3" imgW="3568700" imgH="393700" progId="Equation.3">
                  <p:embed/>
                </p:oleObj>
              </mc:Choice>
              <mc:Fallback>
                <p:oleObj name="公式" r:id="rId3" imgW="3568700" imgH="39370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96975"/>
                        <a:ext cx="714851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0130" name="Object 18">
            <a:extLst>
              <a:ext uri="{FF2B5EF4-FFF2-40B4-BE49-F238E27FC236}">
                <a16:creationId xmlns:a16="http://schemas.microsoft.com/office/drawing/2014/main" id="{CDE64F19-F1B2-4643-A44C-33DD3B350A01}"/>
              </a:ext>
            </a:extLst>
          </p:cNvPr>
          <p:cNvGraphicFramePr>
            <a:graphicFrameLocks noChangeAspect="1"/>
          </p:cNvGraphicFramePr>
          <p:nvPr/>
        </p:nvGraphicFramePr>
        <p:xfrm>
          <a:off x="395288" y="2060575"/>
          <a:ext cx="7162800" cy="781050"/>
        </p:xfrm>
        <a:graphic>
          <a:graphicData uri="http://schemas.openxmlformats.org/presentationml/2006/ole">
            <mc:AlternateContent xmlns:mc="http://schemas.openxmlformats.org/markup-compatibility/2006">
              <mc:Choice xmlns:v="urn:schemas-microsoft-com:vml" Requires="v">
                <p:oleObj spid="_x0000_s35027" name="公式" r:id="rId5" imgW="3581400" imgH="393700" progId="Equation.3">
                  <p:embed/>
                </p:oleObj>
              </mc:Choice>
              <mc:Fallback>
                <p:oleObj name="公式" r:id="rId5" imgW="3581400" imgH="3937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2060575"/>
                        <a:ext cx="71628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0131" name="Object 19">
            <a:extLst>
              <a:ext uri="{FF2B5EF4-FFF2-40B4-BE49-F238E27FC236}">
                <a16:creationId xmlns:a16="http://schemas.microsoft.com/office/drawing/2014/main" id="{567FC332-3F80-44D7-AF62-8794126BF08B}"/>
              </a:ext>
            </a:extLst>
          </p:cNvPr>
          <p:cNvGraphicFramePr>
            <a:graphicFrameLocks noChangeAspect="1"/>
          </p:cNvGraphicFramePr>
          <p:nvPr/>
        </p:nvGraphicFramePr>
        <p:xfrm>
          <a:off x="395288" y="3068638"/>
          <a:ext cx="6686550" cy="781050"/>
        </p:xfrm>
        <a:graphic>
          <a:graphicData uri="http://schemas.openxmlformats.org/presentationml/2006/ole">
            <mc:AlternateContent xmlns:mc="http://schemas.openxmlformats.org/markup-compatibility/2006">
              <mc:Choice xmlns:v="urn:schemas-microsoft-com:vml" Requires="v">
                <p:oleObj spid="_x0000_s35028" name="公式" r:id="rId7" imgW="3340100" imgH="393700" progId="Equation.3">
                  <p:embed/>
                </p:oleObj>
              </mc:Choice>
              <mc:Fallback>
                <p:oleObj name="公式" r:id="rId7" imgW="3340100" imgH="39370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3068638"/>
                        <a:ext cx="66865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601" name="Rectangle 20">
            <a:extLst>
              <a:ext uri="{FF2B5EF4-FFF2-40B4-BE49-F238E27FC236}">
                <a16:creationId xmlns:a16="http://schemas.microsoft.com/office/drawing/2014/main" id="{934A7594-0625-4911-9E24-F4C4933A794E}"/>
              </a:ext>
            </a:extLst>
          </p:cNvPr>
          <p:cNvSpPr>
            <a:spLocks noChangeArrowheads="1"/>
          </p:cNvSpPr>
          <p:nvPr/>
        </p:nvSpPr>
        <p:spPr bwMode="auto">
          <a:xfrm>
            <a:off x="0" y="2843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30133" name="Object 21">
            <a:extLst>
              <a:ext uri="{FF2B5EF4-FFF2-40B4-BE49-F238E27FC236}">
                <a16:creationId xmlns:a16="http://schemas.microsoft.com/office/drawing/2014/main" id="{8A3346A0-7BEE-4D24-867B-A4E67AECF867}"/>
              </a:ext>
            </a:extLst>
          </p:cNvPr>
          <p:cNvGraphicFramePr>
            <a:graphicFrameLocks noChangeAspect="1"/>
          </p:cNvGraphicFramePr>
          <p:nvPr/>
        </p:nvGraphicFramePr>
        <p:xfrm>
          <a:off x="2051050" y="4581525"/>
          <a:ext cx="449263" cy="598488"/>
        </p:xfrm>
        <a:graphic>
          <a:graphicData uri="http://schemas.openxmlformats.org/presentationml/2006/ole">
            <mc:AlternateContent xmlns:mc="http://schemas.openxmlformats.org/markup-compatibility/2006">
              <mc:Choice xmlns:v="urn:schemas-microsoft-com:vml" Requires="v">
                <p:oleObj spid="_x0000_s35029" name="公式" r:id="rId9" imgW="190417" imgH="253890" progId="Equation.3">
                  <p:embed/>
                </p:oleObj>
              </mc:Choice>
              <mc:Fallback>
                <p:oleObj name="公式" r:id="rId9" imgW="190417" imgH="253890"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4581525"/>
                        <a:ext cx="449263"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01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01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01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0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0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0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a:extLst>
              <a:ext uri="{FF2B5EF4-FFF2-40B4-BE49-F238E27FC236}">
                <a16:creationId xmlns:a16="http://schemas.microsoft.com/office/drawing/2014/main" id="{4D39B395-B793-4863-A1F5-C1CFB28208A1}"/>
              </a:ext>
            </a:extLst>
          </p:cNvPr>
          <p:cNvGrpSpPr>
            <a:grpSpLocks/>
          </p:cNvGrpSpPr>
          <p:nvPr/>
        </p:nvGrpSpPr>
        <p:grpSpPr bwMode="auto">
          <a:xfrm>
            <a:off x="1109663" y="1125538"/>
            <a:ext cx="3640137" cy="547687"/>
            <a:chOff x="699" y="709"/>
            <a:chExt cx="2293" cy="345"/>
          </a:xfrm>
        </p:grpSpPr>
        <p:graphicFrame>
          <p:nvGraphicFramePr>
            <p:cNvPr id="68633" name="Object 3">
              <a:extLst>
                <a:ext uri="{FF2B5EF4-FFF2-40B4-BE49-F238E27FC236}">
                  <a16:creationId xmlns:a16="http://schemas.microsoft.com/office/drawing/2014/main" id="{7A820600-5722-4C03-B320-9553FDB4C272}"/>
                </a:ext>
              </a:extLst>
            </p:cNvPr>
            <p:cNvGraphicFramePr>
              <a:graphicFrameLocks noChangeAspect="1"/>
            </p:cNvGraphicFramePr>
            <p:nvPr/>
          </p:nvGraphicFramePr>
          <p:xfrm>
            <a:off x="699" y="709"/>
            <a:ext cx="675" cy="345"/>
          </p:xfrm>
          <a:graphic>
            <a:graphicData uri="http://schemas.openxmlformats.org/presentationml/2006/ole">
              <mc:AlternateContent xmlns:mc="http://schemas.openxmlformats.org/markup-compatibility/2006">
                <mc:Choice xmlns:v="urn:schemas-microsoft-com:vml" Requires="v">
                  <p:oleObj spid="_x0000_s36258" name="公式" r:id="rId3" imgW="507780" imgH="253890" progId="Equation.3">
                    <p:embed/>
                  </p:oleObj>
                </mc:Choice>
                <mc:Fallback>
                  <p:oleObj name="公式" r:id="rId3" imgW="507780" imgH="25389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 y="709"/>
                          <a:ext cx="675"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34" name="Object 4">
              <a:extLst>
                <a:ext uri="{FF2B5EF4-FFF2-40B4-BE49-F238E27FC236}">
                  <a16:creationId xmlns:a16="http://schemas.microsoft.com/office/drawing/2014/main" id="{33207BD3-E9E9-463B-91D8-8C5E8B87878B}"/>
                </a:ext>
              </a:extLst>
            </p:cNvPr>
            <p:cNvGraphicFramePr>
              <a:graphicFrameLocks noChangeAspect="1"/>
            </p:cNvGraphicFramePr>
            <p:nvPr/>
          </p:nvGraphicFramePr>
          <p:xfrm>
            <a:off x="2584" y="735"/>
            <a:ext cx="408" cy="293"/>
          </p:xfrm>
          <a:graphic>
            <a:graphicData uri="http://schemas.openxmlformats.org/presentationml/2006/ole">
              <mc:AlternateContent xmlns:mc="http://schemas.openxmlformats.org/markup-compatibility/2006">
                <mc:Choice xmlns:v="urn:schemas-microsoft-com:vml" Requires="v">
                  <p:oleObj spid="_x0000_s36259" name="公式" r:id="rId5" imgW="304536" imgH="215713" progId="Equation.3">
                    <p:embed/>
                  </p:oleObj>
                </mc:Choice>
                <mc:Fallback>
                  <p:oleObj name="公式" r:id="rId5" imgW="304536" imgH="21571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4" y="735"/>
                          <a:ext cx="40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35" name="Rectangle 5">
              <a:extLst>
                <a:ext uri="{FF2B5EF4-FFF2-40B4-BE49-F238E27FC236}">
                  <a16:creationId xmlns:a16="http://schemas.microsoft.com/office/drawing/2014/main" id="{8A54054D-1FDF-4953-B8AE-AF62583721CF}"/>
                </a:ext>
              </a:extLst>
            </p:cNvPr>
            <p:cNvSpPr>
              <a:spLocks noChangeArrowheads="1"/>
            </p:cNvSpPr>
            <p:nvPr/>
          </p:nvSpPr>
          <p:spPr bwMode="auto">
            <a:xfrm>
              <a:off x="1352" y="715"/>
              <a:ext cx="1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 ⑦</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grpSp>
      <p:graphicFrame>
        <p:nvGraphicFramePr>
          <p:cNvPr id="731142" name="Group 6">
            <a:extLst>
              <a:ext uri="{FF2B5EF4-FFF2-40B4-BE49-F238E27FC236}">
                <a16:creationId xmlns:a16="http://schemas.microsoft.com/office/drawing/2014/main" id="{1BFB2DED-87D5-40F2-911A-16FBFC82E958}"/>
              </a:ext>
            </a:extLst>
          </p:cNvPr>
          <p:cNvGraphicFramePr>
            <a:graphicFrameLocks noGrp="1"/>
          </p:cNvGraphicFramePr>
          <p:nvPr/>
        </p:nvGraphicFramePr>
        <p:xfrm>
          <a:off x="2124075" y="3860800"/>
          <a:ext cx="3429000" cy="1279525"/>
        </p:xfrm>
        <a:graphic>
          <a:graphicData uri="http://schemas.openxmlformats.org/drawingml/2006/table">
            <a:tbl>
              <a:tblPr/>
              <a:tblGrid>
                <a:gridCol w="792163">
                  <a:extLst>
                    <a:ext uri="{9D8B030D-6E8A-4147-A177-3AD203B41FA5}">
                      <a16:colId xmlns:a16="http://schemas.microsoft.com/office/drawing/2014/main" val="20000"/>
                    </a:ext>
                  </a:extLst>
                </a:gridCol>
                <a:gridCol w="2636837">
                  <a:extLst>
                    <a:ext uri="{9D8B030D-6E8A-4147-A177-3AD203B41FA5}">
                      <a16:colId xmlns:a16="http://schemas.microsoft.com/office/drawing/2014/main" val="20001"/>
                    </a:ext>
                  </a:extLst>
                </a:gridCol>
              </a:tblGrid>
              <a:tr h="4568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⑥   　     ⑦</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8226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⑥</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a:ln>
                            <a:noFill/>
                          </a:ln>
                          <a:solidFill>
                            <a:srgbClr val="0000FF"/>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37</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93.25</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245.25    </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8620" name="Rectangle 18">
            <a:extLst>
              <a:ext uri="{FF2B5EF4-FFF2-40B4-BE49-F238E27FC236}">
                <a16:creationId xmlns:a16="http://schemas.microsoft.com/office/drawing/2014/main" id="{6975B1F6-979D-4D70-ADB9-BE8863F65033}"/>
              </a:ext>
            </a:extLst>
          </p:cNvPr>
          <p:cNvSpPr>
            <a:spLocks noChangeArrowheads="1"/>
          </p:cNvSpPr>
          <p:nvPr/>
        </p:nvSpPr>
        <p:spPr bwMode="auto">
          <a:xfrm>
            <a:off x="0" y="260350"/>
            <a:ext cx="80946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4</a:t>
            </a:r>
            <a:r>
              <a:rPr kumimoji="1" lang="zh-CN" altLang="en-US" sz="2400"/>
              <a:t>、重复步骤</a:t>
            </a:r>
            <a:r>
              <a:rPr kumimoji="1" lang="en-US" altLang="zh-CN" sz="2400"/>
              <a:t>2</a:t>
            </a:r>
            <a:r>
              <a:rPr kumimoji="1" lang="zh-CN" altLang="en-US" sz="2400"/>
              <a:t>、</a:t>
            </a:r>
            <a:r>
              <a:rPr kumimoji="1" lang="en-US" altLang="zh-CN" sz="2400"/>
              <a:t>3</a:t>
            </a:r>
            <a:r>
              <a:rPr kumimoji="1" lang="zh-CN" altLang="en-US" sz="2400"/>
              <a:t>，合并距离最近的两类为新类，直到所有的类并为一类为止。 </a:t>
            </a:r>
          </a:p>
        </p:txBody>
      </p:sp>
      <p:sp>
        <p:nvSpPr>
          <p:cNvPr id="68621" name="Rectangle 19">
            <a:extLst>
              <a:ext uri="{FF2B5EF4-FFF2-40B4-BE49-F238E27FC236}">
                <a16:creationId xmlns:a16="http://schemas.microsoft.com/office/drawing/2014/main" id="{ADCEC677-19C6-4C17-B2B7-9ACB0E33D4D0}"/>
              </a:ext>
            </a:extLst>
          </p:cNvPr>
          <p:cNvSpPr>
            <a:spLocks noChangeArrowheads="1"/>
          </p:cNvSpPr>
          <p:nvPr/>
        </p:nvSpPr>
        <p:spPr bwMode="auto">
          <a:xfrm>
            <a:off x="0" y="3416300"/>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000">
                <a:latin typeface="Times New Roman" panose="02020603050405020304" pitchFamily="18" charset="0"/>
                <a:cs typeface="Times New Roman" panose="02020603050405020304" pitchFamily="18" charset="0"/>
              </a:rPr>
              <a:t>       </a:t>
            </a:r>
            <a:endParaRPr kumimoji="1" lang="en-US" altLang="zh-CN" sz="2400">
              <a:latin typeface="Times New Roman" panose="02020603050405020304" pitchFamily="18" charset="0"/>
            </a:endParaRPr>
          </a:p>
        </p:txBody>
      </p:sp>
      <p:grpSp>
        <p:nvGrpSpPr>
          <p:cNvPr id="3" name="Group 20">
            <a:extLst>
              <a:ext uri="{FF2B5EF4-FFF2-40B4-BE49-F238E27FC236}">
                <a16:creationId xmlns:a16="http://schemas.microsoft.com/office/drawing/2014/main" id="{8E43263B-1556-4DE6-AA4E-4F360E11E263}"/>
              </a:ext>
            </a:extLst>
          </p:cNvPr>
          <p:cNvGrpSpPr>
            <a:grpSpLocks/>
          </p:cNvGrpSpPr>
          <p:nvPr/>
        </p:nvGrpSpPr>
        <p:grpSpPr bwMode="auto">
          <a:xfrm>
            <a:off x="539750" y="5273675"/>
            <a:ext cx="4016375" cy="552450"/>
            <a:chOff x="100" y="2778"/>
            <a:chExt cx="2530" cy="348"/>
          </a:xfrm>
        </p:grpSpPr>
        <p:graphicFrame>
          <p:nvGraphicFramePr>
            <p:cNvPr id="68629" name="Object 21">
              <a:extLst>
                <a:ext uri="{FF2B5EF4-FFF2-40B4-BE49-F238E27FC236}">
                  <a16:creationId xmlns:a16="http://schemas.microsoft.com/office/drawing/2014/main" id="{8B22382D-F70F-4BBE-93E9-23249FECE0F3}"/>
                </a:ext>
              </a:extLst>
            </p:cNvPr>
            <p:cNvGraphicFramePr>
              <a:graphicFrameLocks noChangeAspect="1"/>
            </p:cNvGraphicFramePr>
            <p:nvPr/>
          </p:nvGraphicFramePr>
          <p:xfrm>
            <a:off x="388" y="2778"/>
            <a:ext cx="725" cy="348"/>
          </p:xfrm>
          <a:graphic>
            <a:graphicData uri="http://schemas.openxmlformats.org/presentationml/2006/ole">
              <mc:AlternateContent xmlns:mc="http://schemas.openxmlformats.org/markup-compatibility/2006">
                <mc:Choice xmlns:v="urn:schemas-microsoft-com:vml" Requires="v">
                  <p:oleObj spid="_x0000_s36260" name="公式" r:id="rId7" imgW="533169" imgH="253890" progId="Equation.3">
                    <p:embed/>
                  </p:oleObj>
                </mc:Choice>
                <mc:Fallback>
                  <p:oleObj name="公式" r:id="rId7" imgW="533169" imgH="25389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 y="2778"/>
                          <a:ext cx="72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30" name="Object 22">
              <a:extLst>
                <a:ext uri="{FF2B5EF4-FFF2-40B4-BE49-F238E27FC236}">
                  <a16:creationId xmlns:a16="http://schemas.microsoft.com/office/drawing/2014/main" id="{D60E5F68-538C-424B-B90D-DF59DCAD3841}"/>
                </a:ext>
              </a:extLst>
            </p:cNvPr>
            <p:cNvGraphicFramePr>
              <a:graphicFrameLocks noChangeAspect="1"/>
            </p:cNvGraphicFramePr>
            <p:nvPr/>
          </p:nvGraphicFramePr>
          <p:xfrm>
            <a:off x="2200" y="2795"/>
            <a:ext cx="430" cy="300"/>
          </p:xfrm>
          <a:graphic>
            <a:graphicData uri="http://schemas.openxmlformats.org/presentationml/2006/ole">
              <mc:AlternateContent xmlns:mc="http://schemas.openxmlformats.org/markup-compatibility/2006">
                <mc:Choice xmlns:v="urn:schemas-microsoft-com:vml" Requires="v">
                  <p:oleObj spid="_x0000_s36261" name="公式" r:id="rId9" imgW="317087" imgH="215619" progId="Equation.3">
                    <p:embed/>
                  </p:oleObj>
                </mc:Choice>
                <mc:Fallback>
                  <p:oleObj name="公式" r:id="rId9" imgW="317087" imgH="215619"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 y="2795"/>
                          <a:ext cx="43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31" name="Rectangle 23">
              <a:extLst>
                <a:ext uri="{FF2B5EF4-FFF2-40B4-BE49-F238E27FC236}">
                  <a16:creationId xmlns:a16="http://schemas.microsoft.com/office/drawing/2014/main" id="{B3C1FFF9-ECFC-4883-A678-3189C6714897}"/>
                </a:ext>
              </a:extLst>
            </p:cNvPr>
            <p:cNvSpPr>
              <a:spLocks noChangeArrowheads="1"/>
            </p:cNvSpPr>
            <p:nvPr/>
          </p:nvSpPr>
          <p:spPr bwMode="auto">
            <a:xfrm>
              <a:off x="1066" y="2795"/>
              <a:ext cx="11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为最小，⑧</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sp>
          <p:nvSpPr>
            <p:cNvPr id="68632" name="Rectangle 24">
              <a:extLst>
                <a:ext uri="{FF2B5EF4-FFF2-40B4-BE49-F238E27FC236}">
                  <a16:creationId xmlns:a16="http://schemas.microsoft.com/office/drawing/2014/main" id="{BA96706E-9B7D-4CF5-A325-9A19503E4864}"/>
                </a:ext>
              </a:extLst>
            </p:cNvPr>
            <p:cNvSpPr>
              <a:spLocks noChangeArrowheads="1"/>
            </p:cNvSpPr>
            <p:nvPr/>
          </p:nvSpPr>
          <p:spPr bwMode="auto">
            <a:xfrm>
              <a:off x="100" y="2795"/>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graphicFrame>
        <p:nvGraphicFramePr>
          <p:cNvPr id="731161" name="Object 25">
            <a:extLst>
              <a:ext uri="{FF2B5EF4-FFF2-40B4-BE49-F238E27FC236}">
                <a16:creationId xmlns:a16="http://schemas.microsoft.com/office/drawing/2014/main" id="{1FA0B3A9-7286-486F-8E4D-9EB4504C0D29}"/>
              </a:ext>
            </a:extLst>
          </p:cNvPr>
          <p:cNvGraphicFramePr>
            <a:graphicFrameLocks noChangeAspect="1"/>
          </p:cNvGraphicFramePr>
          <p:nvPr/>
        </p:nvGraphicFramePr>
        <p:xfrm>
          <a:off x="755650" y="1844675"/>
          <a:ext cx="7561263" cy="812800"/>
        </p:xfrm>
        <a:graphic>
          <a:graphicData uri="http://schemas.openxmlformats.org/presentationml/2006/ole">
            <mc:AlternateContent xmlns:mc="http://schemas.openxmlformats.org/markup-compatibility/2006">
              <mc:Choice xmlns:v="urn:schemas-microsoft-com:vml" Requires="v">
                <p:oleObj spid="_x0000_s36262" name="公式" r:id="rId11" imgW="3632200" imgH="393700" progId="Equation.3">
                  <p:embed/>
                </p:oleObj>
              </mc:Choice>
              <mc:Fallback>
                <p:oleObj name="公式" r:id="rId11" imgW="3632200" imgH="39370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650" y="1844675"/>
                        <a:ext cx="756126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1162" name="Object 26">
            <a:extLst>
              <a:ext uri="{FF2B5EF4-FFF2-40B4-BE49-F238E27FC236}">
                <a16:creationId xmlns:a16="http://schemas.microsoft.com/office/drawing/2014/main" id="{A39A2148-CB74-40C1-AD57-2005D1D0ADC0}"/>
              </a:ext>
            </a:extLst>
          </p:cNvPr>
          <p:cNvGraphicFramePr>
            <a:graphicFrameLocks noChangeAspect="1"/>
          </p:cNvGraphicFramePr>
          <p:nvPr/>
        </p:nvGraphicFramePr>
        <p:xfrm>
          <a:off x="755650" y="2708275"/>
          <a:ext cx="7632700" cy="782638"/>
        </p:xfrm>
        <a:graphic>
          <a:graphicData uri="http://schemas.openxmlformats.org/presentationml/2006/ole">
            <mc:AlternateContent xmlns:mc="http://schemas.openxmlformats.org/markup-compatibility/2006">
              <mc:Choice xmlns:v="urn:schemas-microsoft-com:vml" Requires="v">
                <p:oleObj spid="_x0000_s36263" name="公式" r:id="rId13" imgW="3810000" imgH="393700" progId="Equation.3">
                  <p:embed/>
                </p:oleObj>
              </mc:Choice>
              <mc:Fallback>
                <p:oleObj name="公式" r:id="rId13" imgW="3810000" imgH="393700"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650" y="2708275"/>
                        <a:ext cx="76327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25" name="Rectangle 27">
            <a:extLst>
              <a:ext uri="{FF2B5EF4-FFF2-40B4-BE49-F238E27FC236}">
                <a16:creationId xmlns:a16="http://schemas.microsoft.com/office/drawing/2014/main" id="{81A121DC-1C58-46CB-BC5B-CB57AEF1E595}"/>
              </a:ext>
            </a:extLst>
          </p:cNvPr>
          <p:cNvSpPr>
            <a:spLocks noChangeArrowheads="1"/>
          </p:cNvSpPr>
          <p:nvPr/>
        </p:nvSpPr>
        <p:spPr bwMode="auto">
          <a:xfrm>
            <a:off x="0" y="3038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31165" name="Object 29">
            <a:extLst>
              <a:ext uri="{FF2B5EF4-FFF2-40B4-BE49-F238E27FC236}">
                <a16:creationId xmlns:a16="http://schemas.microsoft.com/office/drawing/2014/main" id="{179168A9-C3A3-458B-83D8-491B10546C6C}"/>
              </a:ext>
            </a:extLst>
          </p:cNvPr>
          <p:cNvGraphicFramePr>
            <a:graphicFrameLocks noChangeAspect="1"/>
          </p:cNvGraphicFramePr>
          <p:nvPr/>
        </p:nvGraphicFramePr>
        <p:xfrm>
          <a:off x="2268538" y="3789363"/>
          <a:ext cx="449262" cy="598487"/>
        </p:xfrm>
        <a:graphic>
          <a:graphicData uri="http://schemas.openxmlformats.org/presentationml/2006/ole">
            <mc:AlternateContent xmlns:mc="http://schemas.openxmlformats.org/markup-compatibility/2006">
              <mc:Choice xmlns:v="urn:schemas-microsoft-com:vml" Requires="v">
                <p:oleObj spid="_x0000_s36264" name="公式" r:id="rId15" imgW="190417" imgH="253890" progId="Equation.3">
                  <p:embed/>
                </p:oleObj>
              </mc:Choice>
              <mc:Fallback>
                <p:oleObj name="公式" r:id="rId15" imgW="190417" imgH="253890"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8538" y="3789363"/>
                        <a:ext cx="449262" cy="59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27" name="Rectangle 30">
            <a:extLst>
              <a:ext uri="{FF2B5EF4-FFF2-40B4-BE49-F238E27FC236}">
                <a16:creationId xmlns:a16="http://schemas.microsoft.com/office/drawing/2014/main" id="{5753A7E1-4DC2-4A2B-AEE2-D13CA9FFB5D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31167" name="Object 31">
            <a:extLst>
              <a:ext uri="{FF2B5EF4-FFF2-40B4-BE49-F238E27FC236}">
                <a16:creationId xmlns:a16="http://schemas.microsoft.com/office/drawing/2014/main" id="{655B7D01-04D5-49E4-8C43-776C154DEB3B}"/>
              </a:ext>
            </a:extLst>
          </p:cNvPr>
          <p:cNvGraphicFramePr>
            <a:graphicFrameLocks noChangeAspect="1"/>
          </p:cNvGraphicFramePr>
          <p:nvPr/>
        </p:nvGraphicFramePr>
        <p:xfrm>
          <a:off x="731838" y="5876925"/>
          <a:ext cx="7788275" cy="739775"/>
        </p:xfrm>
        <a:graphic>
          <a:graphicData uri="http://schemas.openxmlformats.org/presentationml/2006/ole">
            <mc:AlternateContent xmlns:mc="http://schemas.openxmlformats.org/markup-compatibility/2006">
              <mc:Choice xmlns:v="urn:schemas-microsoft-com:vml" Requires="v">
                <p:oleObj spid="_x0000_s36265" name="公式" r:id="rId17" imgW="4114800" imgH="393700" progId="Equation.3">
                  <p:embed/>
                </p:oleObj>
              </mc:Choice>
              <mc:Fallback>
                <p:oleObj name="公式" r:id="rId17" imgW="4114800" imgH="393700" progId="Equation.3">
                  <p:embed/>
                  <p:pic>
                    <p:nvPicPr>
                      <p:cNvPr id="0" name="Object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1838" y="5876925"/>
                        <a:ext cx="7788275"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11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116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311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116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31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577C877E-2C36-4FD3-8421-33C4A28C9136}"/>
              </a:ext>
            </a:extLst>
          </p:cNvPr>
          <p:cNvSpPr>
            <a:spLocks noChangeArrowheads="1"/>
          </p:cNvSpPr>
          <p:nvPr/>
        </p:nvSpPr>
        <p:spPr bwMode="auto">
          <a:xfrm>
            <a:off x="539750" y="549275"/>
            <a:ext cx="440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6</a:t>
            </a:r>
            <a:r>
              <a:rPr kumimoji="1" lang="zh-CN" altLang="en-US" sz="2400"/>
              <a:t>、按聚类的过程画聚类谱系图 </a:t>
            </a:r>
          </a:p>
        </p:txBody>
      </p:sp>
      <p:sp>
        <p:nvSpPr>
          <p:cNvPr id="733187" name="Line 3">
            <a:extLst>
              <a:ext uri="{FF2B5EF4-FFF2-40B4-BE49-F238E27FC236}">
                <a16:creationId xmlns:a16="http://schemas.microsoft.com/office/drawing/2014/main" id="{27332828-1AC4-4BF3-85C4-2ED8B89432A1}"/>
              </a:ext>
            </a:extLst>
          </p:cNvPr>
          <p:cNvSpPr>
            <a:spLocks noChangeShapeType="1"/>
          </p:cNvSpPr>
          <p:nvPr/>
        </p:nvSpPr>
        <p:spPr bwMode="auto">
          <a:xfrm>
            <a:off x="2051050" y="4868863"/>
            <a:ext cx="4537075"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188" name="Line 4">
            <a:extLst>
              <a:ext uri="{FF2B5EF4-FFF2-40B4-BE49-F238E27FC236}">
                <a16:creationId xmlns:a16="http://schemas.microsoft.com/office/drawing/2014/main" id="{9DD2C966-17AA-41D2-910A-7444DE849255}"/>
              </a:ext>
            </a:extLst>
          </p:cNvPr>
          <p:cNvSpPr>
            <a:spLocks noChangeShapeType="1"/>
          </p:cNvSpPr>
          <p:nvPr/>
        </p:nvSpPr>
        <p:spPr bwMode="auto">
          <a:xfrm>
            <a:off x="2195513" y="1341438"/>
            <a:ext cx="0" cy="35274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189" name="Line 5">
            <a:extLst>
              <a:ext uri="{FF2B5EF4-FFF2-40B4-BE49-F238E27FC236}">
                <a16:creationId xmlns:a16="http://schemas.microsoft.com/office/drawing/2014/main" id="{A09BFEEF-72F5-4400-9417-24556AC55A3C}"/>
              </a:ext>
            </a:extLst>
          </p:cNvPr>
          <p:cNvSpPr>
            <a:spLocks noChangeShapeType="1"/>
          </p:cNvSpPr>
          <p:nvPr/>
        </p:nvSpPr>
        <p:spPr bwMode="auto">
          <a:xfrm>
            <a:off x="2771775" y="4581525"/>
            <a:ext cx="0" cy="287338"/>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190" name="Line 6">
            <a:extLst>
              <a:ext uri="{FF2B5EF4-FFF2-40B4-BE49-F238E27FC236}">
                <a16:creationId xmlns:a16="http://schemas.microsoft.com/office/drawing/2014/main" id="{E2897629-FB8B-4D0D-AA9B-64AF6495AE4B}"/>
              </a:ext>
            </a:extLst>
          </p:cNvPr>
          <p:cNvSpPr>
            <a:spLocks noChangeShapeType="1"/>
          </p:cNvSpPr>
          <p:nvPr/>
        </p:nvSpPr>
        <p:spPr bwMode="auto">
          <a:xfrm>
            <a:off x="2771775" y="4581525"/>
            <a:ext cx="360363"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191" name="Text Box 7">
            <a:extLst>
              <a:ext uri="{FF2B5EF4-FFF2-40B4-BE49-F238E27FC236}">
                <a16:creationId xmlns:a16="http://schemas.microsoft.com/office/drawing/2014/main" id="{A735D32E-FD6D-4F3A-BB46-20DFD6531A96}"/>
              </a:ext>
            </a:extLst>
          </p:cNvPr>
          <p:cNvSpPr txBox="1">
            <a:spLocks noChangeArrowheads="1"/>
          </p:cNvSpPr>
          <p:nvPr/>
        </p:nvSpPr>
        <p:spPr bwMode="auto">
          <a:xfrm>
            <a:off x="25558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4</a:t>
            </a:r>
          </a:p>
        </p:txBody>
      </p:sp>
      <p:sp>
        <p:nvSpPr>
          <p:cNvPr id="733192" name="Text Box 8">
            <a:extLst>
              <a:ext uri="{FF2B5EF4-FFF2-40B4-BE49-F238E27FC236}">
                <a16:creationId xmlns:a16="http://schemas.microsoft.com/office/drawing/2014/main" id="{3A495749-310F-44AD-B775-E595EB869AE7}"/>
              </a:ext>
            </a:extLst>
          </p:cNvPr>
          <p:cNvSpPr txBox="1">
            <a:spLocks noChangeArrowheads="1"/>
          </p:cNvSpPr>
          <p:nvPr/>
        </p:nvSpPr>
        <p:spPr bwMode="auto">
          <a:xfrm>
            <a:off x="2916238"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5</a:t>
            </a:r>
          </a:p>
        </p:txBody>
      </p:sp>
      <p:sp>
        <p:nvSpPr>
          <p:cNvPr id="733193" name="Line 9">
            <a:extLst>
              <a:ext uri="{FF2B5EF4-FFF2-40B4-BE49-F238E27FC236}">
                <a16:creationId xmlns:a16="http://schemas.microsoft.com/office/drawing/2014/main" id="{2C561026-468F-490C-96C3-B85AED784B80}"/>
              </a:ext>
            </a:extLst>
          </p:cNvPr>
          <p:cNvSpPr>
            <a:spLocks noChangeShapeType="1"/>
          </p:cNvSpPr>
          <p:nvPr/>
        </p:nvSpPr>
        <p:spPr bwMode="auto">
          <a:xfrm>
            <a:off x="4211638" y="4437063"/>
            <a:ext cx="433387"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194" name="Line 10">
            <a:extLst>
              <a:ext uri="{FF2B5EF4-FFF2-40B4-BE49-F238E27FC236}">
                <a16:creationId xmlns:a16="http://schemas.microsoft.com/office/drawing/2014/main" id="{B5906BDB-6B3D-4C44-87EC-BE7C8D8CC346}"/>
              </a:ext>
            </a:extLst>
          </p:cNvPr>
          <p:cNvSpPr>
            <a:spLocks noChangeShapeType="1"/>
          </p:cNvSpPr>
          <p:nvPr/>
        </p:nvSpPr>
        <p:spPr bwMode="auto">
          <a:xfrm flipV="1">
            <a:off x="3635375" y="3860800"/>
            <a:ext cx="0" cy="1008063"/>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195" name="Line 11">
            <a:extLst>
              <a:ext uri="{FF2B5EF4-FFF2-40B4-BE49-F238E27FC236}">
                <a16:creationId xmlns:a16="http://schemas.microsoft.com/office/drawing/2014/main" id="{72C3A572-4121-4F18-8C6E-1389259F6FDB}"/>
              </a:ext>
            </a:extLst>
          </p:cNvPr>
          <p:cNvSpPr>
            <a:spLocks noChangeShapeType="1"/>
          </p:cNvSpPr>
          <p:nvPr/>
        </p:nvSpPr>
        <p:spPr bwMode="auto">
          <a:xfrm>
            <a:off x="2987675" y="3860800"/>
            <a:ext cx="6477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69644" name="Line 12">
            <a:extLst>
              <a:ext uri="{FF2B5EF4-FFF2-40B4-BE49-F238E27FC236}">
                <a16:creationId xmlns:a16="http://schemas.microsoft.com/office/drawing/2014/main" id="{AB4B2D0A-6463-4414-AF9C-34134210AC40}"/>
              </a:ext>
            </a:extLst>
          </p:cNvPr>
          <p:cNvSpPr>
            <a:spLocks noChangeShapeType="1"/>
          </p:cNvSpPr>
          <p:nvPr/>
        </p:nvSpPr>
        <p:spPr bwMode="auto">
          <a:xfrm>
            <a:off x="3059113" y="3284538"/>
            <a:ext cx="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197" name="Line 13">
            <a:extLst>
              <a:ext uri="{FF2B5EF4-FFF2-40B4-BE49-F238E27FC236}">
                <a16:creationId xmlns:a16="http://schemas.microsoft.com/office/drawing/2014/main" id="{A4386170-8B94-47C7-AF23-8DC62CFB9DD4}"/>
              </a:ext>
            </a:extLst>
          </p:cNvPr>
          <p:cNvSpPr>
            <a:spLocks noChangeShapeType="1"/>
          </p:cNvSpPr>
          <p:nvPr/>
        </p:nvSpPr>
        <p:spPr bwMode="auto">
          <a:xfrm>
            <a:off x="2973388" y="3860800"/>
            <a:ext cx="0" cy="7207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198" name="Rectangle 14">
            <a:extLst>
              <a:ext uri="{FF2B5EF4-FFF2-40B4-BE49-F238E27FC236}">
                <a16:creationId xmlns:a16="http://schemas.microsoft.com/office/drawing/2014/main" id="{06BEC8EC-AA61-402E-BD90-35838FF6B06C}"/>
              </a:ext>
            </a:extLst>
          </p:cNvPr>
          <p:cNvSpPr>
            <a:spLocks noChangeArrowheads="1"/>
          </p:cNvSpPr>
          <p:nvPr/>
        </p:nvSpPr>
        <p:spPr bwMode="auto">
          <a:xfrm>
            <a:off x="2555875" y="422116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⑥</a:t>
            </a:r>
          </a:p>
        </p:txBody>
      </p:sp>
      <p:sp>
        <p:nvSpPr>
          <p:cNvPr id="733199" name="Rectangle 15">
            <a:extLst>
              <a:ext uri="{FF2B5EF4-FFF2-40B4-BE49-F238E27FC236}">
                <a16:creationId xmlns:a16="http://schemas.microsoft.com/office/drawing/2014/main" id="{CAE29A75-9388-4F51-A426-85F1D6F5ABEF}"/>
              </a:ext>
            </a:extLst>
          </p:cNvPr>
          <p:cNvSpPr>
            <a:spLocks noChangeArrowheads="1"/>
          </p:cNvSpPr>
          <p:nvPr/>
        </p:nvSpPr>
        <p:spPr bwMode="auto">
          <a:xfrm>
            <a:off x="3851275" y="15573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⑨</a:t>
            </a:r>
          </a:p>
        </p:txBody>
      </p:sp>
      <p:sp>
        <p:nvSpPr>
          <p:cNvPr id="733200" name="Line 16">
            <a:extLst>
              <a:ext uri="{FF2B5EF4-FFF2-40B4-BE49-F238E27FC236}">
                <a16:creationId xmlns:a16="http://schemas.microsoft.com/office/drawing/2014/main" id="{13C83864-ADD4-48DC-80D9-F3313865FD5B}"/>
              </a:ext>
            </a:extLst>
          </p:cNvPr>
          <p:cNvSpPr>
            <a:spLocks noChangeShapeType="1"/>
          </p:cNvSpPr>
          <p:nvPr/>
        </p:nvSpPr>
        <p:spPr bwMode="auto">
          <a:xfrm flipV="1">
            <a:off x="3779838" y="1125538"/>
            <a:ext cx="0" cy="8636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201" name="Rectangle 17">
            <a:extLst>
              <a:ext uri="{FF2B5EF4-FFF2-40B4-BE49-F238E27FC236}">
                <a16:creationId xmlns:a16="http://schemas.microsoft.com/office/drawing/2014/main" id="{E3BA1BFB-C780-4C1D-9D28-ED2078F7E8C6}"/>
              </a:ext>
            </a:extLst>
          </p:cNvPr>
          <p:cNvSpPr>
            <a:spLocks noChangeArrowheads="1"/>
          </p:cNvSpPr>
          <p:nvPr/>
        </p:nvSpPr>
        <p:spPr bwMode="auto">
          <a:xfrm>
            <a:off x="3419475" y="35004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⑧</a:t>
            </a:r>
          </a:p>
        </p:txBody>
      </p:sp>
      <p:sp>
        <p:nvSpPr>
          <p:cNvPr id="733202" name="Text Box 18">
            <a:extLst>
              <a:ext uri="{FF2B5EF4-FFF2-40B4-BE49-F238E27FC236}">
                <a16:creationId xmlns:a16="http://schemas.microsoft.com/office/drawing/2014/main" id="{D5565EF3-0958-44ED-AB5D-E9802DD6F711}"/>
              </a:ext>
            </a:extLst>
          </p:cNvPr>
          <p:cNvSpPr txBox="1">
            <a:spLocks noChangeArrowheads="1"/>
          </p:cNvSpPr>
          <p:nvPr/>
        </p:nvSpPr>
        <p:spPr bwMode="auto">
          <a:xfrm>
            <a:off x="1541463" y="1341438"/>
            <a:ext cx="5000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
              </a:spcBef>
              <a:buClrTx/>
              <a:buSzTx/>
              <a:buFontTx/>
              <a:buNone/>
            </a:pPr>
            <a:r>
              <a:rPr lang="zh-CN" altLang="en-US" sz="1800"/>
              <a:t>并类距离</a:t>
            </a:r>
          </a:p>
        </p:txBody>
      </p:sp>
      <p:sp>
        <p:nvSpPr>
          <p:cNvPr id="733203" name="Text Box 19">
            <a:extLst>
              <a:ext uri="{FF2B5EF4-FFF2-40B4-BE49-F238E27FC236}">
                <a16:creationId xmlns:a16="http://schemas.microsoft.com/office/drawing/2014/main" id="{45119780-DE74-45D6-B5B6-8C8A63A17DFA}"/>
              </a:ext>
            </a:extLst>
          </p:cNvPr>
          <p:cNvSpPr txBox="1">
            <a:spLocks noChangeArrowheads="1"/>
          </p:cNvSpPr>
          <p:nvPr/>
        </p:nvSpPr>
        <p:spPr bwMode="auto">
          <a:xfrm>
            <a:off x="3492500"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p>
        </p:txBody>
      </p:sp>
      <p:sp>
        <p:nvSpPr>
          <p:cNvPr id="733204" name="Line 20">
            <a:extLst>
              <a:ext uri="{FF2B5EF4-FFF2-40B4-BE49-F238E27FC236}">
                <a16:creationId xmlns:a16="http://schemas.microsoft.com/office/drawing/2014/main" id="{43714D9A-3036-4E3A-86A2-E039B7A2F71A}"/>
              </a:ext>
            </a:extLst>
          </p:cNvPr>
          <p:cNvSpPr>
            <a:spLocks noChangeShapeType="1"/>
          </p:cNvSpPr>
          <p:nvPr/>
        </p:nvSpPr>
        <p:spPr bwMode="auto">
          <a:xfrm>
            <a:off x="3132138" y="4581525"/>
            <a:ext cx="0" cy="287338"/>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205" name="Text Box 21">
            <a:extLst>
              <a:ext uri="{FF2B5EF4-FFF2-40B4-BE49-F238E27FC236}">
                <a16:creationId xmlns:a16="http://schemas.microsoft.com/office/drawing/2014/main" id="{97156A2B-A9F1-44D1-BCF9-7F7B2CD7C491}"/>
              </a:ext>
            </a:extLst>
          </p:cNvPr>
          <p:cNvSpPr txBox="1">
            <a:spLocks noChangeArrowheads="1"/>
          </p:cNvSpPr>
          <p:nvPr/>
        </p:nvSpPr>
        <p:spPr bwMode="auto">
          <a:xfrm>
            <a:off x="40671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1</a:t>
            </a:r>
          </a:p>
        </p:txBody>
      </p:sp>
      <p:sp>
        <p:nvSpPr>
          <p:cNvPr id="733206" name="Text Box 22">
            <a:extLst>
              <a:ext uri="{FF2B5EF4-FFF2-40B4-BE49-F238E27FC236}">
                <a16:creationId xmlns:a16="http://schemas.microsoft.com/office/drawing/2014/main" id="{91CF50E3-A937-4AC0-99BF-B8B8EBC31F33}"/>
              </a:ext>
            </a:extLst>
          </p:cNvPr>
          <p:cNvSpPr txBox="1">
            <a:spLocks noChangeArrowheads="1"/>
          </p:cNvSpPr>
          <p:nvPr/>
        </p:nvSpPr>
        <p:spPr bwMode="auto">
          <a:xfrm>
            <a:off x="4500563"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2</a:t>
            </a:r>
          </a:p>
        </p:txBody>
      </p:sp>
      <p:sp>
        <p:nvSpPr>
          <p:cNvPr id="733207" name="Line 23">
            <a:extLst>
              <a:ext uri="{FF2B5EF4-FFF2-40B4-BE49-F238E27FC236}">
                <a16:creationId xmlns:a16="http://schemas.microsoft.com/office/drawing/2014/main" id="{6C350E56-5B61-46DB-AD4E-A96ACC4BCCF1}"/>
              </a:ext>
            </a:extLst>
          </p:cNvPr>
          <p:cNvSpPr>
            <a:spLocks noChangeShapeType="1"/>
          </p:cNvSpPr>
          <p:nvPr/>
        </p:nvSpPr>
        <p:spPr bwMode="auto">
          <a:xfrm>
            <a:off x="4211638"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208" name="Line 24">
            <a:extLst>
              <a:ext uri="{FF2B5EF4-FFF2-40B4-BE49-F238E27FC236}">
                <a16:creationId xmlns:a16="http://schemas.microsoft.com/office/drawing/2014/main" id="{F645C47B-79B2-4066-B790-5E3116A3ADB4}"/>
              </a:ext>
            </a:extLst>
          </p:cNvPr>
          <p:cNvSpPr>
            <a:spLocks noChangeShapeType="1"/>
          </p:cNvSpPr>
          <p:nvPr/>
        </p:nvSpPr>
        <p:spPr bwMode="auto">
          <a:xfrm>
            <a:off x="4643438"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209" name="Rectangle 25">
            <a:extLst>
              <a:ext uri="{FF2B5EF4-FFF2-40B4-BE49-F238E27FC236}">
                <a16:creationId xmlns:a16="http://schemas.microsoft.com/office/drawing/2014/main" id="{53BEF67D-B480-4A91-B78B-6FE9FD78CE5D}"/>
              </a:ext>
            </a:extLst>
          </p:cNvPr>
          <p:cNvSpPr>
            <a:spLocks noChangeArrowheads="1"/>
          </p:cNvSpPr>
          <p:nvPr/>
        </p:nvSpPr>
        <p:spPr bwMode="auto">
          <a:xfrm>
            <a:off x="4500563" y="40767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⑦</a:t>
            </a:r>
          </a:p>
        </p:txBody>
      </p:sp>
      <p:sp>
        <p:nvSpPr>
          <p:cNvPr id="733210" name="Line 26">
            <a:extLst>
              <a:ext uri="{FF2B5EF4-FFF2-40B4-BE49-F238E27FC236}">
                <a16:creationId xmlns:a16="http://schemas.microsoft.com/office/drawing/2014/main" id="{E736E50D-1F8D-43D5-B67F-5301C699B765}"/>
              </a:ext>
            </a:extLst>
          </p:cNvPr>
          <p:cNvSpPr>
            <a:spLocks noChangeShapeType="1"/>
          </p:cNvSpPr>
          <p:nvPr/>
        </p:nvSpPr>
        <p:spPr bwMode="auto">
          <a:xfrm flipV="1">
            <a:off x="3276600" y="1989138"/>
            <a:ext cx="0" cy="1871662"/>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211" name="Line 27">
            <a:extLst>
              <a:ext uri="{FF2B5EF4-FFF2-40B4-BE49-F238E27FC236}">
                <a16:creationId xmlns:a16="http://schemas.microsoft.com/office/drawing/2014/main" id="{B57112D4-AD24-4397-A3EB-36FACBF592DD}"/>
              </a:ext>
            </a:extLst>
          </p:cNvPr>
          <p:cNvSpPr>
            <a:spLocks noChangeShapeType="1"/>
          </p:cNvSpPr>
          <p:nvPr/>
        </p:nvSpPr>
        <p:spPr bwMode="auto">
          <a:xfrm>
            <a:off x="3275013" y="1989138"/>
            <a:ext cx="10795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212" name="Line 28">
            <a:extLst>
              <a:ext uri="{FF2B5EF4-FFF2-40B4-BE49-F238E27FC236}">
                <a16:creationId xmlns:a16="http://schemas.microsoft.com/office/drawing/2014/main" id="{F94EA391-E6C5-4503-8260-57F102897A0A}"/>
              </a:ext>
            </a:extLst>
          </p:cNvPr>
          <p:cNvSpPr>
            <a:spLocks noChangeShapeType="1"/>
          </p:cNvSpPr>
          <p:nvPr/>
        </p:nvSpPr>
        <p:spPr bwMode="auto">
          <a:xfrm>
            <a:off x="4356100" y="1989138"/>
            <a:ext cx="0" cy="2446337"/>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3213" name="Rectangle 29">
            <a:extLst>
              <a:ext uri="{FF2B5EF4-FFF2-40B4-BE49-F238E27FC236}">
                <a16:creationId xmlns:a16="http://schemas.microsoft.com/office/drawing/2014/main" id="{CD514EAB-7162-4B53-9638-15610841FBBC}"/>
              </a:ext>
            </a:extLst>
          </p:cNvPr>
          <p:cNvSpPr>
            <a:spLocks noChangeArrowheads="1"/>
          </p:cNvSpPr>
          <p:nvPr/>
        </p:nvSpPr>
        <p:spPr bwMode="auto">
          <a:xfrm>
            <a:off x="395288" y="5445125"/>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7</a:t>
            </a:r>
            <a:r>
              <a:rPr kumimoji="1" lang="zh-CN" altLang="en-US" sz="2400">
                <a:latin typeface="Times New Roman" panose="02020603050405020304" pitchFamily="18" charset="0"/>
                <a:cs typeface="Times New Roman" panose="02020603050405020304" pitchFamily="18" charset="0"/>
              </a:rPr>
              <a:t>、决定类的个数与类。</a:t>
            </a:r>
            <a:endParaRPr kumimoji="1" lang="zh-CN" altLang="en-US" sz="2400">
              <a:latin typeface="Times New Roman" panose="02020603050405020304" pitchFamily="18" charset="0"/>
            </a:endParaRPr>
          </a:p>
        </p:txBody>
      </p:sp>
      <p:sp>
        <p:nvSpPr>
          <p:cNvPr id="733214" name="Rectangle 30">
            <a:extLst>
              <a:ext uri="{FF2B5EF4-FFF2-40B4-BE49-F238E27FC236}">
                <a16:creationId xmlns:a16="http://schemas.microsoft.com/office/drawing/2014/main" id="{3303153C-FA63-47A1-933C-D151839D030C}"/>
              </a:ext>
            </a:extLst>
          </p:cNvPr>
          <p:cNvSpPr>
            <a:spLocks noChangeArrowheads="1"/>
          </p:cNvSpPr>
          <p:nvPr/>
        </p:nvSpPr>
        <p:spPr bwMode="auto">
          <a:xfrm>
            <a:off x="250825" y="5949950"/>
            <a:ext cx="5899150" cy="4572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   </a:t>
            </a:r>
            <a:r>
              <a:rPr kumimoji="1" lang="zh-CN" altLang="en-US" sz="2400">
                <a:latin typeface="Times New Roman" panose="02020603050405020304" pitchFamily="18" charset="0"/>
                <a:cs typeface="Times New Roman" panose="02020603050405020304" pitchFamily="18" charset="0"/>
              </a:rPr>
              <a:t>观察此图，我们可以把</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个样品分为</a:t>
            </a: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类，</a:t>
            </a:r>
            <a:endParaRPr kumimoji="1" lang="zh-CN" altLang="en-US" sz="2400">
              <a:latin typeface="Times New Roman" panose="02020603050405020304" pitchFamily="18" charset="0"/>
            </a:endParaRPr>
          </a:p>
        </p:txBody>
      </p:sp>
      <p:grpSp>
        <p:nvGrpSpPr>
          <p:cNvPr id="2" name="Group 31">
            <a:extLst>
              <a:ext uri="{FF2B5EF4-FFF2-40B4-BE49-F238E27FC236}">
                <a16:creationId xmlns:a16="http://schemas.microsoft.com/office/drawing/2014/main" id="{BD5A637C-4A5C-48DC-B914-11DF5185BE43}"/>
              </a:ext>
            </a:extLst>
          </p:cNvPr>
          <p:cNvGrpSpPr>
            <a:grpSpLocks/>
          </p:cNvGrpSpPr>
          <p:nvPr/>
        </p:nvGrpSpPr>
        <p:grpSpPr bwMode="auto">
          <a:xfrm>
            <a:off x="6156325" y="5734050"/>
            <a:ext cx="2987675" cy="582613"/>
            <a:chOff x="3878" y="3566"/>
            <a:chExt cx="1882" cy="367"/>
          </a:xfrm>
        </p:grpSpPr>
        <p:graphicFrame>
          <p:nvGraphicFramePr>
            <p:cNvPr id="69665" name="Object 32">
              <a:extLst>
                <a:ext uri="{FF2B5EF4-FFF2-40B4-BE49-F238E27FC236}">
                  <a16:creationId xmlns:a16="http://schemas.microsoft.com/office/drawing/2014/main" id="{52A7ECA9-46FD-4A90-B9B0-5C10F3DC6493}"/>
                </a:ext>
              </a:extLst>
            </p:cNvPr>
            <p:cNvGraphicFramePr>
              <a:graphicFrameLocks noChangeAspect="1"/>
            </p:cNvGraphicFramePr>
            <p:nvPr/>
          </p:nvGraphicFramePr>
          <p:xfrm>
            <a:off x="3878" y="3566"/>
            <a:ext cx="510" cy="367"/>
          </p:xfrm>
          <a:graphic>
            <a:graphicData uri="http://schemas.openxmlformats.org/presentationml/2006/ole">
              <mc:AlternateContent xmlns:mc="http://schemas.openxmlformats.org/markup-compatibility/2006">
                <mc:Choice xmlns:v="urn:schemas-microsoft-com:vml" Requires="v">
                  <p:oleObj spid="_x0000_s37074" name="公式" r:id="rId3" imgW="304536" imgH="215713" progId="Equation.3">
                    <p:embed/>
                  </p:oleObj>
                </mc:Choice>
                <mc:Fallback>
                  <p:oleObj name="公式" r:id="rId3" imgW="304536"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3566"/>
                          <a:ext cx="51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66" name="Object 33">
              <a:extLst>
                <a:ext uri="{FF2B5EF4-FFF2-40B4-BE49-F238E27FC236}">
                  <a16:creationId xmlns:a16="http://schemas.microsoft.com/office/drawing/2014/main" id="{C72783D0-445F-4A04-9A83-4422719E6129}"/>
                </a:ext>
              </a:extLst>
            </p:cNvPr>
            <p:cNvGraphicFramePr>
              <a:graphicFrameLocks noChangeAspect="1"/>
            </p:cNvGraphicFramePr>
            <p:nvPr/>
          </p:nvGraphicFramePr>
          <p:xfrm>
            <a:off x="4468" y="3566"/>
            <a:ext cx="335" cy="367"/>
          </p:xfrm>
          <a:graphic>
            <a:graphicData uri="http://schemas.openxmlformats.org/presentationml/2006/ole">
              <mc:AlternateContent xmlns:mc="http://schemas.openxmlformats.org/markup-compatibility/2006">
                <mc:Choice xmlns:v="urn:schemas-microsoft-com:vml" Requires="v">
                  <p:oleObj spid="_x0000_s37075" name="公式" r:id="rId5" imgW="203024" imgH="215713" progId="Equation.3">
                    <p:embed/>
                  </p:oleObj>
                </mc:Choice>
                <mc:Fallback>
                  <p:oleObj name="公式" r:id="rId5" imgW="203024" imgH="215713"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 y="3566"/>
                          <a:ext cx="33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67" name="Object 34">
              <a:extLst>
                <a:ext uri="{FF2B5EF4-FFF2-40B4-BE49-F238E27FC236}">
                  <a16:creationId xmlns:a16="http://schemas.microsoft.com/office/drawing/2014/main" id="{4F27178A-141C-4A68-AC35-38628091009A}"/>
                </a:ext>
              </a:extLst>
            </p:cNvPr>
            <p:cNvGraphicFramePr>
              <a:graphicFrameLocks noChangeAspect="1"/>
            </p:cNvGraphicFramePr>
            <p:nvPr/>
          </p:nvGraphicFramePr>
          <p:xfrm>
            <a:off x="4921" y="3566"/>
            <a:ext cx="526" cy="367"/>
          </p:xfrm>
          <a:graphic>
            <a:graphicData uri="http://schemas.openxmlformats.org/presentationml/2006/ole">
              <mc:AlternateContent xmlns:mc="http://schemas.openxmlformats.org/markup-compatibility/2006">
                <mc:Choice xmlns:v="urn:schemas-microsoft-com:vml" Requires="v">
                  <p:oleObj spid="_x0000_s37076" name="公式" r:id="rId7" imgW="317087" imgH="215619" progId="Equation.3">
                    <p:embed/>
                  </p:oleObj>
                </mc:Choice>
                <mc:Fallback>
                  <p:oleObj name="公式" r:id="rId7" imgW="317087"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 y="3566"/>
                          <a:ext cx="526"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68" name="Rectangle 35">
              <a:extLst>
                <a:ext uri="{FF2B5EF4-FFF2-40B4-BE49-F238E27FC236}">
                  <a16:creationId xmlns:a16="http://schemas.microsoft.com/office/drawing/2014/main" id="{FFFC2B4A-B502-4D62-BADC-EF365B5D38B2}"/>
                </a:ext>
              </a:extLst>
            </p:cNvPr>
            <p:cNvSpPr>
              <a:spLocks noChangeArrowheads="1"/>
            </p:cNvSpPr>
            <p:nvPr/>
          </p:nvSpPr>
          <p:spPr bwMode="auto">
            <a:xfrm>
              <a:off x="4763" y="364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69669" name="Rectangle 36">
              <a:extLst>
                <a:ext uri="{FF2B5EF4-FFF2-40B4-BE49-F238E27FC236}">
                  <a16:creationId xmlns:a16="http://schemas.microsoft.com/office/drawing/2014/main" id="{9E83E839-D8BB-4DEE-BDFF-FBB3906FBB88}"/>
                </a:ext>
              </a:extLst>
            </p:cNvPr>
            <p:cNvSpPr>
              <a:spLocks noChangeArrowheads="1"/>
            </p:cNvSpPr>
            <p:nvPr/>
          </p:nvSpPr>
          <p:spPr bwMode="auto">
            <a:xfrm>
              <a:off x="4332" y="363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69670" name="Rectangle 37">
              <a:extLst>
                <a:ext uri="{FF2B5EF4-FFF2-40B4-BE49-F238E27FC236}">
                  <a16:creationId xmlns:a16="http://schemas.microsoft.com/office/drawing/2014/main" id="{74A800C5-6215-4D73-BA07-287F9B332C91}"/>
                </a:ext>
              </a:extLst>
            </p:cNvPr>
            <p:cNvSpPr>
              <a:spLocks noChangeArrowheads="1"/>
            </p:cNvSpPr>
            <p:nvPr/>
          </p:nvSpPr>
          <p:spPr bwMode="auto">
            <a:xfrm>
              <a:off x="5452" y="360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graphicFrame>
        <p:nvGraphicFramePr>
          <p:cNvPr id="69664" name="Object 38">
            <a:extLst>
              <a:ext uri="{FF2B5EF4-FFF2-40B4-BE49-F238E27FC236}">
                <a16:creationId xmlns:a16="http://schemas.microsoft.com/office/drawing/2014/main" id="{6A20A9DB-B21F-43C0-A3CA-46BB727A62EB}"/>
              </a:ext>
            </a:extLst>
          </p:cNvPr>
          <p:cNvGraphicFramePr>
            <a:graphicFrameLocks noChangeAspect="1"/>
          </p:cNvGraphicFramePr>
          <p:nvPr/>
        </p:nvGraphicFramePr>
        <p:xfrm>
          <a:off x="6443663" y="476250"/>
          <a:ext cx="1812925" cy="2376488"/>
        </p:xfrm>
        <a:graphic>
          <a:graphicData uri="http://schemas.openxmlformats.org/presentationml/2006/ole">
            <mc:AlternateContent xmlns:mc="http://schemas.openxmlformats.org/markup-compatibility/2006">
              <mc:Choice xmlns:v="urn:schemas-microsoft-com:vml" Requires="v">
                <p:oleObj spid="_x0000_s37077" name="公式" r:id="rId9" imgW="736600" imgH="965200" progId="Equation.3">
                  <p:embed/>
                </p:oleObj>
              </mc:Choice>
              <mc:Fallback>
                <p:oleObj name="公式" r:id="rId9" imgW="736600" imgH="96520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3663" y="476250"/>
                        <a:ext cx="1812925" cy="2376488"/>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3187"/>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73318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33191"/>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733192"/>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2000"/>
                                  </p:stCondLst>
                                  <p:childTnLst>
                                    <p:set>
                                      <p:cBhvr>
                                        <p:cTn id="19" dur="1" fill="hold">
                                          <p:stCondLst>
                                            <p:cond delay="0"/>
                                          </p:stCondLst>
                                        </p:cTn>
                                        <p:tgtEl>
                                          <p:spTgt spid="733189"/>
                                        </p:tgtEl>
                                        <p:attrNameLst>
                                          <p:attrName>style.visibility</p:attrName>
                                        </p:attrNameLst>
                                      </p:cBhvr>
                                      <p:to>
                                        <p:strVal val="visible"/>
                                      </p:to>
                                    </p:set>
                                  </p:childTnLst>
                                </p:cTn>
                              </p:par>
                            </p:childTnLst>
                          </p:cTn>
                        </p:par>
                        <p:par>
                          <p:cTn id="20" fill="hold" nodeType="afterGroup">
                            <p:stCondLst>
                              <p:cond delay="2500"/>
                            </p:stCondLst>
                            <p:childTnLst>
                              <p:par>
                                <p:cTn id="21" presetID="1" presetClass="entr" presetSubtype="0" fill="hold" nodeType="afterEffect">
                                  <p:stCondLst>
                                    <p:cond delay="1000"/>
                                  </p:stCondLst>
                                  <p:childTnLst>
                                    <p:set>
                                      <p:cBhvr>
                                        <p:cTn id="22" dur="1" fill="hold">
                                          <p:stCondLst>
                                            <p:cond delay="0"/>
                                          </p:stCondLst>
                                        </p:cTn>
                                        <p:tgtEl>
                                          <p:spTgt spid="733204"/>
                                        </p:tgtEl>
                                        <p:attrNameLst>
                                          <p:attrName>style.visibility</p:attrName>
                                        </p:attrNameLst>
                                      </p:cBhvr>
                                      <p:to>
                                        <p:strVal val="visible"/>
                                      </p:to>
                                    </p:set>
                                  </p:childTnLst>
                                </p:cTn>
                              </p:par>
                            </p:childTnLst>
                          </p:cTn>
                        </p:par>
                        <p:par>
                          <p:cTn id="23" fill="hold" nodeType="afterGroup">
                            <p:stCondLst>
                              <p:cond delay="3500"/>
                            </p:stCondLst>
                            <p:childTnLst>
                              <p:par>
                                <p:cTn id="24" presetID="1" presetClass="entr" presetSubtype="0" fill="hold" nodeType="afterEffect">
                                  <p:stCondLst>
                                    <p:cond delay="2000"/>
                                  </p:stCondLst>
                                  <p:childTnLst>
                                    <p:set>
                                      <p:cBhvr>
                                        <p:cTn id="25" dur="1" fill="hold">
                                          <p:stCondLst>
                                            <p:cond delay="0"/>
                                          </p:stCondLst>
                                        </p:cTn>
                                        <p:tgtEl>
                                          <p:spTgt spid="733190"/>
                                        </p:tgtEl>
                                        <p:attrNameLst>
                                          <p:attrName>style.visibility</p:attrName>
                                        </p:attrNameLst>
                                      </p:cBhvr>
                                      <p:to>
                                        <p:strVal val="visible"/>
                                      </p:to>
                                    </p:set>
                                  </p:childTnLst>
                                </p:cTn>
                              </p:par>
                            </p:childTnLst>
                          </p:cTn>
                        </p:par>
                        <p:par>
                          <p:cTn id="26" fill="hold" nodeType="afterGroup">
                            <p:stCondLst>
                              <p:cond delay="5500"/>
                            </p:stCondLst>
                            <p:childTnLst>
                              <p:par>
                                <p:cTn id="27" presetID="1" presetClass="entr" presetSubtype="0" fill="hold" grpId="0" nodeType="afterEffect">
                                  <p:stCondLst>
                                    <p:cond delay="2000"/>
                                  </p:stCondLst>
                                  <p:childTnLst>
                                    <p:set>
                                      <p:cBhvr>
                                        <p:cTn id="28" dur="1" fill="hold">
                                          <p:stCondLst>
                                            <p:cond delay="0"/>
                                          </p:stCondLst>
                                        </p:cTn>
                                        <p:tgtEl>
                                          <p:spTgt spid="73319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3205"/>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grpId="0" nodeType="afterEffect">
                                  <p:stCondLst>
                                    <p:cond delay="200"/>
                                  </p:stCondLst>
                                  <p:childTnLst>
                                    <p:set>
                                      <p:cBhvr>
                                        <p:cTn id="35" dur="1" fill="hold">
                                          <p:stCondLst>
                                            <p:cond delay="0"/>
                                          </p:stCondLst>
                                        </p:cTn>
                                        <p:tgtEl>
                                          <p:spTgt spid="733206"/>
                                        </p:tgtEl>
                                        <p:attrNameLst>
                                          <p:attrName>style.visibility</p:attrName>
                                        </p:attrNameLst>
                                      </p:cBhvr>
                                      <p:to>
                                        <p:strVal val="visible"/>
                                      </p:to>
                                    </p:set>
                                  </p:childTnLst>
                                </p:cTn>
                              </p:par>
                            </p:childTnLst>
                          </p:cTn>
                        </p:par>
                        <p:par>
                          <p:cTn id="36" fill="hold" nodeType="afterGroup">
                            <p:stCondLst>
                              <p:cond delay="200"/>
                            </p:stCondLst>
                            <p:childTnLst>
                              <p:par>
                                <p:cTn id="37" presetID="1" presetClass="entr" presetSubtype="0" fill="hold" nodeType="afterEffect">
                                  <p:stCondLst>
                                    <p:cond delay="2000"/>
                                  </p:stCondLst>
                                  <p:childTnLst>
                                    <p:set>
                                      <p:cBhvr>
                                        <p:cTn id="38" dur="1" fill="hold">
                                          <p:stCondLst>
                                            <p:cond delay="0"/>
                                          </p:stCondLst>
                                        </p:cTn>
                                        <p:tgtEl>
                                          <p:spTgt spid="733207"/>
                                        </p:tgtEl>
                                        <p:attrNameLst>
                                          <p:attrName>style.visibility</p:attrName>
                                        </p:attrNameLst>
                                      </p:cBhvr>
                                      <p:to>
                                        <p:strVal val="visible"/>
                                      </p:to>
                                    </p:set>
                                  </p:childTnLst>
                                </p:cTn>
                              </p:par>
                            </p:childTnLst>
                          </p:cTn>
                        </p:par>
                        <p:par>
                          <p:cTn id="39" fill="hold" nodeType="afterGroup">
                            <p:stCondLst>
                              <p:cond delay="2200"/>
                            </p:stCondLst>
                            <p:childTnLst>
                              <p:par>
                                <p:cTn id="40" presetID="1" presetClass="entr" presetSubtype="0" fill="hold" nodeType="afterEffect">
                                  <p:stCondLst>
                                    <p:cond delay="2000"/>
                                  </p:stCondLst>
                                  <p:childTnLst>
                                    <p:set>
                                      <p:cBhvr>
                                        <p:cTn id="41" dur="1" fill="hold">
                                          <p:stCondLst>
                                            <p:cond delay="0"/>
                                          </p:stCondLst>
                                        </p:cTn>
                                        <p:tgtEl>
                                          <p:spTgt spid="733208"/>
                                        </p:tgtEl>
                                        <p:attrNameLst>
                                          <p:attrName>style.visibility</p:attrName>
                                        </p:attrNameLst>
                                      </p:cBhvr>
                                      <p:to>
                                        <p:strVal val="visible"/>
                                      </p:to>
                                    </p:set>
                                  </p:childTnLst>
                                </p:cTn>
                              </p:par>
                            </p:childTnLst>
                          </p:cTn>
                        </p:par>
                        <p:par>
                          <p:cTn id="42" fill="hold" nodeType="afterGroup">
                            <p:stCondLst>
                              <p:cond delay="4200"/>
                            </p:stCondLst>
                            <p:childTnLst>
                              <p:par>
                                <p:cTn id="43" presetID="1" presetClass="entr" presetSubtype="0" fill="hold" nodeType="afterEffect">
                                  <p:stCondLst>
                                    <p:cond delay="2000"/>
                                  </p:stCondLst>
                                  <p:childTnLst>
                                    <p:set>
                                      <p:cBhvr>
                                        <p:cTn id="44" dur="1" fill="hold">
                                          <p:stCondLst>
                                            <p:cond delay="0"/>
                                          </p:stCondLst>
                                        </p:cTn>
                                        <p:tgtEl>
                                          <p:spTgt spid="733193"/>
                                        </p:tgtEl>
                                        <p:attrNameLst>
                                          <p:attrName>style.visibility</p:attrName>
                                        </p:attrNameLst>
                                      </p:cBhvr>
                                      <p:to>
                                        <p:strVal val="visible"/>
                                      </p:to>
                                    </p:set>
                                  </p:childTnLst>
                                </p:cTn>
                              </p:par>
                            </p:childTnLst>
                          </p:cTn>
                        </p:par>
                        <p:par>
                          <p:cTn id="45" fill="hold" nodeType="afterGroup">
                            <p:stCondLst>
                              <p:cond delay="6200"/>
                            </p:stCondLst>
                            <p:childTnLst>
                              <p:par>
                                <p:cTn id="46" presetID="1" presetClass="entr" presetSubtype="0" fill="hold" grpId="0" nodeType="afterEffect">
                                  <p:stCondLst>
                                    <p:cond delay="2000"/>
                                  </p:stCondLst>
                                  <p:childTnLst>
                                    <p:set>
                                      <p:cBhvr>
                                        <p:cTn id="47" dur="1" fill="hold">
                                          <p:stCondLst>
                                            <p:cond delay="0"/>
                                          </p:stCondLst>
                                        </p:cTn>
                                        <p:tgtEl>
                                          <p:spTgt spid="733209"/>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33203"/>
                                        </p:tgtEl>
                                        <p:attrNameLst>
                                          <p:attrName>style.visibility</p:attrName>
                                        </p:attrNameLst>
                                      </p:cBhvr>
                                      <p:to>
                                        <p:strVal val="visible"/>
                                      </p:to>
                                    </p:set>
                                  </p:childTnLst>
                                </p:cTn>
                              </p:par>
                            </p:childTnLst>
                          </p:cTn>
                        </p:par>
                        <p:par>
                          <p:cTn id="52" fill="hold" nodeType="afterGroup">
                            <p:stCondLst>
                              <p:cond delay="0"/>
                            </p:stCondLst>
                            <p:childTnLst>
                              <p:par>
                                <p:cTn id="53" presetID="1" presetClass="entr" presetSubtype="0" fill="hold" nodeType="afterEffect">
                                  <p:stCondLst>
                                    <p:cond delay="2000"/>
                                  </p:stCondLst>
                                  <p:childTnLst>
                                    <p:set>
                                      <p:cBhvr>
                                        <p:cTn id="54" dur="1" fill="hold">
                                          <p:stCondLst>
                                            <p:cond delay="0"/>
                                          </p:stCondLst>
                                        </p:cTn>
                                        <p:tgtEl>
                                          <p:spTgt spid="733194"/>
                                        </p:tgtEl>
                                        <p:attrNameLst>
                                          <p:attrName>style.visibility</p:attrName>
                                        </p:attrNameLst>
                                      </p:cBhvr>
                                      <p:to>
                                        <p:strVal val="visible"/>
                                      </p:to>
                                    </p:set>
                                  </p:childTnLst>
                                </p:cTn>
                              </p:par>
                            </p:childTnLst>
                          </p:cTn>
                        </p:par>
                        <p:par>
                          <p:cTn id="55" fill="hold" nodeType="afterGroup">
                            <p:stCondLst>
                              <p:cond delay="2000"/>
                            </p:stCondLst>
                            <p:childTnLst>
                              <p:par>
                                <p:cTn id="56" presetID="1" presetClass="entr" presetSubtype="0" fill="hold" nodeType="afterEffect">
                                  <p:stCondLst>
                                    <p:cond delay="2000"/>
                                  </p:stCondLst>
                                  <p:childTnLst>
                                    <p:set>
                                      <p:cBhvr>
                                        <p:cTn id="57" dur="1" fill="hold">
                                          <p:stCondLst>
                                            <p:cond delay="0"/>
                                          </p:stCondLst>
                                        </p:cTn>
                                        <p:tgtEl>
                                          <p:spTgt spid="733197"/>
                                        </p:tgtEl>
                                        <p:attrNameLst>
                                          <p:attrName>style.visibility</p:attrName>
                                        </p:attrNameLst>
                                      </p:cBhvr>
                                      <p:to>
                                        <p:strVal val="visible"/>
                                      </p:to>
                                    </p:set>
                                  </p:childTnLst>
                                </p:cTn>
                              </p:par>
                            </p:childTnLst>
                          </p:cTn>
                        </p:par>
                        <p:par>
                          <p:cTn id="58" fill="hold" nodeType="afterGroup">
                            <p:stCondLst>
                              <p:cond delay="4000"/>
                            </p:stCondLst>
                            <p:childTnLst>
                              <p:par>
                                <p:cTn id="59" presetID="1" presetClass="entr" presetSubtype="0" fill="hold" nodeType="afterEffect">
                                  <p:stCondLst>
                                    <p:cond delay="0"/>
                                  </p:stCondLst>
                                  <p:childTnLst>
                                    <p:set>
                                      <p:cBhvr>
                                        <p:cTn id="60" dur="1" fill="hold">
                                          <p:stCondLst>
                                            <p:cond delay="0"/>
                                          </p:stCondLst>
                                        </p:cTn>
                                        <p:tgtEl>
                                          <p:spTgt spid="733195"/>
                                        </p:tgtEl>
                                        <p:attrNameLst>
                                          <p:attrName>style.visibility</p:attrName>
                                        </p:attrNameLst>
                                      </p:cBhvr>
                                      <p:to>
                                        <p:strVal val="visible"/>
                                      </p:to>
                                    </p:set>
                                  </p:childTnLst>
                                </p:cTn>
                              </p:par>
                            </p:childTnLst>
                          </p:cTn>
                        </p:par>
                        <p:par>
                          <p:cTn id="61" fill="hold" nodeType="afterGroup">
                            <p:stCondLst>
                              <p:cond delay="4000"/>
                            </p:stCondLst>
                            <p:childTnLst>
                              <p:par>
                                <p:cTn id="62" presetID="1" presetClass="entr" presetSubtype="0" fill="hold" grpId="0" nodeType="afterEffect">
                                  <p:stCondLst>
                                    <p:cond delay="2000"/>
                                  </p:stCondLst>
                                  <p:childTnLst>
                                    <p:set>
                                      <p:cBhvr>
                                        <p:cTn id="63" dur="1" fill="hold">
                                          <p:stCondLst>
                                            <p:cond delay="0"/>
                                          </p:stCondLst>
                                        </p:cTn>
                                        <p:tgtEl>
                                          <p:spTgt spid="733201"/>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73321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733210"/>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3321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3319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733200"/>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733202"/>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33213"/>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33214"/>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191" grpId="0"/>
      <p:bldP spid="733192" grpId="0"/>
      <p:bldP spid="733198" grpId="0"/>
      <p:bldP spid="733199" grpId="0"/>
      <p:bldP spid="733201" grpId="0"/>
      <p:bldP spid="733202" grpId="0"/>
      <p:bldP spid="733203" grpId="0"/>
      <p:bldP spid="733205" grpId="0"/>
      <p:bldP spid="733206" grpId="0"/>
      <p:bldP spid="733209" grpId="0"/>
      <p:bldP spid="733213" grpId="0"/>
      <p:bldP spid="7332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8EE6D30-E484-4C81-A14E-A64F0A4FAE08}"/>
              </a:ext>
            </a:extLst>
          </p:cNvPr>
          <p:cNvSpPr>
            <a:spLocks noGrp="1" noChangeArrowheads="1"/>
          </p:cNvSpPr>
          <p:nvPr>
            <p:ph type="body" sz="half" idx="1"/>
          </p:nvPr>
        </p:nvSpPr>
        <p:spPr>
          <a:xfrm>
            <a:off x="395288" y="260350"/>
            <a:ext cx="5329237" cy="1079500"/>
          </a:xfrm>
          <a:noFill/>
        </p:spPr>
        <p:txBody>
          <a:bodyPr/>
          <a:lstStyle/>
          <a:p>
            <a:pPr eaLnBrk="1" hangingPunct="1">
              <a:buFont typeface="Wingdings" panose="05000000000000000000" pitchFamily="2" charset="2"/>
              <a:buNone/>
            </a:pPr>
            <a:r>
              <a:rPr kumimoji="1" lang="zh-CN" altLang="en-US" sz="3200" b="1">
                <a:solidFill>
                  <a:schemeClr val="hlink"/>
                </a:solidFill>
              </a:rPr>
              <a:t>五、类平均法</a:t>
            </a:r>
            <a:r>
              <a:rPr lang="zh-CN" altLang="en-US" sz="3200"/>
              <a:t>（</a:t>
            </a:r>
            <a:r>
              <a:rPr lang="en-US" altLang="zh-CN" sz="3200"/>
              <a:t>Average)</a:t>
            </a:r>
          </a:p>
        </p:txBody>
      </p:sp>
      <p:sp>
        <p:nvSpPr>
          <p:cNvPr id="70659" name="Rectangle 3">
            <a:extLst>
              <a:ext uri="{FF2B5EF4-FFF2-40B4-BE49-F238E27FC236}">
                <a16:creationId xmlns:a16="http://schemas.microsoft.com/office/drawing/2014/main" id="{6312295B-5A9C-4950-9388-98B29231CFB3}"/>
              </a:ext>
            </a:extLst>
          </p:cNvPr>
          <p:cNvSpPr>
            <a:spLocks noChangeArrowheads="1"/>
          </p:cNvSpPr>
          <p:nvPr/>
        </p:nvSpPr>
        <p:spPr bwMode="auto">
          <a:xfrm>
            <a:off x="468313" y="1196975"/>
            <a:ext cx="72723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t>定义两类之间的距离平方为这两类元素两两之间距离平方的平均 </a:t>
            </a:r>
          </a:p>
        </p:txBody>
      </p:sp>
      <p:graphicFrame>
        <p:nvGraphicFramePr>
          <p:cNvPr id="70660" name="Object 2">
            <a:extLst>
              <a:ext uri="{FF2B5EF4-FFF2-40B4-BE49-F238E27FC236}">
                <a16:creationId xmlns:a16="http://schemas.microsoft.com/office/drawing/2014/main" id="{3AFE4BC2-D5FD-440C-8451-928AC50852FD}"/>
              </a:ext>
            </a:extLst>
          </p:cNvPr>
          <p:cNvGraphicFramePr>
            <a:graphicFrameLocks noChangeAspect="1"/>
          </p:cNvGraphicFramePr>
          <p:nvPr/>
        </p:nvGraphicFramePr>
        <p:xfrm>
          <a:off x="2339975" y="1700213"/>
          <a:ext cx="3095625" cy="1077912"/>
        </p:xfrm>
        <a:graphic>
          <a:graphicData uri="http://schemas.openxmlformats.org/presentationml/2006/ole">
            <mc:AlternateContent xmlns:mc="http://schemas.openxmlformats.org/markup-compatibility/2006">
              <mc:Choice xmlns:v="urn:schemas-microsoft-com:vml" Requires="v">
                <p:oleObj spid="_x0000_s37994" r:id="rId3" imgW="1282700" imgH="444500" progId="Equation.3">
                  <p:embed/>
                </p:oleObj>
              </mc:Choice>
              <mc:Fallback>
                <p:oleObj r:id="rId3" imgW="1282700" imgH="4445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700213"/>
                        <a:ext cx="309562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0661" name="Group 9">
            <a:extLst>
              <a:ext uri="{FF2B5EF4-FFF2-40B4-BE49-F238E27FC236}">
                <a16:creationId xmlns:a16="http://schemas.microsoft.com/office/drawing/2014/main" id="{ABEF11A9-6213-4F3C-9EFE-3A6636D26E47}"/>
              </a:ext>
            </a:extLst>
          </p:cNvPr>
          <p:cNvGrpSpPr>
            <a:grpSpLocks/>
          </p:cNvGrpSpPr>
          <p:nvPr/>
        </p:nvGrpSpPr>
        <p:grpSpPr bwMode="auto">
          <a:xfrm>
            <a:off x="1258888" y="3213100"/>
            <a:ext cx="6810375" cy="1716088"/>
            <a:chOff x="657" y="1616"/>
            <a:chExt cx="4290" cy="1081"/>
          </a:xfrm>
        </p:grpSpPr>
        <p:grpSp>
          <p:nvGrpSpPr>
            <p:cNvPr id="70663" name="Group 4">
              <a:extLst>
                <a:ext uri="{FF2B5EF4-FFF2-40B4-BE49-F238E27FC236}">
                  <a16:creationId xmlns:a16="http://schemas.microsoft.com/office/drawing/2014/main" id="{C66CCBB4-2A07-4EE4-9CB7-30965234C0BE}"/>
                </a:ext>
              </a:extLst>
            </p:cNvPr>
            <p:cNvGrpSpPr>
              <a:grpSpLocks/>
            </p:cNvGrpSpPr>
            <p:nvPr/>
          </p:nvGrpSpPr>
          <p:grpSpPr bwMode="auto">
            <a:xfrm>
              <a:off x="884" y="1616"/>
              <a:ext cx="3921" cy="1081"/>
              <a:chOff x="975" y="1344"/>
              <a:chExt cx="3921" cy="1081"/>
            </a:xfrm>
          </p:grpSpPr>
          <p:sp>
            <p:nvSpPr>
              <p:cNvPr id="56330" name="Oval 3">
                <a:extLst>
                  <a:ext uri="{FF2B5EF4-FFF2-40B4-BE49-F238E27FC236}">
                    <a16:creationId xmlns:a16="http://schemas.microsoft.com/office/drawing/2014/main" id="{4673A5F9-10CF-4E77-B3B4-79F91679EC96}"/>
                  </a:ext>
                </a:extLst>
              </p:cNvPr>
              <p:cNvSpPr>
                <a:spLocks noChangeArrowheads="1"/>
              </p:cNvSpPr>
              <p:nvPr/>
            </p:nvSpPr>
            <p:spPr bwMode="auto">
              <a:xfrm>
                <a:off x="975" y="1344"/>
                <a:ext cx="1262" cy="1021"/>
              </a:xfrm>
              <a:prstGeom prst="ellipse">
                <a:avLst/>
              </a:prstGeom>
              <a:solidFill>
                <a:schemeClr val="accent3">
                  <a:lumMod val="95000"/>
                </a:schemeClr>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endParaRPr kumimoji="1" lang="zh-CN" altLang="zh-CN" sz="2400">
                  <a:latin typeface="Times New Roman" panose="02020603050405020304" pitchFamily="18" charset="0"/>
                </a:endParaRPr>
              </a:p>
            </p:txBody>
          </p:sp>
          <p:sp>
            <p:nvSpPr>
              <p:cNvPr id="56331" name="Oval 4">
                <a:extLst>
                  <a:ext uri="{FF2B5EF4-FFF2-40B4-BE49-F238E27FC236}">
                    <a16:creationId xmlns:a16="http://schemas.microsoft.com/office/drawing/2014/main" id="{50CF93BB-ACF4-4A00-9D93-2BEDC9255563}"/>
                  </a:ext>
                </a:extLst>
              </p:cNvPr>
              <p:cNvSpPr>
                <a:spLocks noChangeArrowheads="1"/>
              </p:cNvSpPr>
              <p:nvPr/>
            </p:nvSpPr>
            <p:spPr bwMode="auto">
              <a:xfrm>
                <a:off x="3634" y="1404"/>
                <a:ext cx="1262" cy="1021"/>
              </a:xfrm>
              <a:prstGeom prst="ellipse">
                <a:avLst/>
              </a:prstGeom>
              <a:solidFill>
                <a:schemeClr val="accent3">
                  <a:lumMod val="95000"/>
                </a:schemeClr>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800"/>
              </a:p>
            </p:txBody>
          </p:sp>
          <p:sp>
            <p:nvSpPr>
              <p:cNvPr id="70668" name="Rectangle 5">
                <a:extLst>
                  <a:ext uri="{FF2B5EF4-FFF2-40B4-BE49-F238E27FC236}">
                    <a16:creationId xmlns:a16="http://schemas.microsoft.com/office/drawing/2014/main" id="{A209A46C-E2D6-4519-9FF7-BDE116842176}"/>
                  </a:ext>
                </a:extLst>
              </p:cNvPr>
              <p:cNvSpPr>
                <a:spLocks noChangeArrowheads="1"/>
              </p:cNvSpPr>
              <p:nvPr/>
            </p:nvSpPr>
            <p:spPr bwMode="auto">
              <a:xfrm>
                <a:off x="1326" y="1556"/>
                <a:ext cx="1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a:t>
                </a:r>
              </a:p>
            </p:txBody>
          </p:sp>
          <p:sp>
            <p:nvSpPr>
              <p:cNvPr id="70669" name="Rectangle 7">
                <a:extLst>
                  <a:ext uri="{FF2B5EF4-FFF2-40B4-BE49-F238E27FC236}">
                    <a16:creationId xmlns:a16="http://schemas.microsoft.com/office/drawing/2014/main" id="{775FC6AA-FAFC-4D68-B66C-47EFFBEF6B3B}"/>
                  </a:ext>
                </a:extLst>
              </p:cNvPr>
              <p:cNvSpPr>
                <a:spLocks noChangeArrowheads="1"/>
              </p:cNvSpPr>
              <p:nvPr/>
            </p:nvSpPr>
            <p:spPr bwMode="auto">
              <a:xfrm>
                <a:off x="1420" y="1909"/>
                <a:ext cx="1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a:t>
                </a:r>
              </a:p>
            </p:txBody>
          </p:sp>
          <p:sp>
            <p:nvSpPr>
              <p:cNvPr id="70670" name="Rectangle 8">
                <a:extLst>
                  <a:ext uri="{FF2B5EF4-FFF2-40B4-BE49-F238E27FC236}">
                    <a16:creationId xmlns:a16="http://schemas.microsoft.com/office/drawing/2014/main" id="{C1A2FC72-0E2E-47BD-B083-5661A9BDD689}"/>
                  </a:ext>
                </a:extLst>
              </p:cNvPr>
              <p:cNvSpPr>
                <a:spLocks noChangeArrowheads="1"/>
              </p:cNvSpPr>
              <p:nvPr/>
            </p:nvSpPr>
            <p:spPr bwMode="auto">
              <a:xfrm>
                <a:off x="4110" y="1552"/>
                <a:ext cx="1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a:t>
                </a:r>
              </a:p>
            </p:txBody>
          </p:sp>
          <p:sp>
            <p:nvSpPr>
              <p:cNvPr id="70671" name="Rectangle 9">
                <a:extLst>
                  <a:ext uri="{FF2B5EF4-FFF2-40B4-BE49-F238E27FC236}">
                    <a16:creationId xmlns:a16="http://schemas.microsoft.com/office/drawing/2014/main" id="{6E7046E7-FA87-4BC2-9C6D-28A6A26FBEDE}"/>
                  </a:ext>
                </a:extLst>
              </p:cNvPr>
              <p:cNvSpPr>
                <a:spLocks noChangeArrowheads="1"/>
              </p:cNvSpPr>
              <p:nvPr/>
            </p:nvSpPr>
            <p:spPr bwMode="auto">
              <a:xfrm>
                <a:off x="4222" y="2090"/>
                <a:ext cx="1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a:t>
                </a:r>
              </a:p>
            </p:txBody>
          </p:sp>
          <p:sp>
            <p:nvSpPr>
              <p:cNvPr id="70672" name="Rectangle 10">
                <a:extLst>
                  <a:ext uri="{FF2B5EF4-FFF2-40B4-BE49-F238E27FC236}">
                    <a16:creationId xmlns:a16="http://schemas.microsoft.com/office/drawing/2014/main" id="{23BB4386-BA38-4980-9E3D-C3B0E10FBB9D}"/>
                  </a:ext>
                </a:extLst>
              </p:cNvPr>
              <p:cNvSpPr>
                <a:spLocks noChangeArrowheads="1"/>
              </p:cNvSpPr>
              <p:nvPr/>
            </p:nvSpPr>
            <p:spPr bwMode="auto">
              <a:xfrm>
                <a:off x="4376" y="1780"/>
                <a:ext cx="18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a:t>
                </a:r>
              </a:p>
            </p:txBody>
          </p:sp>
          <p:sp>
            <p:nvSpPr>
              <p:cNvPr id="70673" name="Line 11">
                <a:extLst>
                  <a:ext uri="{FF2B5EF4-FFF2-40B4-BE49-F238E27FC236}">
                    <a16:creationId xmlns:a16="http://schemas.microsoft.com/office/drawing/2014/main" id="{3C2CF032-0075-4509-90C1-60EE7E660426}"/>
                  </a:ext>
                </a:extLst>
              </p:cNvPr>
              <p:cNvSpPr>
                <a:spLocks noChangeShapeType="1"/>
              </p:cNvSpPr>
              <p:nvPr/>
            </p:nvSpPr>
            <p:spPr bwMode="auto">
              <a:xfrm>
                <a:off x="1537" y="2069"/>
                <a:ext cx="2822" cy="180"/>
              </a:xfrm>
              <a:prstGeom prst="line">
                <a:avLst/>
              </a:prstGeom>
              <a:noFill/>
              <a:ln w="9525">
                <a:solidFill>
                  <a:srgbClr val="FF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0674" name="Line 12">
                <a:extLst>
                  <a:ext uri="{FF2B5EF4-FFF2-40B4-BE49-F238E27FC236}">
                    <a16:creationId xmlns:a16="http://schemas.microsoft.com/office/drawing/2014/main" id="{BE5FC449-CF42-48D6-BA12-16D3B965531A}"/>
                  </a:ext>
                </a:extLst>
              </p:cNvPr>
              <p:cNvSpPr>
                <a:spLocks noChangeShapeType="1"/>
              </p:cNvSpPr>
              <p:nvPr/>
            </p:nvSpPr>
            <p:spPr bwMode="auto">
              <a:xfrm>
                <a:off x="1429" y="1704"/>
                <a:ext cx="3044" cy="241"/>
              </a:xfrm>
              <a:prstGeom prst="line">
                <a:avLst/>
              </a:prstGeom>
              <a:noFill/>
              <a:ln w="952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0675" name="Line 13">
                <a:extLst>
                  <a:ext uri="{FF2B5EF4-FFF2-40B4-BE49-F238E27FC236}">
                    <a16:creationId xmlns:a16="http://schemas.microsoft.com/office/drawing/2014/main" id="{662ED7D7-BC32-4BF2-A92F-286899DB8C87}"/>
                  </a:ext>
                </a:extLst>
              </p:cNvPr>
              <p:cNvSpPr>
                <a:spLocks noChangeShapeType="1"/>
              </p:cNvSpPr>
              <p:nvPr/>
            </p:nvSpPr>
            <p:spPr bwMode="auto">
              <a:xfrm>
                <a:off x="1429" y="1704"/>
                <a:ext cx="2822" cy="0"/>
              </a:xfrm>
              <a:prstGeom prst="line">
                <a:avLst/>
              </a:prstGeom>
              <a:noFill/>
              <a:ln w="952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0676" name="Line 14">
                <a:extLst>
                  <a:ext uri="{FF2B5EF4-FFF2-40B4-BE49-F238E27FC236}">
                    <a16:creationId xmlns:a16="http://schemas.microsoft.com/office/drawing/2014/main" id="{CFC0CCF9-47ED-4C31-B92B-2A83F2D5FF3B}"/>
                  </a:ext>
                </a:extLst>
              </p:cNvPr>
              <p:cNvSpPr>
                <a:spLocks noChangeShapeType="1"/>
              </p:cNvSpPr>
              <p:nvPr/>
            </p:nvSpPr>
            <p:spPr bwMode="auto">
              <a:xfrm>
                <a:off x="1429" y="1706"/>
                <a:ext cx="2896" cy="541"/>
              </a:xfrm>
              <a:prstGeom prst="line">
                <a:avLst/>
              </a:prstGeom>
              <a:noFill/>
              <a:ln w="952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0677" name="Line 15">
                <a:extLst>
                  <a:ext uri="{FF2B5EF4-FFF2-40B4-BE49-F238E27FC236}">
                    <a16:creationId xmlns:a16="http://schemas.microsoft.com/office/drawing/2014/main" id="{138D5717-1886-4D0E-8DC2-131394F9F18A}"/>
                  </a:ext>
                </a:extLst>
              </p:cNvPr>
              <p:cNvSpPr>
                <a:spLocks noChangeShapeType="1"/>
              </p:cNvSpPr>
              <p:nvPr/>
            </p:nvSpPr>
            <p:spPr bwMode="auto">
              <a:xfrm flipV="1">
                <a:off x="1521" y="1932"/>
                <a:ext cx="2950" cy="121"/>
              </a:xfrm>
              <a:prstGeom prst="line">
                <a:avLst/>
              </a:prstGeom>
              <a:noFill/>
              <a:ln w="9525">
                <a:solidFill>
                  <a:srgbClr val="FF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0678" name="Line 16">
                <a:extLst>
                  <a:ext uri="{FF2B5EF4-FFF2-40B4-BE49-F238E27FC236}">
                    <a16:creationId xmlns:a16="http://schemas.microsoft.com/office/drawing/2014/main" id="{21AF01D7-8084-4550-AAA1-4739931615EF}"/>
                  </a:ext>
                </a:extLst>
              </p:cNvPr>
              <p:cNvSpPr>
                <a:spLocks noChangeShapeType="1"/>
              </p:cNvSpPr>
              <p:nvPr/>
            </p:nvSpPr>
            <p:spPr bwMode="auto">
              <a:xfrm flipV="1">
                <a:off x="1474" y="1706"/>
                <a:ext cx="2748" cy="361"/>
              </a:xfrm>
              <a:prstGeom prst="line">
                <a:avLst/>
              </a:prstGeom>
              <a:noFill/>
              <a:ln w="9525">
                <a:solidFill>
                  <a:srgbClr val="FF006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0664" name="Text Box 7">
              <a:extLst>
                <a:ext uri="{FF2B5EF4-FFF2-40B4-BE49-F238E27FC236}">
                  <a16:creationId xmlns:a16="http://schemas.microsoft.com/office/drawing/2014/main" id="{897A2CFB-E66E-4B2D-831D-6828864FDDA7}"/>
                </a:ext>
              </a:extLst>
            </p:cNvPr>
            <p:cNvSpPr txBox="1">
              <a:spLocks noChangeArrowheads="1"/>
            </p:cNvSpPr>
            <p:nvPr/>
          </p:nvSpPr>
          <p:spPr bwMode="auto">
            <a:xfrm>
              <a:off x="657" y="1752"/>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t>p</a:t>
              </a:r>
            </a:p>
          </p:txBody>
        </p:sp>
        <p:sp>
          <p:nvSpPr>
            <p:cNvPr id="70665" name="Text Box 8">
              <a:extLst>
                <a:ext uri="{FF2B5EF4-FFF2-40B4-BE49-F238E27FC236}">
                  <a16:creationId xmlns:a16="http://schemas.microsoft.com/office/drawing/2014/main" id="{761C14A4-DEDD-45D1-9984-6735A37EDB82}"/>
                </a:ext>
              </a:extLst>
            </p:cNvPr>
            <p:cNvSpPr txBox="1">
              <a:spLocks noChangeArrowheads="1"/>
            </p:cNvSpPr>
            <p:nvPr/>
          </p:nvSpPr>
          <p:spPr bwMode="auto">
            <a:xfrm>
              <a:off x="4694" y="1616"/>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t>q</a:t>
              </a:r>
            </a:p>
          </p:txBody>
        </p:sp>
      </p:grpSp>
      <p:graphicFrame>
        <p:nvGraphicFramePr>
          <p:cNvPr id="70662" name="Object 3">
            <a:extLst>
              <a:ext uri="{FF2B5EF4-FFF2-40B4-BE49-F238E27FC236}">
                <a16:creationId xmlns:a16="http://schemas.microsoft.com/office/drawing/2014/main" id="{3C81F102-D8CA-4411-BE29-EEB57FB36EA5}"/>
              </a:ext>
            </a:extLst>
          </p:cNvPr>
          <p:cNvGraphicFramePr>
            <a:graphicFrameLocks noGrp="1" noChangeAspect="1"/>
          </p:cNvGraphicFramePr>
          <p:nvPr>
            <p:ph sz="quarter" idx="3"/>
          </p:nvPr>
        </p:nvGraphicFramePr>
        <p:xfrm>
          <a:off x="2771775" y="5084763"/>
          <a:ext cx="3673475" cy="760412"/>
        </p:xfrm>
        <a:graphic>
          <a:graphicData uri="http://schemas.openxmlformats.org/presentationml/2006/ole">
            <mc:AlternateContent xmlns:mc="http://schemas.openxmlformats.org/markup-compatibility/2006">
              <mc:Choice xmlns:v="urn:schemas-microsoft-com:vml" Requires="v">
                <p:oleObj spid="_x0000_s37995" name="公式" r:id="rId5" imgW="1905000" imgH="393700" progId="Equation.3">
                  <p:embed/>
                </p:oleObj>
              </mc:Choice>
              <mc:Fallback>
                <p:oleObj name="公式" r:id="rId5" imgW="1905000" imgH="3937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5084763"/>
                        <a:ext cx="3673475" cy="760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9938" name="Object 2">
            <a:extLst>
              <a:ext uri="{FF2B5EF4-FFF2-40B4-BE49-F238E27FC236}">
                <a16:creationId xmlns:a16="http://schemas.microsoft.com/office/drawing/2014/main" id="{72B85E34-9CF4-4699-A878-2457692D13D6}"/>
              </a:ext>
            </a:extLst>
          </p:cNvPr>
          <p:cNvGraphicFramePr>
            <a:graphicFrameLocks noChangeAspect="1"/>
          </p:cNvGraphicFramePr>
          <p:nvPr/>
        </p:nvGraphicFramePr>
        <p:xfrm>
          <a:off x="5724525" y="1196975"/>
          <a:ext cx="2165350" cy="685800"/>
        </p:xfrm>
        <a:graphic>
          <a:graphicData uri="http://schemas.openxmlformats.org/presentationml/2006/ole">
            <mc:AlternateContent xmlns:mc="http://schemas.openxmlformats.org/markup-compatibility/2006">
              <mc:Choice xmlns:v="urn:schemas-microsoft-com:vml" Requires="v">
                <p:oleObj spid="_x0000_s39330" name="公式" r:id="rId3" imgW="748975" imgH="241195" progId="Equation.3">
                  <p:embed/>
                </p:oleObj>
              </mc:Choice>
              <mc:Fallback>
                <p:oleObj name="公式" r:id="rId3" imgW="748975" imgH="241195"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1196975"/>
                        <a:ext cx="21653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9942" name="Rectangle 6">
            <a:extLst>
              <a:ext uri="{FF2B5EF4-FFF2-40B4-BE49-F238E27FC236}">
                <a16:creationId xmlns:a16="http://schemas.microsoft.com/office/drawing/2014/main" id="{B5BFFAB8-7B1B-434D-9975-98859DAD9AE8}"/>
              </a:ext>
            </a:extLst>
          </p:cNvPr>
          <p:cNvSpPr>
            <a:spLocks noChangeArrowheads="1"/>
          </p:cNvSpPr>
          <p:nvPr/>
        </p:nvSpPr>
        <p:spPr bwMode="auto">
          <a:xfrm>
            <a:off x="468313" y="1268413"/>
            <a:ext cx="506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将</a:t>
            </a:r>
            <a:r>
              <a:rPr kumimoji="1" lang="en-US" altLang="zh-CN" sz="2400">
                <a:latin typeface="Times New Roman" panose="02020603050405020304" pitchFamily="18" charset="0"/>
                <a:cs typeface="Times New Roman" panose="02020603050405020304" pitchFamily="18" charset="0"/>
              </a:rPr>
              <a:t>p</a:t>
            </a:r>
            <a:r>
              <a:rPr kumimoji="1" lang="zh-CN" altLang="en-US" sz="2400">
                <a:latin typeface="Times New Roman" panose="02020603050405020304" pitchFamily="18" charset="0"/>
                <a:cs typeface="Times New Roman" panose="02020603050405020304" pitchFamily="18" charset="0"/>
              </a:rPr>
              <a:t>和</a:t>
            </a:r>
            <a:r>
              <a:rPr kumimoji="1" lang="en-US" altLang="zh-CN" sz="2400">
                <a:latin typeface="Times New Roman" panose="02020603050405020304" pitchFamily="18" charset="0"/>
                <a:cs typeface="Times New Roman" panose="02020603050405020304" pitchFamily="18" charset="0"/>
              </a:rPr>
              <a:t>q</a:t>
            </a:r>
            <a:r>
              <a:rPr kumimoji="1" lang="zh-CN" altLang="en-US" sz="2400">
                <a:latin typeface="Times New Roman" panose="02020603050405020304" pitchFamily="18" charset="0"/>
                <a:cs typeface="Times New Roman" panose="02020603050405020304" pitchFamily="18" charset="0"/>
              </a:rPr>
              <a:t>合并为</a:t>
            </a:r>
            <a:r>
              <a:rPr kumimoji="1" lang="en-US" altLang="zh-CN" sz="2400">
                <a:latin typeface="Times New Roman" panose="02020603050405020304" pitchFamily="18" charset="0"/>
                <a:cs typeface="Times New Roman" panose="02020603050405020304" pitchFamily="18" charset="0"/>
              </a:rPr>
              <a:t>k</a:t>
            </a:r>
            <a:r>
              <a:rPr kumimoji="1" lang="zh-CN" altLang="en-US" sz="2400">
                <a:latin typeface="Times New Roman" panose="02020603050405020304" pitchFamily="18" charset="0"/>
                <a:cs typeface="Times New Roman" panose="02020603050405020304" pitchFamily="18" charset="0"/>
              </a:rPr>
              <a:t>，则</a:t>
            </a:r>
            <a:r>
              <a:rPr kumimoji="1" lang="en-US" altLang="zh-CN" sz="2400">
                <a:latin typeface="Times New Roman" panose="02020603050405020304" pitchFamily="18" charset="0"/>
                <a:cs typeface="Times New Roman" panose="02020603050405020304" pitchFamily="18" charset="0"/>
              </a:rPr>
              <a:t>k</a:t>
            </a:r>
            <a:r>
              <a:rPr kumimoji="1" lang="zh-CN" altLang="en-US" sz="2400">
                <a:latin typeface="Times New Roman" panose="02020603050405020304" pitchFamily="18" charset="0"/>
                <a:cs typeface="Times New Roman" panose="02020603050405020304" pitchFamily="18" charset="0"/>
              </a:rPr>
              <a:t>类的样品个数为</a:t>
            </a:r>
            <a:endParaRPr kumimoji="1" lang="zh-CN" altLang="en-US" sz="2400">
              <a:latin typeface="Times New Roman" panose="02020603050405020304" pitchFamily="18" charset="0"/>
            </a:endParaRPr>
          </a:p>
        </p:txBody>
      </p:sp>
      <p:grpSp>
        <p:nvGrpSpPr>
          <p:cNvPr id="71684" name="Group 28">
            <a:extLst>
              <a:ext uri="{FF2B5EF4-FFF2-40B4-BE49-F238E27FC236}">
                <a16:creationId xmlns:a16="http://schemas.microsoft.com/office/drawing/2014/main" id="{7287FFB1-B029-4536-87DD-86D45CFEAEED}"/>
              </a:ext>
            </a:extLst>
          </p:cNvPr>
          <p:cNvGrpSpPr>
            <a:grpSpLocks/>
          </p:cNvGrpSpPr>
          <p:nvPr/>
        </p:nvGrpSpPr>
        <p:grpSpPr bwMode="auto">
          <a:xfrm>
            <a:off x="468313" y="677863"/>
            <a:ext cx="7013575" cy="519112"/>
            <a:chOff x="295" y="427"/>
            <a:chExt cx="4418" cy="327"/>
          </a:xfrm>
        </p:grpSpPr>
        <p:graphicFrame>
          <p:nvGraphicFramePr>
            <p:cNvPr id="71692" name="Object 14">
              <a:extLst>
                <a:ext uri="{FF2B5EF4-FFF2-40B4-BE49-F238E27FC236}">
                  <a16:creationId xmlns:a16="http://schemas.microsoft.com/office/drawing/2014/main" id="{2B8E5231-78CD-4C6A-B309-A346C52220B4}"/>
                </a:ext>
              </a:extLst>
            </p:cNvPr>
            <p:cNvGraphicFramePr>
              <a:graphicFrameLocks noChangeAspect="1"/>
            </p:cNvGraphicFramePr>
            <p:nvPr/>
          </p:nvGraphicFramePr>
          <p:xfrm>
            <a:off x="3515" y="427"/>
            <a:ext cx="262" cy="327"/>
          </p:xfrm>
          <a:graphic>
            <a:graphicData uri="http://schemas.openxmlformats.org/presentationml/2006/ole">
              <mc:AlternateContent xmlns:mc="http://schemas.openxmlformats.org/markup-compatibility/2006">
                <mc:Choice xmlns:v="urn:schemas-microsoft-com:vml" Requires="v">
                  <p:oleObj spid="_x0000_s39331" name="公式" r:id="rId5" imgW="190417" imgH="241195" progId="Equation.3">
                    <p:embed/>
                  </p:oleObj>
                </mc:Choice>
                <mc:Fallback>
                  <p:oleObj name="公式" r:id="rId5" imgW="190417" imgH="241195"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5" y="427"/>
                          <a:ext cx="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93" name="Object 15">
              <a:extLst>
                <a:ext uri="{FF2B5EF4-FFF2-40B4-BE49-F238E27FC236}">
                  <a16:creationId xmlns:a16="http://schemas.microsoft.com/office/drawing/2014/main" id="{7832F404-A448-4310-8FEF-4D11094DC93D}"/>
                </a:ext>
              </a:extLst>
            </p:cNvPr>
            <p:cNvGraphicFramePr>
              <a:graphicFrameLocks noChangeAspect="1"/>
            </p:cNvGraphicFramePr>
            <p:nvPr/>
          </p:nvGraphicFramePr>
          <p:xfrm>
            <a:off x="3960" y="427"/>
            <a:ext cx="249" cy="327"/>
          </p:xfrm>
          <a:graphic>
            <a:graphicData uri="http://schemas.openxmlformats.org/presentationml/2006/ole">
              <mc:AlternateContent xmlns:mc="http://schemas.openxmlformats.org/markup-compatibility/2006">
                <mc:Choice xmlns:v="urn:schemas-microsoft-com:vml" Requires="v">
                  <p:oleObj spid="_x0000_s39332" name="公式" r:id="rId7" imgW="177646" imgH="241091" progId="Equation.3">
                    <p:embed/>
                  </p:oleObj>
                </mc:Choice>
                <mc:Fallback>
                  <p:oleObj name="公式" r:id="rId7" imgW="177646" imgH="241091"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 y="427"/>
                          <a:ext cx="2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94" name="Rectangle 16">
              <a:extLst>
                <a:ext uri="{FF2B5EF4-FFF2-40B4-BE49-F238E27FC236}">
                  <a16:creationId xmlns:a16="http://schemas.microsoft.com/office/drawing/2014/main" id="{DCEFD00C-8B91-418D-BA2B-449D0376DEC9}"/>
                </a:ext>
              </a:extLst>
            </p:cNvPr>
            <p:cNvSpPr>
              <a:spLocks noChangeArrowheads="1"/>
            </p:cNvSpPr>
            <p:nvPr/>
          </p:nvSpPr>
          <p:spPr bwMode="auto">
            <a:xfrm>
              <a:off x="295" y="436"/>
              <a:ext cx="32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设聚类到某一步，类</a:t>
              </a:r>
              <a:r>
                <a:rPr kumimoji="1" lang="en-US" altLang="zh-CN" sz="2400">
                  <a:latin typeface="Times New Roman" panose="02020603050405020304" pitchFamily="18" charset="0"/>
                  <a:cs typeface="Times New Roman" panose="02020603050405020304" pitchFamily="18" charset="0"/>
                </a:rPr>
                <a:t>p</a:t>
              </a:r>
              <a:r>
                <a:rPr kumimoji="1" lang="zh-CN" altLang="en-US" sz="2400">
                  <a:latin typeface="Times New Roman" panose="02020603050405020304" pitchFamily="18" charset="0"/>
                  <a:cs typeface="Times New Roman" panose="02020603050405020304" pitchFamily="18" charset="0"/>
                </a:rPr>
                <a:t>与 </a:t>
              </a:r>
              <a:r>
                <a:rPr kumimoji="1" lang="en-US" altLang="zh-CN" sz="2400">
                  <a:latin typeface="Times New Roman" panose="02020603050405020304" pitchFamily="18" charset="0"/>
                  <a:cs typeface="Times New Roman" panose="02020603050405020304" pitchFamily="18" charset="0"/>
                </a:rPr>
                <a:t>q</a:t>
              </a:r>
              <a:r>
                <a:rPr kumimoji="1" lang="zh-CN" altLang="en-US" sz="2400">
                  <a:latin typeface="Times New Roman" panose="02020603050405020304" pitchFamily="18" charset="0"/>
                  <a:cs typeface="Times New Roman" panose="02020603050405020304" pitchFamily="18" charset="0"/>
                </a:rPr>
                <a:t>分别有样品</a:t>
              </a:r>
              <a:endParaRPr kumimoji="1" lang="zh-CN" altLang="en-US" sz="2400">
                <a:latin typeface="Times New Roman" panose="02020603050405020304" pitchFamily="18" charset="0"/>
              </a:endParaRPr>
            </a:p>
          </p:txBody>
        </p:sp>
        <p:sp>
          <p:nvSpPr>
            <p:cNvPr id="71695" name="Rectangle 17">
              <a:extLst>
                <a:ext uri="{FF2B5EF4-FFF2-40B4-BE49-F238E27FC236}">
                  <a16:creationId xmlns:a16="http://schemas.microsoft.com/office/drawing/2014/main" id="{D4E1E473-8036-4779-9E42-6F72590643A6}"/>
                </a:ext>
              </a:extLst>
            </p:cNvPr>
            <p:cNvSpPr>
              <a:spLocks noChangeArrowheads="1"/>
            </p:cNvSpPr>
            <p:nvPr/>
          </p:nvSpPr>
          <p:spPr bwMode="auto">
            <a:xfrm>
              <a:off x="3741" y="43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71696" name="Rectangle 18">
              <a:extLst>
                <a:ext uri="{FF2B5EF4-FFF2-40B4-BE49-F238E27FC236}">
                  <a16:creationId xmlns:a16="http://schemas.microsoft.com/office/drawing/2014/main" id="{59A3E190-B078-4957-B9FA-C9383825C2BF}"/>
                </a:ext>
              </a:extLst>
            </p:cNvPr>
            <p:cNvSpPr>
              <a:spLocks noChangeArrowheads="1"/>
            </p:cNvSpPr>
            <p:nvPr/>
          </p:nvSpPr>
          <p:spPr bwMode="auto">
            <a:xfrm>
              <a:off x="4213" y="427"/>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个，</a:t>
              </a:r>
            </a:p>
          </p:txBody>
        </p:sp>
      </p:grpSp>
      <p:graphicFrame>
        <p:nvGraphicFramePr>
          <p:cNvPr id="71685" name="Object 22">
            <a:extLst>
              <a:ext uri="{FF2B5EF4-FFF2-40B4-BE49-F238E27FC236}">
                <a16:creationId xmlns:a16="http://schemas.microsoft.com/office/drawing/2014/main" id="{887F30F9-9D13-4281-BEB0-B7953F016C59}"/>
              </a:ext>
            </a:extLst>
          </p:cNvPr>
          <p:cNvGraphicFramePr>
            <a:graphicFrameLocks noChangeAspect="1"/>
          </p:cNvGraphicFramePr>
          <p:nvPr/>
        </p:nvGraphicFramePr>
        <p:xfrm>
          <a:off x="0" y="2693988"/>
          <a:ext cx="114300" cy="219075"/>
        </p:xfrm>
        <a:graphic>
          <a:graphicData uri="http://schemas.openxmlformats.org/presentationml/2006/ole">
            <mc:AlternateContent xmlns:mc="http://schemas.openxmlformats.org/markup-compatibility/2006">
              <mc:Choice xmlns:v="urn:schemas-microsoft-com:vml" Requires="v">
                <p:oleObj spid="_x0000_s39333" name="公式" r:id="rId9" imgW="114151" imgH="215619" progId="Equation.3">
                  <p:embed/>
                </p:oleObj>
              </mc:Choice>
              <mc:Fallback>
                <p:oleObj name="公式" r:id="rId9" imgW="114151" imgH="215619"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693988"/>
                        <a:ext cx="1143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9957" name="Object 21">
            <a:extLst>
              <a:ext uri="{FF2B5EF4-FFF2-40B4-BE49-F238E27FC236}">
                <a16:creationId xmlns:a16="http://schemas.microsoft.com/office/drawing/2014/main" id="{628674B7-EBF6-4095-B0B7-7CEA49176978}"/>
              </a:ext>
            </a:extLst>
          </p:cNvPr>
          <p:cNvGraphicFramePr>
            <a:graphicFrameLocks noChangeAspect="1"/>
          </p:cNvGraphicFramePr>
          <p:nvPr/>
        </p:nvGraphicFramePr>
        <p:xfrm>
          <a:off x="1692275" y="2565400"/>
          <a:ext cx="2886075" cy="1014413"/>
        </p:xfrm>
        <a:graphic>
          <a:graphicData uri="http://schemas.openxmlformats.org/presentationml/2006/ole">
            <mc:AlternateContent xmlns:mc="http://schemas.openxmlformats.org/markup-compatibility/2006">
              <mc:Choice xmlns:v="urn:schemas-microsoft-com:vml" Requires="v">
                <p:oleObj spid="_x0000_s39334" name="公式" r:id="rId11" imgW="1218671" imgH="431613" progId="Equation.3">
                  <p:embed/>
                </p:oleObj>
              </mc:Choice>
              <mc:Fallback>
                <p:oleObj name="公式" r:id="rId11" imgW="1218671" imgH="431613"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2275" y="2565400"/>
                        <a:ext cx="28860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9956" name="Object 20">
            <a:extLst>
              <a:ext uri="{FF2B5EF4-FFF2-40B4-BE49-F238E27FC236}">
                <a16:creationId xmlns:a16="http://schemas.microsoft.com/office/drawing/2014/main" id="{21AA8B91-C174-468C-ACA6-8F4FDCE72D24}"/>
              </a:ext>
            </a:extLst>
          </p:cNvPr>
          <p:cNvGraphicFramePr>
            <a:graphicFrameLocks noChangeAspect="1"/>
          </p:cNvGraphicFramePr>
          <p:nvPr/>
        </p:nvGraphicFramePr>
        <p:xfrm>
          <a:off x="1979613" y="3716338"/>
          <a:ext cx="4260850" cy="1149350"/>
        </p:xfrm>
        <a:graphic>
          <a:graphicData uri="http://schemas.openxmlformats.org/presentationml/2006/ole">
            <mc:AlternateContent xmlns:mc="http://schemas.openxmlformats.org/markup-compatibility/2006">
              <mc:Choice xmlns:v="urn:schemas-microsoft-com:vml" Requires="v">
                <p:oleObj spid="_x0000_s39335" name="Equation" r:id="rId13" imgW="1803400" imgH="482600" progId="Equation.DSMT4">
                  <p:embed/>
                </p:oleObj>
              </mc:Choice>
              <mc:Fallback>
                <p:oleObj name="Equation" r:id="rId13" imgW="1803400" imgH="482600" progId="Equation.DSMT4">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79613" y="3716338"/>
                        <a:ext cx="42608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9955" name="Object 19">
            <a:extLst>
              <a:ext uri="{FF2B5EF4-FFF2-40B4-BE49-F238E27FC236}">
                <a16:creationId xmlns:a16="http://schemas.microsoft.com/office/drawing/2014/main" id="{E12D1450-D77A-4EA7-AD1B-E9C8871F3DA7}"/>
              </a:ext>
            </a:extLst>
          </p:cNvPr>
          <p:cNvGraphicFramePr>
            <a:graphicFrameLocks noChangeAspect="1"/>
          </p:cNvGraphicFramePr>
          <p:nvPr/>
        </p:nvGraphicFramePr>
        <p:xfrm>
          <a:off x="1908175" y="5157788"/>
          <a:ext cx="3860800" cy="1022350"/>
        </p:xfrm>
        <a:graphic>
          <a:graphicData uri="http://schemas.openxmlformats.org/presentationml/2006/ole">
            <mc:AlternateContent xmlns:mc="http://schemas.openxmlformats.org/markup-compatibility/2006">
              <mc:Choice xmlns:v="urn:schemas-microsoft-com:vml" Requires="v">
                <p:oleObj spid="_x0000_s39336" name="公式" r:id="rId15" imgW="1625600" imgH="431800" progId="Equation.3">
                  <p:embed/>
                </p:oleObj>
              </mc:Choice>
              <mc:Fallback>
                <p:oleObj name="公式" r:id="rId15" imgW="1625600" imgH="43180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08175" y="5157788"/>
                        <a:ext cx="38608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9959" name="Rectangle 23">
            <a:extLst>
              <a:ext uri="{FF2B5EF4-FFF2-40B4-BE49-F238E27FC236}">
                <a16:creationId xmlns:a16="http://schemas.microsoft.com/office/drawing/2014/main" id="{B68CD694-678E-4BE9-9AC8-0F6C043ACAF5}"/>
              </a:ext>
            </a:extLst>
          </p:cNvPr>
          <p:cNvSpPr>
            <a:spLocks noChangeArrowheads="1"/>
          </p:cNvSpPr>
          <p:nvPr/>
        </p:nvSpPr>
        <p:spPr bwMode="auto">
          <a:xfrm>
            <a:off x="539750" y="1989138"/>
            <a:ext cx="42465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indent="912813">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k</a:t>
            </a:r>
            <a:r>
              <a:rPr kumimoji="1" lang="zh-CN" altLang="en-US" sz="2400">
                <a:latin typeface="Times New Roman" panose="02020603050405020304" pitchFamily="18" charset="0"/>
                <a:cs typeface="Times New Roman" panose="02020603050405020304" pitchFamily="18" charset="0"/>
              </a:rPr>
              <a:t>类与任一类 </a:t>
            </a:r>
            <a:r>
              <a:rPr kumimoji="1" lang="en-US" altLang="zh-CN" sz="2400">
                <a:latin typeface="Times New Roman" panose="02020603050405020304" pitchFamily="18" charset="0"/>
                <a:cs typeface="Times New Roman" panose="02020603050405020304" pitchFamily="18" charset="0"/>
              </a:rPr>
              <a:t>r </a:t>
            </a:r>
            <a:r>
              <a:rPr kumimoji="1" lang="zh-CN" altLang="en-US" sz="2400">
                <a:latin typeface="Times New Roman" panose="02020603050405020304" pitchFamily="18" charset="0"/>
                <a:cs typeface="Times New Roman" panose="02020603050405020304" pitchFamily="18" charset="0"/>
              </a:rPr>
              <a:t>的距离为</a:t>
            </a:r>
            <a:endParaRPr kumimoji="1" lang="zh-CN" altLang="en-US" sz="2400"/>
          </a:p>
          <a:p>
            <a:pPr>
              <a:spcBef>
                <a:spcPct val="0"/>
              </a:spcBef>
              <a:buClrTx/>
              <a:buSzTx/>
              <a:buFontTx/>
              <a:buNone/>
            </a:pPr>
            <a:endParaRPr kumimoji="1" lang="en-US" altLang="zh-CN" sz="2400">
              <a:latin typeface="Times New Roman" panose="02020603050405020304" pitchFamily="18" charset="0"/>
            </a:endParaRPr>
          </a:p>
        </p:txBody>
      </p:sp>
      <p:sp>
        <p:nvSpPr>
          <p:cNvPr id="71690" name="Rectangle 24">
            <a:extLst>
              <a:ext uri="{FF2B5EF4-FFF2-40B4-BE49-F238E27FC236}">
                <a16:creationId xmlns:a16="http://schemas.microsoft.com/office/drawing/2014/main" id="{35F4FE2B-7628-48F4-9916-0CA5C79D41FB}"/>
              </a:ext>
            </a:extLst>
          </p:cNvPr>
          <p:cNvSpPr>
            <a:spLocks noChangeArrowheads="1"/>
          </p:cNvSpPr>
          <p:nvPr/>
        </p:nvSpPr>
        <p:spPr bwMode="auto">
          <a:xfrm>
            <a:off x="0" y="2913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679963" name="Object 27">
            <a:extLst>
              <a:ext uri="{FF2B5EF4-FFF2-40B4-BE49-F238E27FC236}">
                <a16:creationId xmlns:a16="http://schemas.microsoft.com/office/drawing/2014/main" id="{1C0892E3-2FCC-4519-A5A7-BA2E0647A682}"/>
              </a:ext>
            </a:extLst>
          </p:cNvPr>
          <p:cNvGraphicFramePr>
            <a:graphicFrameLocks noChangeAspect="1"/>
          </p:cNvGraphicFramePr>
          <p:nvPr/>
        </p:nvGraphicFramePr>
        <p:xfrm>
          <a:off x="5795963" y="5084763"/>
          <a:ext cx="2735262" cy="1182687"/>
        </p:xfrm>
        <a:graphic>
          <a:graphicData uri="http://schemas.openxmlformats.org/presentationml/2006/ole">
            <mc:AlternateContent xmlns:mc="http://schemas.openxmlformats.org/markup-compatibility/2006">
              <mc:Choice xmlns:v="urn:schemas-microsoft-com:vml" Requires="v">
                <p:oleObj spid="_x0000_s39337" name="公式" r:id="rId17" imgW="929433" imgH="327757" progId="Equation.3">
                  <p:embed/>
                </p:oleObj>
              </mc:Choice>
              <mc:Fallback>
                <p:oleObj name="公式" r:id="rId17" imgW="929433" imgH="327757" progId="Equation.3">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5963" y="5084763"/>
                        <a:ext cx="2735262" cy="118268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99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99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99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995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7995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7995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79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42" grpId="0"/>
      <p:bldP spid="67995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5234" name="Group 2">
            <a:extLst>
              <a:ext uri="{FF2B5EF4-FFF2-40B4-BE49-F238E27FC236}">
                <a16:creationId xmlns:a16="http://schemas.microsoft.com/office/drawing/2014/main" id="{2ED2AD8D-ACC3-4A58-9552-FB62BFED197C}"/>
              </a:ext>
            </a:extLst>
          </p:cNvPr>
          <p:cNvGraphicFramePr>
            <a:graphicFrameLocks noGrp="1"/>
          </p:cNvGraphicFramePr>
          <p:nvPr/>
        </p:nvGraphicFramePr>
        <p:xfrm>
          <a:off x="1258888" y="2492375"/>
          <a:ext cx="5976937" cy="2670175"/>
        </p:xfrm>
        <a:graphic>
          <a:graphicData uri="http://schemas.openxmlformats.org/drawingml/2006/table">
            <a:tbl>
              <a:tblPr/>
              <a:tblGrid>
                <a:gridCol w="777875">
                  <a:extLst>
                    <a:ext uri="{9D8B030D-6E8A-4147-A177-3AD203B41FA5}">
                      <a16:colId xmlns:a16="http://schemas.microsoft.com/office/drawing/2014/main" val="20000"/>
                    </a:ext>
                  </a:extLst>
                </a:gridCol>
                <a:gridCol w="5199062">
                  <a:extLst>
                    <a:ext uri="{9D8B030D-6E8A-4147-A177-3AD203B41FA5}">
                      <a16:colId xmlns:a16="http://schemas.microsoft.com/office/drawing/2014/main" val="20001"/>
                    </a:ext>
                  </a:extLst>
                </a:gridCol>
              </a:tblGrid>
              <a:tr h="82299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4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　　  ④　　 ⑤   </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722" marB="45722" anchor="ctr"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847176">
                <a:tc>
                  <a:txBody>
                    <a:bodyPr/>
                    <a:lstStyle/>
                    <a:p>
                      <a:pPr marL="0" marR="0" lvl="0" indent="284163" algn="ctr" defTabSz="914400" rtl="0" eaLnBrk="1" fontAlgn="base" latinLnBrk="0" hangingPunct="1">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284163" algn="ctr"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④</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2" marB="45722" anchor="ctr"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284163" algn="l" defTabSz="914400" rtl="0" eaLnBrk="1" fontAlgn="base" latinLnBrk="0" hangingPunct="1">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13          104        260         272</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89         221         245</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36           40</a:t>
                      </a:r>
                    </a:p>
                    <a:p>
                      <a:pPr marL="0" marR="0" lvl="0" indent="284163" algn="l" defTabSz="914400" rtl="0" eaLnBrk="0" fontAlgn="base" latinLnBrk="0" hangingPunct="0">
                        <a:lnSpc>
                          <a:spcPct val="12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4</a:t>
                      </a:r>
                      <a:endParaRPr kumimoji="1" lang="en-US" altLang="zh-CN" sz="2400" b="1" i="0" u="none" strike="noStrike" cap="none" normalizeH="0" baseline="0">
                        <a:ln>
                          <a:noFill/>
                        </a:ln>
                        <a:solidFill>
                          <a:srgbClr val="0000FF"/>
                        </a:solidFill>
                        <a:effectLst/>
                        <a:latin typeface="Times New Roman" pitchFamily="18" charset="0"/>
                        <a:ea typeface="宋体" pitchFamily="2" charset="-122"/>
                      </a:endParaRPr>
                    </a:p>
                  </a:txBody>
                  <a:tcPr marT="45722" marB="45722"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2" name="Group 14">
            <a:extLst>
              <a:ext uri="{FF2B5EF4-FFF2-40B4-BE49-F238E27FC236}">
                <a16:creationId xmlns:a16="http://schemas.microsoft.com/office/drawing/2014/main" id="{DB77AF90-BA5D-40BA-A235-CDE334C278C9}"/>
              </a:ext>
            </a:extLst>
          </p:cNvPr>
          <p:cNvGrpSpPr>
            <a:grpSpLocks/>
          </p:cNvGrpSpPr>
          <p:nvPr/>
        </p:nvGrpSpPr>
        <p:grpSpPr bwMode="auto">
          <a:xfrm>
            <a:off x="468313" y="1052513"/>
            <a:ext cx="7462837" cy="1335087"/>
            <a:chOff x="295" y="255"/>
            <a:chExt cx="4701" cy="841"/>
          </a:xfrm>
        </p:grpSpPr>
        <p:graphicFrame>
          <p:nvGraphicFramePr>
            <p:cNvPr id="72723" name="Object 15">
              <a:extLst>
                <a:ext uri="{FF2B5EF4-FFF2-40B4-BE49-F238E27FC236}">
                  <a16:creationId xmlns:a16="http://schemas.microsoft.com/office/drawing/2014/main" id="{0BC7D95E-1D16-4C36-B0D1-4D12EF9C1C47}"/>
                </a:ext>
              </a:extLst>
            </p:cNvPr>
            <p:cNvGraphicFramePr>
              <a:graphicFrameLocks noChangeAspect="1"/>
            </p:cNvGraphicFramePr>
            <p:nvPr/>
          </p:nvGraphicFramePr>
          <p:xfrm>
            <a:off x="2925" y="255"/>
            <a:ext cx="374" cy="468"/>
          </p:xfrm>
          <a:graphic>
            <a:graphicData uri="http://schemas.openxmlformats.org/presentationml/2006/ole">
              <mc:AlternateContent xmlns:mc="http://schemas.openxmlformats.org/markup-compatibility/2006">
                <mc:Choice xmlns:v="urn:schemas-microsoft-com:vml" Requires="v">
                  <p:oleObj spid="_x0000_s40198" name="公式" r:id="rId4" imgW="190417" imgH="241195" progId="Equation.3">
                    <p:embed/>
                  </p:oleObj>
                </mc:Choice>
                <mc:Fallback>
                  <p:oleObj name="公式" r:id="rId4" imgW="190417" imgH="241195"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 y="255"/>
                          <a:ext cx="37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24" name="Object 16">
              <a:extLst>
                <a:ext uri="{FF2B5EF4-FFF2-40B4-BE49-F238E27FC236}">
                  <a16:creationId xmlns:a16="http://schemas.microsoft.com/office/drawing/2014/main" id="{D858799D-528B-40C7-ACDB-62EB10227245}"/>
                </a:ext>
              </a:extLst>
            </p:cNvPr>
            <p:cNvGraphicFramePr>
              <a:graphicFrameLocks noChangeAspect="1"/>
            </p:cNvGraphicFramePr>
            <p:nvPr/>
          </p:nvGraphicFramePr>
          <p:xfrm>
            <a:off x="1701" y="709"/>
            <a:ext cx="1179" cy="387"/>
          </p:xfrm>
          <a:graphic>
            <a:graphicData uri="http://schemas.openxmlformats.org/presentationml/2006/ole">
              <mc:AlternateContent xmlns:mc="http://schemas.openxmlformats.org/markup-compatibility/2006">
                <mc:Choice xmlns:v="urn:schemas-microsoft-com:vml" Requires="v">
                  <p:oleObj spid="_x0000_s40199" name="公式" r:id="rId6" imgW="723586" imgH="241195" progId="Equation.3">
                    <p:embed/>
                  </p:oleObj>
                </mc:Choice>
                <mc:Fallback>
                  <p:oleObj name="公式" r:id="rId6" imgW="723586" imgH="241195"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709"/>
                          <a:ext cx="1179"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25" name="Rectangle 17">
              <a:extLst>
                <a:ext uri="{FF2B5EF4-FFF2-40B4-BE49-F238E27FC236}">
                  <a16:creationId xmlns:a16="http://schemas.microsoft.com/office/drawing/2014/main" id="{1A7866EF-BC20-4282-99C3-04EECD0DDC9E}"/>
                </a:ext>
              </a:extLst>
            </p:cNvPr>
            <p:cNvSpPr>
              <a:spLocks noChangeArrowheads="1"/>
            </p:cNvSpPr>
            <p:nvPr/>
          </p:nvSpPr>
          <p:spPr bwMode="auto">
            <a:xfrm>
              <a:off x="295" y="346"/>
              <a:ext cx="26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AutoNum type="arabicPeriod"/>
              </a:pPr>
              <a:r>
                <a:rPr kumimoji="1" lang="zh-CN" altLang="en-US" sz="2400">
                  <a:latin typeface="Times New Roman" panose="02020603050405020304" pitchFamily="18" charset="0"/>
                  <a:cs typeface="Times New Roman" panose="02020603050405020304" pitchFamily="18" charset="0"/>
                </a:rPr>
                <a:t>计算</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个样品两两之间的距离</a:t>
              </a:r>
              <a:endParaRPr kumimoji="1" lang="zh-CN" altLang="en-US" sz="2400">
                <a:latin typeface="Times New Roman" panose="02020603050405020304" pitchFamily="18" charset="0"/>
              </a:endParaRPr>
            </a:p>
          </p:txBody>
        </p:sp>
        <p:sp>
          <p:nvSpPr>
            <p:cNvPr id="72726" name="Rectangle 18">
              <a:extLst>
                <a:ext uri="{FF2B5EF4-FFF2-40B4-BE49-F238E27FC236}">
                  <a16:creationId xmlns:a16="http://schemas.microsoft.com/office/drawing/2014/main" id="{DBC5580F-5D9B-4349-8404-FD62292F9180}"/>
                </a:ext>
              </a:extLst>
            </p:cNvPr>
            <p:cNvSpPr>
              <a:spLocks noChangeArrowheads="1"/>
            </p:cNvSpPr>
            <p:nvPr/>
          </p:nvSpPr>
          <p:spPr bwMode="auto">
            <a:xfrm>
              <a:off x="476" y="709"/>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记为距离矩阵</a:t>
              </a:r>
              <a:endParaRPr kumimoji="1" lang="zh-CN" altLang="en-US" sz="2400">
                <a:latin typeface="Times New Roman" panose="02020603050405020304" pitchFamily="18" charset="0"/>
              </a:endParaRPr>
            </a:p>
          </p:txBody>
        </p:sp>
        <p:sp>
          <p:nvSpPr>
            <p:cNvPr id="72727" name="Rectangle 19">
              <a:extLst>
                <a:ext uri="{FF2B5EF4-FFF2-40B4-BE49-F238E27FC236}">
                  <a16:creationId xmlns:a16="http://schemas.microsoft.com/office/drawing/2014/main" id="{B6239065-B5EB-488B-B75B-9E490D12C507}"/>
                </a:ext>
              </a:extLst>
            </p:cNvPr>
            <p:cNvSpPr>
              <a:spLocks noChangeArrowheads="1"/>
            </p:cNvSpPr>
            <p:nvPr/>
          </p:nvSpPr>
          <p:spPr bwMode="auto">
            <a:xfrm>
              <a:off x="3152" y="346"/>
              <a:ext cx="18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t>（采用欧氏距离），</a:t>
              </a:r>
            </a:p>
          </p:txBody>
        </p:sp>
      </p:grpSp>
      <p:graphicFrame>
        <p:nvGraphicFramePr>
          <p:cNvPr id="735252" name="Object 20">
            <a:extLst>
              <a:ext uri="{FF2B5EF4-FFF2-40B4-BE49-F238E27FC236}">
                <a16:creationId xmlns:a16="http://schemas.microsoft.com/office/drawing/2014/main" id="{A776063F-0540-4A2E-B998-9E5CA2A46E49}"/>
              </a:ext>
            </a:extLst>
          </p:cNvPr>
          <p:cNvGraphicFramePr>
            <a:graphicFrameLocks noChangeAspect="1"/>
          </p:cNvGraphicFramePr>
          <p:nvPr/>
        </p:nvGraphicFramePr>
        <p:xfrm>
          <a:off x="971550" y="5846763"/>
          <a:ext cx="2292350" cy="598487"/>
        </p:xfrm>
        <a:graphic>
          <a:graphicData uri="http://schemas.openxmlformats.org/presentationml/2006/ole">
            <mc:AlternateContent xmlns:mc="http://schemas.openxmlformats.org/markup-compatibility/2006">
              <mc:Choice xmlns:v="urn:schemas-microsoft-com:vml" Requires="v">
                <p:oleObj spid="_x0000_s40200" name="公式" r:id="rId8" imgW="965200" imgH="254000" progId="Equation.3">
                  <p:embed/>
                </p:oleObj>
              </mc:Choice>
              <mc:Fallback>
                <p:oleObj name="公式" r:id="rId8" imgW="965200" imgH="25400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550" y="5846763"/>
                        <a:ext cx="22923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5253" name="Rectangle 21">
            <a:extLst>
              <a:ext uri="{FF2B5EF4-FFF2-40B4-BE49-F238E27FC236}">
                <a16:creationId xmlns:a16="http://schemas.microsoft.com/office/drawing/2014/main" id="{07134147-26D6-45EF-8216-6286109967D8}"/>
              </a:ext>
            </a:extLst>
          </p:cNvPr>
          <p:cNvSpPr>
            <a:spLocks noChangeArrowheads="1"/>
          </p:cNvSpPr>
          <p:nvPr/>
        </p:nvSpPr>
        <p:spPr bwMode="auto">
          <a:xfrm>
            <a:off x="250825" y="5229225"/>
            <a:ext cx="719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2. </a:t>
            </a:r>
            <a:r>
              <a:rPr kumimoji="1" lang="zh-CN" altLang="en-US" sz="2400">
                <a:latin typeface="Times New Roman" panose="02020603050405020304" pitchFamily="18" charset="0"/>
                <a:cs typeface="Times New Roman" panose="02020603050405020304" pitchFamily="18" charset="0"/>
              </a:rPr>
              <a:t>合并距离最小的两类为新类，按顺序定为第６类。</a:t>
            </a:r>
            <a:endParaRPr kumimoji="1" lang="zh-CN" altLang="en-US" sz="2400">
              <a:latin typeface="Times New Roman" panose="02020603050405020304" pitchFamily="18" charset="0"/>
            </a:endParaRPr>
          </a:p>
        </p:txBody>
      </p:sp>
      <p:grpSp>
        <p:nvGrpSpPr>
          <p:cNvPr id="3" name="Group 22">
            <a:extLst>
              <a:ext uri="{FF2B5EF4-FFF2-40B4-BE49-F238E27FC236}">
                <a16:creationId xmlns:a16="http://schemas.microsoft.com/office/drawing/2014/main" id="{D3755FA8-16DF-4C1C-BBFB-52B177556F90}"/>
              </a:ext>
            </a:extLst>
          </p:cNvPr>
          <p:cNvGrpSpPr>
            <a:grpSpLocks/>
          </p:cNvGrpSpPr>
          <p:nvPr/>
        </p:nvGrpSpPr>
        <p:grpSpPr bwMode="auto">
          <a:xfrm>
            <a:off x="3348038" y="5876925"/>
            <a:ext cx="1747837" cy="515938"/>
            <a:chOff x="2154" y="3612"/>
            <a:chExt cx="1101" cy="325"/>
          </a:xfrm>
        </p:grpSpPr>
        <p:graphicFrame>
          <p:nvGraphicFramePr>
            <p:cNvPr id="72721" name="Object 23">
              <a:extLst>
                <a:ext uri="{FF2B5EF4-FFF2-40B4-BE49-F238E27FC236}">
                  <a16:creationId xmlns:a16="http://schemas.microsoft.com/office/drawing/2014/main" id="{870CD165-2304-490A-81D8-7697FD5466F0}"/>
                </a:ext>
              </a:extLst>
            </p:cNvPr>
            <p:cNvGraphicFramePr>
              <a:graphicFrameLocks noChangeAspect="1"/>
            </p:cNvGraphicFramePr>
            <p:nvPr/>
          </p:nvGraphicFramePr>
          <p:xfrm>
            <a:off x="2789" y="3612"/>
            <a:ext cx="466" cy="325"/>
          </p:xfrm>
          <a:graphic>
            <a:graphicData uri="http://schemas.openxmlformats.org/presentationml/2006/ole">
              <mc:AlternateContent xmlns:mc="http://schemas.openxmlformats.org/markup-compatibility/2006">
                <mc:Choice xmlns:v="urn:schemas-microsoft-com:vml" Requires="v">
                  <p:oleObj spid="_x0000_s40201" name="公式" r:id="rId10" imgW="317087" imgH="215619" progId="Equation.3">
                    <p:embed/>
                  </p:oleObj>
                </mc:Choice>
                <mc:Fallback>
                  <p:oleObj name="公式" r:id="rId10" imgW="317087" imgH="215619"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9" y="3612"/>
                          <a:ext cx="46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22" name="Rectangle 24">
              <a:extLst>
                <a:ext uri="{FF2B5EF4-FFF2-40B4-BE49-F238E27FC236}">
                  <a16:creationId xmlns:a16="http://schemas.microsoft.com/office/drawing/2014/main" id="{C55C72BE-6FE1-4649-AE9E-4424A3974AB2}"/>
                </a:ext>
              </a:extLst>
            </p:cNvPr>
            <p:cNvSpPr>
              <a:spLocks noChangeArrowheads="1"/>
            </p:cNvSpPr>
            <p:nvPr/>
          </p:nvSpPr>
          <p:spPr bwMode="auto">
            <a:xfrm>
              <a:off x="2154" y="3635"/>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　⑥＝</a:t>
              </a:r>
              <a:endParaRPr kumimoji="1" lang="zh-CN" altLang="en-US" sz="2400">
                <a:latin typeface="Times New Roman" panose="02020603050405020304" pitchFamily="18" charset="0"/>
              </a:endParaRPr>
            </a:p>
          </p:txBody>
        </p:sp>
      </p:grpSp>
      <p:sp>
        <p:nvSpPr>
          <p:cNvPr id="72719" name="Rectangle 25">
            <a:extLst>
              <a:ext uri="{FF2B5EF4-FFF2-40B4-BE49-F238E27FC236}">
                <a16:creationId xmlns:a16="http://schemas.microsoft.com/office/drawing/2014/main" id="{4DF5103F-D494-4B9A-A934-6E1BCD9E4D8A}"/>
              </a:ext>
            </a:extLst>
          </p:cNvPr>
          <p:cNvSpPr>
            <a:spLocks noChangeArrowheads="1"/>
          </p:cNvSpPr>
          <p:nvPr/>
        </p:nvSpPr>
        <p:spPr bwMode="auto">
          <a:xfrm>
            <a:off x="0" y="260350"/>
            <a:ext cx="861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lr>
                <a:schemeClr val="accent1"/>
              </a:buClr>
              <a:buSzPct val="65000"/>
              <a:buFont typeface="Wingdings" panose="05000000000000000000" pitchFamily="2" charset="2"/>
              <a:buChar char="n"/>
              <a:tabLst>
                <a:tab pos="4953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953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953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3200" b="1">
                <a:solidFill>
                  <a:schemeClr val="tx2"/>
                </a:solidFill>
                <a:latin typeface="宋体" panose="02010600030101010101" pitchFamily="2" charset="-122"/>
                <a:cs typeface="Times New Roman" panose="02020603050405020304" pitchFamily="18" charset="0"/>
              </a:rPr>
              <a:t>例  </a:t>
            </a:r>
            <a:r>
              <a:rPr kumimoji="1" lang="zh-CN" altLang="en-US" sz="3200" b="1">
                <a:solidFill>
                  <a:schemeClr val="tx2"/>
                </a:solidFill>
                <a:latin typeface="华文琥珀" panose="02010800040101010101" pitchFamily="2" charset="-122"/>
                <a:ea typeface="华文琥珀" panose="02010800040101010101" pitchFamily="2" charset="-122"/>
              </a:rPr>
              <a:t>类平均法</a:t>
            </a:r>
            <a:r>
              <a:rPr kumimoji="1" lang="zh-CN" altLang="en-US" sz="2400">
                <a:solidFill>
                  <a:schemeClr val="tx2"/>
                </a:solidFill>
                <a:latin typeface="宋体" panose="02010600030101010101" pitchFamily="2" charset="-122"/>
              </a:rPr>
              <a:t>    </a:t>
            </a:r>
          </a:p>
        </p:txBody>
      </p:sp>
      <p:graphicFrame>
        <p:nvGraphicFramePr>
          <p:cNvPr id="735258" name="Object 26">
            <a:extLst>
              <a:ext uri="{FF2B5EF4-FFF2-40B4-BE49-F238E27FC236}">
                <a16:creationId xmlns:a16="http://schemas.microsoft.com/office/drawing/2014/main" id="{E9D62D94-A3DF-40AE-A922-BF93046C9849}"/>
              </a:ext>
            </a:extLst>
          </p:cNvPr>
          <p:cNvGraphicFramePr>
            <a:graphicFrameLocks noGrp="1" noChangeAspect="1"/>
          </p:cNvGraphicFramePr>
          <p:nvPr>
            <p:ph/>
          </p:nvPr>
        </p:nvGraphicFramePr>
        <p:xfrm>
          <a:off x="1331913" y="2565400"/>
          <a:ext cx="504825" cy="671513"/>
        </p:xfrm>
        <a:graphic>
          <a:graphicData uri="http://schemas.openxmlformats.org/presentationml/2006/ole">
            <mc:AlternateContent xmlns:mc="http://schemas.openxmlformats.org/markup-compatibility/2006">
              <mc:Choice xmlns:v="urn:schemas-microsoft-com:vml" Requires="v">
                <p:oleObj spid="_x0000_s40202" name="公式" r:id="rId12" imgW="190417" imgH="253890" progId="Equation.3">
                  <p:embed/>
                </p:oleObj>
              </mc:Choice>
              <mc:Fallback>
                <p:oleObj name="公式" r:id="rId12" imgW="190417" imgH="253890" progId="Equation.3">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1913" y="2565400"/>
                        <a:ext cx="504825"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52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525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525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3525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5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8CBEE04-2F4A-4660-B7B2-530B7F0501C6}"/>
              </a:ext>
            </a:extLst>
          </p:cNvPr>
          <p:cNvSpPr>
            <a:spLocks noChangeArrowheads="1"/>
          </p:cNvSpPr>
          <p:nvPr/>
        </p:nvSpPr>
        <p:spPr bwMode="auto">
          <a:xfrm>
            <a:off x="755650" y="514350"/>
            <a:ext cx="490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、计算新类⑥与各当前类的距离，</a:t>
            </a:r>
            <a:endParaRPr kumimoji="1" lang="zh-CN" altLang="en-US" sz="2400">
              <a:latin typeface="Times New Roman" panose="02020603050405020304" pitchFamily="18" charset="0"/>
            </a:endParaRPr>
          </a:p>
        </p:txBody>
      </p:sp>
      <p:sp>
        <p:nvSpPr>
          <p:cNvPr id="74755" name="Rectangle 3">
            <a:extLst>
              <a:ext uri="{FF2B5EF4-FFF2-40B4-BE49-F238E27FC236}">
                <a16:creationId xmlns:a16="http://schemas.microsoft.com/office/drawing/2014/main" id="{AA9360AF-9FEE-424B-B191-370C3DAE5B86}"/>
              </a:ext>
            </a:extLst>
          </p:cNvPr>
          <p:cNvSpPr>
            <a:spLocks noChangeArrowheads="1"/>
          </p:cNvSpPr>
          <p:nvPr/>
        </p:nvSpPr>
        <p:spPr bwMode="auto">
          <a:xfrm>
            <a:off x="0" y="3848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37284" name="Rectangle 4">
            <a:extLst>
              <a:ext uri="{FF2B5EF4-FFF2-40B4-BE49-F238E27FC236}">
                <a16:creationId xmlns:a16="http://schemas.microsoft.com/office/drawing/2014/main" id="{104E9A00-6C53-45A1-84E4-493D71C689A3}"/>
              </a:ext>
            </a:extLst>
          </p:cNvPr>
          <p:cNvSpPr>
            <a:spLocks noChangeArrowheads="1"/>
          </p:cNvSpPr>
          <p:nvPr/>
        </p:nvSpPr>
        <p:spPr bwMode="auto">
          <a:xfrm>
            <a:off x="468313" y="4076700"/>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得距离矩阵如下：</a:t>
            </a:r>
            <a:endParaRPr kumimoji="1" lang="zh-CN" altLang="en-US" sz="2400">
              <a:latin typeface="Times New Roman" panose="02020603050405020304" pitchFamily="18" charset="0"/>
            </a:endParaRPr>
          </a:p>
        </p:txBody>
      </p:sp>
      <p:graphicFrame>
        <p:nvGraphicFramePr>
          <p:cNvPr id="737285" name="Group 5">
            <a:extLst>
              <a:ext uri="{FF2B5EF4-FFF2-40B4-BE49-F238E27FC236}">
                <a16:creationId xmlns:a16="http://schemas.microsoft.com/office/drawing/2014/main" id="{0DBF3754-47EB-441F-A422-3B22970413EE}"/>
              </a:ext>
            </a:extLst>
          </p:cNvPr>
          <p:cNvGraphicFramePr>
            <a:graphicFrameLocks noGrp="1"/>
          </p:cNvGraphicFramePr>
          <p:nvPr/>
        </p:nvGraphicFramePr>
        <p:xfrm>
          <a:off x="1835150" y="4652963"/>
          <a:ext cx="4464050" cy="1646237"/>
        </p:xfrm>
        <a:graphic>
          <a:graphicData uri="http://schemas.openxmlformats.org/drawingml/2006/table">
            <a:tbl>
              <a:tblPr/>
              <a:tblGrid>
                <a:gridCol w="800100">
                  <a:extLst>
                    <a:ext uri="{9D8B030D-6E8A-4147-A177-3AD203B41FA5}">
                      <a16:colId xmlns:a16="http://schemas.microsoft.com/office/drawing/2014/main" val="20000"/>
                    </a:ext>
                  </a:extLst>
                </a:gridCol>
                <a:gridCol w="3663950">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　　　⑥</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18894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13</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104         266</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89          233    </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38</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37297" name="Object 17">
            <a:extLst>
              <a:ext uri="{FF2B5EF4-FFF2-40B4-BE49-F238E27FC236}">
                <a16:creationId xmlns:a16="http://schemas.microsoft.com/office/drawing/2014/main" id="{F32DADCC-F7CA-4558-AAF9-2B4FBD588318}"/>
              </a:ext>
            </a:extLst>
          </p:cNvPr>
          <p:cNvGraphicFramePr>
            <a:graphicFrameLocks noChangeAspect="1"/>
          </p:cNvGraphicFramePr>
          <p:nvPr/>
        </p:nvGraphicFramePr>
        <p:xfrm>
          <a:off x="1273175" y="1196975"/>
          <a:ext cx="5392738" cy="781050"/>
        </p:xfrm>
        <a:graphic>
          <a:graphicData uri="http://schemas.openxmlformats.org/presentationml/2006/ole">
            <mc:AlternateContent xmlns:mc="http://schemas.openxmlformats.org/markup-compatibility/2006">
              <mc:Choice xmlns:v="urn:schemas-microsoft-com:vml" Requires="v">
                <p:oleObj spid="_x0000_s41170" name="公式" r:id="rId3" imgW="2692400" imgH="393700" progId="Equation.3">
                  <p:embed/>
                </p:oleObj>
              </mc:Choice>
              <mc:Fallback>
                <p:oleObj name="公式" r:id="rId3" imgW="2692400" imgH="39370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175" y="1196975"/>
                        <a:ext cx="5392738"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298" name="Object 18">
            <a:extLst>
              <a:ext uri="{FF2B5EF4-FFF2-40B4-BE49-F238E27FC236}">
                <a16:creationId xmlns:a16="http://schemas.microsoft.com/office/drawing/2014/main" id="{58584AC4-3682-41A2-94BD-B895EB4392A1}"/>
              </a:ext>
            </a:extLst>
          </p:cNvPr>
          <p:cNvGraphicFramePr>
            <a:graphicFrameLocks noChangeAspect="1"/>
          </p:cNvGraphicFramePr>
          <p:nvPr/>
        </p:nvGraphicFramePr>
        <p:xfrm>
          <a:off x="1284288" y="2060575"/>
          <a:ext cx="5384800" cy="781050"/>
        </p:xfrm>
        <a:graphic>
          <a:graphicData uri="http://schemas.openxmlformats.org/presentationml/2006/ole">
            <mc:AlternateContent xmlns:mc="http://schemas.openxmlformats.org/markup-compatibility/2006">
              <mc:Choice xmlns:v="urn:schemas-microsoft-com:vml" Requires="v">
                <p:oleObj spid="_x0000_s41171" name="公式" r:id="rId5" imgW="2692400" imgH="393700" progId="Equation.3">
                  <p:embed/>
                </p:oleObj>
              </mc:Choice>
              <mc:Fallback>
                <p:oleObj name="公式" r:id="rId5" imgW="2692400" imgH="3937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4288" y="2060575"/>
                        <a:ext cx="53848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299" name="Object 19">
            <a:extLst>
              <a:ext uri="{FF2B5EF4-FFF2-40B4-BE49-F238E27FC236}">
                <a16:creationId xmlns:a16="http://schemas.microsoft.com/office/drawing/2014/main" id="{BF200F72-C12A-4D0B-B0EA-A34372C985CB}"/>
              </a:ext>
            </a:extLst>
          </p:cNvPr>
          <p:cNvGraphicFramePr>
            <a:graphicFrameLocks noChangeAspect="1"/>
          </p:cNvGraphicFramePr>
          <p:nvPr/>
        </p:nvGraphicFramePr>
        <p:xfrm>
          <a:off x="1271588" y="3068638"/>
          <a:ext cx="4932362" cy="781050"/>
        </p:xfrm>
        <a:graphic>
          <a:graphicData uri="http://schemas.openxmlformats.org/presentationml/2006/ole">
            <mc:AlternateContent xmlns:mc="http://schemas.openxmlformats.org/markup-compatibility/2006">
              <mc:Choice xmlns:v="urn:schemas-microsoft-com:vml" Requires="v">
                <p:oleObj spid="_x0000_s41172" name="公式" r:id="rId7" imgW="2463800" imgH="393700" progId="Equation.3">
                  <p:embed/>
                </p:oleObj>
              </mc:Choice>
              <mc:Fallback>
                <p:oleObj name="公式" r:id="rId7" imgW="2463800" imgH="39370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1588" y="3068638"/>
                        <a:ext cx="49323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69" name="Rectangle 20">
            <a:extLst>
              <a:ext uri="{FF2B5EF4-FFF2-40B4-BE49-F238E27FC236}">
                <a16:creationId xmlns:a16="http://schemas.microsoft.com/office/drawing/2014/main" id="{C6B3DFD7-85EA-4731-95E1-B0D932836F34}"/>
              </a:ext>
            </a:extLst>
          </p:cNvPr>
          <p:cNvSpPr>
            <a:spLocks noChangeArrowheads="1"/>
          </p:cNvSpPr>
          <p:nvPr/>
        </p:nvSpPr>
        <p:spPr bwMode="auto">
          <a:xfrm>
            <a:off x="0" y="2843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37301" name="Object 21">
            <a:extLst>
              <a:ext uri="{FF2B5EF4-FFF2-40B4-BE49-F238E27FC236}">
                <a16:creationId xmlns:a16="http://schemas.microsoft.com/office/drawing/2014/main" id="{009CF7B3-F7BA-44B0-AD94-21993A2D5F89}"/>
              </a:ext>
            </a:extLst>
          </p:cNvPr>
          <p:cNvGraphicFramePr>
            <a:graphicFrameLocks noChangeAspect="1"/>
          </p:cNvGraphicFramePr>
          <p:nvPr/>
        </p:nvGraphicFramePr>
        <p:xfrm>
          <a:off x="2051050" y="4581525"/>
          <a:ext cx="449263" cy="598488"/>
        </p:xfrm>
        <a:graphic>
          <a:graphicData uri="http://schemas.openxmlformats.org/presentationml/2006/ole">
            <mc:AlternateContent xmlns:mc="http://schemas.openxmlformats.org/markup-compatibility/2006">
              <mc:Choice xmlns:v="urn:schemas-microsoft-com:vml" Requires="v">
                <p:oleObj spid="_x0000_s41173" name="公式" r:id="rId9" imgW="190417" imgH="253890" progId="Equation.3">
                  <p:embed/>
                </p:oleObj>
              </mc:Choice>
              <mc:Fallback>
                <p:oleObj name="公式" r:id="rId9" imgW="190417" imgH="253890"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4581525"/>
                        <a:ext cx="449263"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2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72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72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72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72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7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a:extLst>
              <a:ext uri="{FF2B5EF4-FFF2-40B4-BE49-F238E27FC236}">
                <a16:creationId xmlns:a16="http://schemas.microsoft.com/office/drawing/2014/main" id="{6B2D2CB5-8C85-4892-8C00-5C32B8C228BA}"/>
              </a:ext>
            </a:extLst>
          </p:cNvPr>
          <p:cNvGrpSpPr>
            <a:grpSpLocks/>
          </p:cNvGrpSpPr>
          <p:nvPr/>
        </p:nvGrpSpPr>
        <p:grpSpPr bwMode="auto">
          <a:xfrm>
            <a:off x="1109663" y="1125538"/>
            <a:ext cx="3640137" cy="547687"/>
            <a:chOff x="699" y="709"/>
            <a:chExt cx="2293" cy="345"/>
          </a:xfrm>
        </p:grpSpPr>
        <p:graphicFrame>
          <p:nvGraphicFramePr>
            <p:cNvPr id="75800" name="Object 3">
              <a:extLst>
                <a:ext uri="{FF2B5EF4-FFF2-40B4-BE49-F238E27FC236}">
                  <a16:creationId xmlns:a16="http://schemas.microsoft.com/office/drawing/2014/main" id="{88C18554-0CFA-4F65-991B-812178075B59}"/>
                </a:ext>
              </a:extLst>
            </p:cNvPr>
            <p:cNvGraphicFramePr>
              <a:graphicFrameLocks noChangeAspect="1"/>
            </p:cNvGraphicFramePr>
            <p:nvPr/>
          </p:nvGraphicFramePr>
          <p:xfrm>
            <a:off x="699" y="709"/>
            <a:ext cx="675" cy="345"/>
          </p:xfrm>
          <a:graphic>
            <a:graphicData uri="http://schemas.openxmlformats.org/presentationml/2006/ole">
              <mc:AlternateContent xmlns:mc="http://schemas.openxmlformats.org/markup-compatibility/2006">
                <mc:Choice xmlns:v="urn:schemas-microsoft-com:vml" Requires="v">
                  <p:oleObj spid="_x0000_s42402" name="公式" r:id="rId3" imgW="507780" imgH="253890" progId="Equation.3">
                    <p:embed/>
                  </p:oleObj>
                </mc:Choice>
                <mc:Fallback>
                  <p:oleObj name="公式" r:id="rId3" imgW="507780" imgH="25389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 y="709"/>
                          <a:ext cx="675"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801" name="Object 4">
              <a:extLst>
                <a:ext uri="{FF2B5EF4-FFF2-40B4-BE49-F238E27FC236}">
                  <a16:creationId xmlns:a16="http://schemas.microsoft.com/office/drawing/2014/main" id="{4711D0FF-BC82-4166-BF74-62FDDCC12F0B}"/>
                </a:ext>
              </a:extLst>
            </p:cNvPr>
            <p:cNvGraphicFramePr>
              <a:graphicFrameLocks noChangeAspect="1"/>
            </p:cNvGraphicFramePr>
            <p:nvPr/>
          </p:nvGraphicFramePr>
          <p:xfrm>
            <a:off x="2584" y="735"/>
            <a:ext cx="408" cy="293"/>
          </p:xfrm>
          <a:graphic>
            <a:graphicData uri="http://schemas.openxmlformats.org/presentationml/2006/ole">
              <mc:AlternateContent xmlns:mc="http://schemas.openxmlformats.org/markup-compatibility/2006">
                <mc:Choice xmlns:v="urn:schemas-microsoft-com:vml" Requires="v">
                  <p:oleObj spid="_x0000_s42403" name="公式" r:id="rId5" imgW="304536" imgH="215713" progId="Equation.3">
                    <p:embed/>
                  </p:oleObj>
                </mc:Choice>
                <mc:Fallback>
                  <p:oleObj name="公式" r:id="rId5" imgW="304536" imgH="21571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4" y="735"/>
                          <a:ext cx="40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802" name="Rectangle 5">
              <a:extLst>
                <a:ext uri="{FF2B5EF4-FFF2-40B4-BE49-F238E27FC236}">
                  <a16:creationId xmlns:a16="http://schemas.microsoft.com/office/drawing/2014/main" id="{971AFFDA-8B52-496E-800B-68774166F07D}"/>
                </a:ext>
              </a:extLst>
            </p:cNvPr>
            <p:cNvSpPr>
              <a:spLocks noChangeArrowheads="1"/>
            </p:cNvSpPr>
            <p:nvPr/>
          </p:nvSpPr>
          <p:spPr bwMode="auto">
            <a:xfrm>
              <a:off x="1338" y="709"/>
              <a:ext cx="1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 ⑦</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grpSp>
      <p:graphicFrame>
        <p:nvGraphicFramePr>
          <p:cNvPr id="738310" name="Group 6">
            <a:extLst>
              <a:ext uri="{FF2B5EF4-FFF2-40B4-BE49-F238E27FC236}">
                <a16:creationId xmlns:a16="http://schemas.microsoft.com/office/drawing/2014/main" id="{A8553EBD-5EC1-4EC8-BC7B-8B371D62A7D8}"/>
              </a:ext>
            </a:extLst>
          </p:cNvPr>
          <p:cNvGraphicFramePr>
            <a:graphicFrameLocks noGrp="1"/>
          </p:cNvGraphicFramePr>
          <p:nvPr/>
        </p:nvGraphicFramePr>
        <p:xfrm>
          <a:off x="2124075" y="3860800"/>
          <a:ext cx="3429000" cy="1279525"/>
        </p:xfrm>
        <a:graphic>
          <a:graphicData uri="http://schemas.openxmlformats.org/drawingml/2006/table">
            <a:tbl>
              <a:tblPr/>
              <a:tblGrid>
                <a:gridCol w="792163">
                  <a:extLst>
                    <a:ext uri="{9D8B030D-6E8A-4147-A177-3AD203B41FA5}">
                      <a16:colId xmlns:a16="http://schemas.microsoft.com/office/drawing/2014/main" val="20000"/>
                    </a:ext>
                  </a:extLst>
                </a:gridCol>
                <a:gridCol w="2636837">
                  <a:extLst>
                    <a:ext uri="{9D8B030D-6E8A-4147-A177-3AD203B41FA5}">
                      <a16:colId xmlns:a16="http://schemas.microsoft.com/office/drawing/2014/main" val="20001"/>
                    </a:ext>
                  </a:extLst>
                </a:gridCol>
              </a:tblGrid>
              <a:tr h="4568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⑥   　     ⑦</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8226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⑥</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a:ln>
                            <a:noFill/>
                          </a:ln>
                          <a:solidFill>
                            <a:srgbClr val="0000FF"/>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38</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96.5</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249.5    </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5788" name="Rectangle 18">
            <a:extLst>
              <a:ext uri="{FF2B5EF4-FFF2-40B4-BE49-F238E27FC236}">
                <a16:creationId xmlns:a16="http://schemas.microsoft.com/office/drawing/2014/main" id="{BC370DC4-A7D2-4D64-AAC3-B9E0920CF8D1}"/>
              </a:ext>
            </a:extLst>
          </p:cNvPr>
          <p:cNvSpPr>
            <a:spLocks noChangeArrowheads="1"/>
          </p:cNvSpPr>
          <p:nvPr/>
        </p:nvSpPr>
        <p:spPr bwMode="auto">
          <a:xfrm>
            <a:off x="0" y="260350"/>
            <a:ext cx="80946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4</a:t>
            </a:r>
            <a:r>
              <a:rPr kumimoji="1" lang="zh-CN" altLang="en-US" sz="2400"/>
              <a:t>、重复步骤</a:t>
            </a:r>
            <a:r>
              <a:rPr kumimoji="1" lang="en-US" altLang="zh-CN" sz="2400"/>
              <a:t>2</a:t>
            </a:r>
            <a:r>
              <a:rPr kumimoji="1" lang="zh-CN" altLang="en-US" sz="2400"/>
              <a:t>、</a:t>
            </a:r>
            <a:r>
              <a:rPr kumimoji="1" lang="en-US" altLang="zh-CN" sz="2400"/>
              <a:t>3</a:t>
            </a:r>
            <a:r>
              <a:rPr kumimoji="1" lang="zh-CN" altLang="en-US" sz="2400"/>
              <a:t>，合并距离最近的两类为新类，直到所有的类并为一类为止。 </a:t>
            </a:r>
          </a:p>
        </p:txBody>
      </p:sp>
      <p:sp>
        <p:nvSpPr>
          <p:cNvPr id="75789" name="Rectangle 19">
            <a:extLst>
              <a:ext uri="{FF2B5EF4-FFF2-40B4-BE49-F238E27FC236}">
                <a16:creationId xmlns:a16="http://schemas.microsoft.com/office/drawing/2014/main" id="{0FDA6D42-27A8-46D9-85E4-D7A049E659C7}"/>
              </a:ext>
            </a:extLst>
          </p:cNvPr>
          <p:cNvSpPr>
            <a:spLocks noChangeArrowheads="1"/>
          </p:cNvSpPr>
          <p:nvPr/>
        </p:nvSpPr>
        <p:spPr bwMode="auto">
          <a:xfrm>
            <a:off x="0" y="3416300"/>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000">
                <a:latin typeface="Times New Roman" panose="02020603050405020304" pitchFamily="18" charset="0"/>
                <a:cs typeface="Times New Roman" panose="02020603050405020304" pitchFamily="18" charset="0"/>
              </a:rPr>
              <a:t>       </a:t>
            </a:r>
            <a:endParaRPr kumimoji="1" lang="en-US" altLang="zh-CN" sz="2400">
              <a:latin typeface="Times New Roman" panose="02020603050405020304" pitchFamily="18" charset="0"/>
            </a:endParaRPr>
          </a:p>
        </p:txBody>
      </p:sp>
      <p:grpSp>
        <p:nvGrpSpPr>
          <p:cNvPr id="3" name="Group 20">
            <a:extLst>
              <a:ext uri="{FF2B5EF4-FFF2-40B4-BE49-F238E27FC236}">
                <a16:creationId xmlns:a16="http://schemas.microsoft.com/office/drawing/2014/main" id="{95FA728D-515E-4252-A7EE-61A83B04A268}"/>
              </a:ext>
            </a:extLst>
          </p:cNvPr>
          <p:cNvGrpSpPr>
            <a:grpSpLocks/>
          </p:cNvGrpSpPr>
          <p:nvPr/>
        </p:nvGrpSpPr>
        <p:grpSpPr bwMode="auto">
          <a:xfrm>
            <a:off x="539750" y="5273675"/>
            <a:ext cx="4016375" cy="552450"/>
            <a:chOff x="100" y="2778"/>
            <a:chExt cx="2530" cy="348"/>
          </a:xfrm>
        </p:grpSpPr>
        <p:graphicFrame>
          <p:nvGraphicFramePr>
            <p:cNvPr id="75796" name="Object 21">
              <a:extLst>
                <a:ext uri="{FF2B5EF4-FFF2-40B4-BE49-F238E27FC236}">
                  <a16:creationId xmlns:a16="http://schemas.microsoft.com/office/drawing/2014/main" id="{046689AE-000A-4B1F-8D1D-084E913586D8}"/>
                </a:ext>
              </a:extLst>
            </p:cNvPr>
            <p:cNvGraphicFramePr>
              <a:graphicFrameLocks noChangeAspect="1"/>
            </p:cNvGraphicFramePr>
            <p:nvPr/>
          </p:nvGraphicFramePr>
          <p:xfrm>
            <a:off x="388" y="2778"/>
            <a:ext cx="725" cy="348"/>
          </p:xfrm>
          <a:graphic>
            <a:graphicData uri="http://schemas.openxmlformats.org/presentationml/2006/ole">
              <mc:AlternateContent xmlns:mc="http://schemas.openxmlformats.org/markup-compatibility/2006">
                <mc:Choice xmlns:v="urn:schemas-microsoft-com:vml" Requires="v">
                  <p:oleObj spid="_x0000_s42404" name="公式" r:id="rId7" imgW="533169" imgH="253890" progId="Equation.3">
                    <p:embed/>
                  </p:oleObj>
                </mc:Choice>
                <mc:Fallback>
                  <p:oleObj name="公式" r:id="rId7" imgW="533169" imgH="25389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 y="2778"/>
                          <a:ext cx="72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97" name="Object 22">
              <a:extLst>
                <a:ext uri="{FF2B5EF4-FFF2-40B4-BE49-F238E27FC236}">
                  <a16:creationId xmlns:a16="http://schemas.microsoft.com/office/drawing/2014/main" id="{BB65BAC8-BBED-412A-BB72-631AE2535038}"/>
                </a:ext>
              </a:extLst>
            </p:cNvPr>
            <p:cNvGraphicFramePr>
              <a:graphicFrameLocks noChangeAspect="1"/>
            </p:cNvGraphicFramePr>
            <p:nvPr/>
          </p:nvGraphicFramePr>
          <p:xfrm>
            <a:off x="2200" y="2795"/>
            <a:ext cx="430" cy="300"/>
          </p:xfrm>
          <a:graphic>
            <a:graphicData uri="http://schemas.openxmlformats.org/presentationml/2006/ole">
              <mc:AlternateContent xmlns:mc="http://schemas.openxmlformats.org/markup-compatibility/2006">
                <mc:Choice xmlns:v="urn:schemas-microsoft-com:vml" Requires="v">
                  <p:oleObj spid="_x0000_s42405" name="公式" r:id="rId9" imgW="317087" imgH="215619" progId="Equation.3">
                    <p:embed/>
                  </p:oleObj>
                </mc:Choice>
                <mc:Fallback>
                  <p:oleObj name="公式" r:id="rId9" imgW="317087" imgH="215619"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 y="2795"/>
                          <a:ext cx="43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98" name="Rectangle 23">
              <a:extLst>
                <a:ext uri="{FF2B5EF4-FFF2-40B4-BE49-F238E27FC236}">
                  <a16:creationId xmlns:a16="http://schemas.microsoft.com/office/drawing/2014/main" id="{C3FB7A18-0EBE-44F4-AB8F-7161609085BC}"/>
                </a:ext>
              </a:extLst>
            </p:cNvPr>
            <p:cNvSpPr>
              <a:spLocks noChangeArrowheads="1"/>
            </p:cNvSpPr>
            <p:nvPr/>
          </p:nvSpPr>
          <p:spPr bwMode="auto">
            <a:xfrm>
              <a:off x="1066" y="2795"/>
              <a:ext cx="11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为最小，⑧</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sp>
          <p:nvSpPr>
            <p:cNvPr id="75799" name="Rectangle 24">
              <a:extLst>
                <a:ext uri="{FF2B5EF4-FFF2-40B4-BE49-F238E27FC236}">
                  <a16:creationId xmlns:a16="http://schemas.microsoft.com/office/drawing/2014/main" id="{E424B5E8-6FFE-4C09-81EC-B4C2A6BC41AC}"/>
                </a:ext>
              </a:extLst>
            </p:cNvPr>
            <p:cNvSpPr>
              <a:spLocks noChangeArrowheads="1"/>
            </p:cNvSpPr>
            <p:nvPr/>
          </p:nvSpPr>
          <p:spPr bwMode="auto">
            <a:xfrm>
              <a:off x="100" y="2795"/>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graphicFrame>
        <p:nvGraphicFramePr>
          <p:cNvPr id="738329" name="Object 25">
            <a:extLst>
              <a:ext uri="{FF2B5EF4-FFF2-40B4-BE49-F238E27FC236}">
                <a16:creationId xmlns:a16="http://schemas.microsoft.com/office/drawing/2014/main" id="{66EEA28A-E7FF-42C4-9726-B4BBFFF826ED}"/>
              </a:ext>
            </a:extLst>
          </p:cNvPr>
          <p:cNvGraphicFramePr>
            <a:graphicFrameLocks noChangeAspect="1"/>
          </p:cNvGraphicFramePr>
          <p:nvPr/>
        </p:nvGraphicFramePr>
        <p:xfrm>
          <a:off x="1800225" y="1844675"/>
          <a:ext cx="5472113" cy="812800"/>
        </p:xfrm>
        <a:graphic>
          <a:graphicData uri="http://schemas.openxmlformats.org/presentationml/2006/ole">
            <mc:AlternateContent xmlns:mc="http://schemas.openxmlformats.org/markup-compatibility/2006">
              <mc:Choice xmlns:v="urn:schemas-microsoft-com:vml" Requires="v">
                <p:oleObj spid="_x0000_s42406" name="公式" r:id="rId11" imgW="2628900" imgH="393700" progId="Equation.3">
                  <p:embed/>
                </p:oleObj>
              </mc:Choice>
              <mc:Fallback>
                <p:oleObj name="公式" r:id="rId11" imgW="2628900" imgH="39370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0225" y="1844675"/>
                        <a:ext cx="54721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8330" name="Object 26">
            <a:extLst>
              <a:ext uri="{FF2B5EF4-FFF2-40B4-BE49-F238E27FC236}">
                <a16:creationId xmlns:a16="http://schemas.microsoft.com/office/drawing/2014/main" id="{0CF82C94-2734-491C-942C-110AB1A8215C}"/>
              </a:ext>
            </a:extLst>
          </p:cNvPr>
          <p:cNvGraphicFramePr>
            <a:graphicFrameLocks noChangeAspect="1"/>
          </p:cNvGraphicFramePr>
          <p:nvPr/>
        </p:nvGraphicFramePr>
        <p:xfrm>
          <a:off x="1747838" y="2708275"/>
          <a:ext cx="5648325" cy="782638"/>
        </p:xfrm>
        <a:graphic>
          <a:graphicData uri="http://schemas.openxmlformats.org/presentationml/2006/ole">
            <mc:AlternateContent xmlns:mc="http://schemas.openxmlformats.org/markup-compatibility/2006">
              <mc:Choice xmlns:v="urn:schemas-microsoft-com:vml" Requires="v">
                <p:oleObj spid="_x0000_s42407" name="公式" r:id="rId13" imgW="2819400" imgH="393700" progId="Equation.3">
                  <p:embed/>
                </p:oleObj>
              </mc:Choice>
              <mc:Fallback>
                <p:oleObj name="公式" r:id="rId13" imgW="2819400" imgH="393700"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7838" y="2708275"/>
                        <a:ext cx="5648325"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93" name="Rectangle 27">
            <a:extLst>
              <a:ext uri="{FF2B5EF4-FFF2-40B4-BE49-F238E27FC236}">
                <a16:creationId xmlns:a16="http://schemas.microsoft.com/office/drawing/2014/main" id="{98715CD3-D73A-454E-A256-54295A85FE67}"/>
              </a:ext>
            </a:extLst>
          </p:cNvPr>
          <p:cNvSpPr>
            <a:spLocks noChangeArrowheads="1"/>
          </p:cNvSpPr>
          <p:nvPr/>
        </p:nvSpPr>
        <p:spPr bwMode="auto">
          <a:xfrm>
            <a:off x="0" y="3038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38332" name="Object 28">
            <a:extLst>
              <a:ext uri="{FF2B5EF4-FFF2-40B4-BE49-F238E27FC236}">
                <a16:creationId xmlns:a16="http://schemas.microsoft.com/office/drawing/2014/main" id="{5992A534-5B65-4363-8717-48E5C0C0FFBD}"/>
              </a:ext>
            </a:extLst>
          </p:cNvPr>
          <p:cNvGraphicFramePr>
            <a:graphicFrameLocks noChangeAspect="1"/>
          </p:cNvGraphicFramePr>
          <p:nvPr/>
        </p:nvGraphicFramePr>
        <p:xfrm>
          <a:off x="2268538" y="3789363"/>
          <a:ext cx="449262" cy="598487"/>
        </p:xfrm>
        <a:graphic>
          <a:graphicData uri="http://schemas.openxmlformats.org/presentationml/2006/ole">
            <mc:AlternateContent xmlns:mc="http://schemas.openxmlformats.org/markup-compatibility/2006">
              <mc:Choice xmlns:v="urn:schemas-microsoft-com:vml" Requires="v">
                <p:oleObj spid="_x0000_s42408" name="公式" r:id="rId15" imgW="190417" imgH="253890" progId="Equation.3">
                  <p:embed/>
                </p:oleObj>
              </mc:Choice>
              <mc:Fallback>
                <p:oleObj name="公式" r:id="rId15" imgW="190417" imgH="253890" progId="Equation.3">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8538" y="3789363"/>
                        <a:ext cx="449262" cy="59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334" name="Object 30">
            <a:extLst>
              <a:ext uri="{FF2B5EF4-FFF2-40B4-BE49-F238E27FC236}">
                <a16:creationId xmlns:a16="http://schemas.microsoft.com/office/drawing/2014/main" id="{CD317359-83B8-460F-96E5-628472606F2B}"/>
              </a:ext>
            </a:extLst>
          </p:cNvPr>
          <p:cNvGraphicFramePr>
            <a:graphicFrameLocks noChangeAspect="1"/>
          </p:cNvGraphicFramePr>
          <p:nvPr/>
        </p:nvGraphicFramePr>
        <p:xfrm>
          <a:off x="1704975" y="5876925"/>
          <a:ext cx="5840413" cy="739775"/>
        </p:xfrm>
        <a:graphic>
          <a:graphicData uri="http://schemas.openxmlformats.org/presentationml/2006/ole">
            <mc:AlternateContent xmlns:mc="http://schemas.openxmlformats.org/markup-compatibility/2006">
              <mc:Choice xmlns:v="urn:schemas-microsoft-com:vml" Requires="v">
                <p:oleObj spid="_x0000_s42409" name="公式" r:id="rId17" imgW="3086100" imgH="393700" progId="Equation.3">
                  <p:embed/>
                </p:oleObj>
              </mc:Choice>
              <mc:Fallback>
                <p:oleObj name="公式" r:id="rId17" imgW="3086100" imgH="393700" progId="Equation.3">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04975" y="5876925"/>
                        <a:ext cx="5840413"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83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83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383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833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38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B1497FA-9AE9-4DBF-8090-769C36547CDA}"/>
              </a:ext>
            </a:extLst>
          </p:cNvPr>
          <p:cNvSpPr>
            <a:spLocks noChangeArrowheads="1"/>
          </p:cNvSpPr>
          <p:nvPr/>
        </p:nvSpPr>
        <p:spPr bwMode="auto">
          <a:xfrm>
            <a:off x="539750" y="549275"/>
            <a:ext cx="440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6</a:t>
            </a:r>
            <a:r>
              <a:rPr kumimoji="1" lang="zh-CN" altLang="en-US" sz="2400"/>
              <a:t>、按聚类的过程画聚类谱系图 </a:t>
            </a:r>
          </a:p>
        </p:txBody>
      </p:sp>
      <p:sp>
        <p:nvSpPr>
          <p:cNvPr id="739331" name="Line 3">
            <a:extLst>
              <a:ext uri="{FF2B5EF4-FFF2-40B4-BE49-F238E27FC236}">
                <a16:creationId xmlns:a16="http://schemas.microsoft.com/office/drawing/2014/main" id="{BEC02D74-6266-4FD3-9436-9CFC0383FC89}"/>
              </a:ext>
            </a:extLst>
          </p:cNvPr>
          <p:cNvSpPr>
            <a:spLocks noChangeShapeType="1"/>
          </p:cNvSpPr>
          <p:nvPr/>
        </p:nvSpPr>
        <p:spPr bwMode="auto">
          <a:xfrm>
            <a:off x="2051050" y="4868863"/>
            <a:ext cx="4537075"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32" name="Line 4">
            <a:extLst>
              <a:ext uri="{FF2B5EF4-FFF2-40B4-BE49-F238E27FC236}">
                <a16:creationId xmlns:a16="http://schemas.microsoft.com/office/drawing/2014/main" id="{AC818B6D-7D67-4F26-AF79-EBEF2B300FCD}"/>
              </a:ext>
            </a:extLst>
          </p:cNvPr>
          <p:cNvSpPr>
            <a:spLocks noChangeShapeType="1"/>
          </p:cNvSpPr>
          <p:nvPr/>
        </p:nvSpPr>
        <p:spPr bwMode="auto">
          <a:xfrm>
            <a:off x="2195513" y="1341438"/>
            <a:ext cx="0" cy="35274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33" name="Line 5">
            <a:extLst>
              <a:ext uri="{FF2B5EF4-FFF2-40B4-BE49-F238E27FC236}">
                <a16:creationId xmlns:a16="http://schemas.microsoft.com/office/drawing/2014/main" id="{EA407B34-C8A2-41CB-89FB-2A499AD3AFAB}"/>
              </a:ext>
            </a:extLst>
          </p:cNvPr>
          <p:cNvSpPr>
            <a:spLocks noChangeShapeType="1"/>
          </p:cNvSpPr>
          <p:nvPr/>
        </p:nvSpPr>
        <p:spPr bwMode="auto">
          <a:xfrm>
            <a:off x="2771775" y="4581525"/>
            <a:ext cx="0" cy="287338"/>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34" name="Line 6">
            <a:extLst>
              <a:ext uri="{FF2B5EF4-FFF2-40B4-BE49-F238E27FC236}">
                <a16:creationId xmlns:a16="http://schemas.microsoft.com/office/drawing/2014/main" id="{987BFE22-F694-4C40-8406-6047397938A6}"/>
              </a:ext>
            </a:extLst>
          </p:cNvPr>
          <p:cNvSpPr>
            <a:spLocks noChangeShapeType="1"/>
          </p:cNvSpPr>
          <p:nvPr/>
        </p:nvSpPr>
        <p:spPr bwMode="auto">
          <a:xfrm>
            <a:off x="2771775" y="4581525"/>
            <a:ext cx="360363"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35" name="Text Box 7">
            <a:extLst>
              <a:ext uri="{FF2B5EF4-FFF2-40B4-BE49-F238E27FC236}">
                <a16:creationId xmlns:a16="http://schemas.microsoft.com/office/drawing/2014/main" id="{B62985B3-6930-435C-B4FF-C13D652DA50F}"/>
              </a:ext>
            </a:extLst>
          </p:cNvPr>
          <p:cNvSpPr txBox="1">
            <a:spLocks noChangeArrowheads="1"/>
          </p:cNvSpPr>
          <p:nvPr/>
        </p:nvSpPr>
        <p:spPr bwMode="auto">
          <a:xfrm>
            <a:off x="25558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4</a:t>
            </a:r>
          </a:p>
        </p:txBody>
      </p:sp>
      <p:sp>
        <p:nvSpPr>
          <p:cNvPr id="739336" name="Text Box 8">
            <a:extLst>
              <a:ext uri="{FF2B5EF4-FFF2-40B4-BE49-F238E27FC236}">
                <a16:creationId xmlns:a16="http://schemas.microsoft.com/office/drawing/2014/main" id="{650D0700-58E7-4D86-BF02-49E87D8D28BC}"/>
              </a:ext>
            </a:extLst>
          </p:cNvPr>
          <p:cNvSpPr txBox="1">
            <a:spLocks noChangeArrowheads="1"/>
          </p:cNvSpPr>
          <p:nvPr/>
        </p:nvSpPr>
        <p:spPr bwMode="auto">
          <a:xfrm>
            <a:off x="2916238"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5</a:t>
            </a:r>
          </a:p>
        </p:txBody>
      </p:sp>
      <p:sp>
        <p:nvSpPr>
          <p:cNvPr id="739337" name="Line 9">
            <a:extLst>
              <a:ext uri="{FF2B5EF4-FFF2-40B4-BE49-F238E27FC236}">
                <a16:creationId xmlns:a16="http://schemas.microsoft.com/office/drawing/2014/main" id="{9574074F-29AE-4AF9-9E24-CCCA1D2CAC80}"/>
              </a:ext>
            </a:extLst>
          </p:cNvPr>
          <p:cNvSpPr>
            <a:spLocks noChangeShapeType="1"/>
          </p:cNvSpPr>
          <p:nvPr/>
        </p:nvSpPr>
        <p:spPr bwMode="auto">
          <a:xfrm>
            <a:off x="4211638" y="4437063"/>
            <a:ext cx="433387"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38" name="Line 10">
            <a:extLst>
              <a:ext uri="{FF2B5EF4-FFF2-40B4-BE49-F238E27FC236}">
                <a16:creationId xmlns:a16="http://schemas.microsoft.com/office/drawing/2014/main" id="{074789D4-1C48-49E3-AE00-8DB2C9032823}"/>
              </a:ext>
            </a:extLst>
          </p:cNvPr>
          <p:cNvSpPr>
            <a:spLocks noChangeShapeType="1"/>
          </p:cNvSpPr>
          <p:nvPr/>
        </p:nvSpPr>
        <p:spPr bwMode="auto">
          <a:xfrm flipV="1">
            <a:off x="3635375" y="3860800"/>
            <a:ext cx="0" cy="1008063"/>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39" name="Line 11">
            <a:extLst>
              <a:ext uri="{FF2B5EF4-FFF2-40B4-BE49-F238E27FC236}">
                <a16:creationId xmlns:a16="http://schemas.microsoft.com/office/drawing/2014/main" id="{29649070-AA45-40AC-9176-68A0203C8689}"/>
              </a:ext>
            </a:extLst>
          </p:cNvPr>
          <p:cNvSpPr>
            <a:spLocks noChangeShapeType="1"/>
          </p:cNvSpPr>
          <p:nvPr/>
        </p:nvSpPr>
        <p:spPr bwMode="auto">
          <a:xfrm>
            <a:off x="2987675" y="3860800"/>
            <a:ext cx="6477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6812" name="Line 12">
            <a:extLst>
              <a:ext uri="{FF2B5EF4-FFF2-40B4-BE49-F238E27FC236}">
                <a16:creationId xmlns:a16="http://schemas.microsoft.com/office/drawing/2014/main" id="{2180EC2E-0A79-4354-9D18-D53FFEBB9368}"/>
              </a:ext>
            </a:extLst>
          </p:cNvPr>
          <p:cNvSpPr>
            <a:spLocks noChangeShapeType="1"/>
          </p:cNvSpPr>
          <p:nvPr/>
        </p:nvSpPr>
        <p:spPr bwMode="auto">
          <a:xfrm>
            <a:off x="3059113" y="3284538"/>
            <a:ext cx="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41" name="Line 13">
            <a:extLst>
              <a:ext uri="{FF2B5EF4-FFF2-40B4-BE49-F238E27FC236}">
                <a16:creationId xmlns:a16="http://schemas.microsoft.com/office/drawing/2014/main" id="{0CC27434-6D3B-47E9-BB31-A177CEFF0CD8}"/>
              </a:ext>
            </a:extLst>
          </p:cNvPr>
          <p:cNvSpPr>
            <a:spLocks noChangeShapeType="1"/>
          </p:cNvSpPr>
          <p:nvPr/>
        </p:nvSpPr>
        <p:spPr bwMode="auto">
          <a:xfrm>
            <a:off x="2973388" y="3860800"/>
            <a:ext cx="0" cy="7207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42" name="Rectangle 14">
            <a:extLst>
              <a:ext uri="{FF2B5EF4-FFF2-40B4-BE49-F238E27FC236}">
                <a16:creationId xmlns:a16="http://schemas.microsoft.com/office/drawing/2014/main" id="{841AAEBB-1972-4561-B01C-D6487BD7D6EF}"/>
              </a:ext>
            </a:extLst>
          </p:cNvPr>
          <p:cNvSpPr>
            <a:spLocks noChangeArrowheads="1"/>
          </p:cNvSpPr>
          <p:nvPr/>
        </p:nvSpPr>
        <p:spPr bwMode="auto">
          <a:xfrm>
            <a:off x="2555875" y="422116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⑥</a:t>
            </a:r>
          </a:p>
        </p:txBody>
      </p:sp>
      <p:sp>
        <p:nvSpPr>
          <p:cNvPr id="739343" name="Rectangle 15">
            <a:extLst>
              <a:ext uri="{FF2B5EF4-FFF2-40B4-BE49-F238E27FC236}">
                <a16:creationId xmlns:a16="http://schemas.microsoft.com/office/drawing/2014/main" id="{17AE2A56-3C9D-40DC-9FE6-F28C459A1EFC}"/>
              </a:ext>
            </a:extLst>
          </p:cNvPr>
          <p:cNvSpPr>
            <a:spLocks noChangeArrowheads="1"/>
          </p:cNvSpPr>
          <p:nvPr/>
        </p:nvSpPr>
        <p:spPr bwMode="auto">
          <a:xfrm>
            <a:off x="3851275" y="148431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⑨</a:t>
            </a:r>
          </a:p>
        </p:txBody>
      </p:sp>
      <p:sp>
        <p:nvSpPr>
          <p:cNvPr id="739344" name="Line 16">
            <a:extLst>
              <a:ext uri="{FF2B5EF4-FFF2-40B4-BE49-F238E27FC236}">
                <a16:creationId xmlns:a16="http://schemas.microsoft.com/office/drawing/2014/main" id="{2DC4C655-5089-4BDC-BFBB-E155CE6AE8B0}"/>
              </a:ext>
            </a:extLst>
          </p:cNvPr>
          <p:cNvSpPr>
            <a:spLocks noChangeShapeType="1"/>
          </p:cNvSpPr>
          <p:nvPr/>
        </p:nvSpPr>
        <p:spPr bwMode="auto">
          <a:xfrm flipV="1">
            <a:off x="3779838" y="981075"/>
            <a:ext cx="0" cy="8636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45" name="Rectangle 17">
            <a:extLst>
              <a:ext uri="{FF2B5EF4-FFF2-40B4-BE49-F238E27FC236}">
                <a16:creationId xmlns:a16="http://schemas.microsoft.com/office/drawing/2014/main" id="{21A2C3FF-BC17-428C-8B17-A84E318F6E54}"/>
              </a:ext>
            </a:extLst>
          </p:cNvPr>
          <p:cNvSpPr>
            <a:spLocks noChangeArrowheads="1"/>
          </p:cNvSpPr>
          <p:nvPr/>
        </p:nvSpPr>
        <p:spPr bwMode="auto">
          <a:xfrm>
            <a:off x="3419475" y="35004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⑧</a:t>
            </a:r>
          </a:p>
        </p:txBody>
      </p:sp>
      <p:sp>
        <p:nvSpPr>
          <p:cNvPr id="739346" name="Text Box 18">
            <a:extLst>
              <a:ext uri="{FF2B5EF4-FFF2-40B4-BE49-F238E27FC236}">
                <a16:creationId xmlns:a16="http://schemas.microsoft.com/office/drawing/2014/main" id="{DB112A6E-C117-4410-84C1-354937BC43C1}"/>
              </a:ext>
            </a:extLst>
          </p:cNvPr>
          <p:cNvSpPr txBox="1">
            <a:spLocks noChangeArrowheads="1"/>
          </p:cNvSpPr>
          <p:nvPr/>
        </p:nvSpPr>
        <p:spPr bwMode="auto">
          <a:xfrm>
            <a:off x="1541463" y="1341438"/>
            <a:ext cx="5000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
              </a:spcBef>
              <a:buClrTx/>
              <a:buSzTx/>
              <a:buFontTx/>
              <a:buNone/>
            </a:pPr>
            <a:r>
              <a:rPr lang="zh-CN" altLang="en-US" sz="1800"/>
              <a:t>并类距离</a:t>
            </a:r>
          </a:p>
        </p:txBody>
      </p:sp>
      <p:sp>
        <p:nvSpPr>
          <p:cNvPr id="739347" name="Text Box 19">
            <a:extLst>
              <a:ext uri="{FF2B5EF4-FFF2-40B4-BE49-F238E27FC236}">
                <a16:creationId xmlns:a16="http://schemas.microsoft.com/office/drawing/2014/main" id="{FFABDD30-3C1E-4823-BBE1-23C4B3B9CD6B}"/>
              </a:ext>
            </a:extLst>
          </p:cNvPr>
          <p:cNvSpPr txBox="1">
            <a:spLocks noChangeArrowheads="1"/>
          </p:cNvSpPr>
          <p:nvPr/>
        </p:nvSpPr>
        <p:spPr bwMode="auto">
          <a:xfrm>
            <a:off x="3492500"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p>
        </p:txBody>
      </p:sp>
      <p:sp>
        <p:nvSpPr>
          <p:cNvPr id="739348" name="Line 20">
            <a:extLst>
              <a:ext uri="{FF2B5EF4-FFF2-40B4-BE49-F238E27FC236}">
                <a16:creationId xmlns:a16="http://schemas.microsoft.com/office/drawing/2014/main" id="{41A36093-3E9A-41D1-AA84-9C26B71A80E4}"/>
              </a:ext>
            </a:extLst>
          </p:cNvPr>
          <p:cNvSpPr>
            <a:spLocks noChangeShapeType="1"/>
          </p:cNvSpPr>
          <p:nvPr/>
        </p:nvSpPr>
        <p:spPr bwMode="auto">
          <a:xfrm>
            <a:off x="3132138" y="4581525"/>
            <a:ext cx="0" cy="287338"/>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49" name="Text Box 21">
            <a:extLst>
              <a:ext uri="{FF2B5EF4-FFF2-40B4-BE49-F238E27FC236}">
                <a16:creationId xmlns:a16="http://schemas.microsoft.com/office/drawing/2014/main" id="{71A380AF-6014-416F-834F-617D69027BA8}"/>
              </a:ext>
            </a:extLst>
          </p:cNvPr>
          <p:cNvSpPr txBox="1">
            <a:spLocks noChangeArrowheads="1"/>
          </p:cNvSpPr>
          <p:nvPr/>
        </p:nvSpPr>
        <p:spPr bwMode="auto">
          <a:xfrm>
            <a:off x="40671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1</a:t>
            </a:r>
          </a:p>
        </p:txBody>
      </p:sp>
      <p:sp>
        <p:nvSpPr>
          <p:cNvPr id="739350" name="Text Box 22">
            <a:extLst>
              <a:ext uri="{FF2B5EF4-FFF2-40B4-BE49-F238E27FC236}">
                <a16:creationId xmlns:a16="http://schemas.microsoft.com/office/drawing/2014/main" id="{5DCC9501-AD02-4D90-9895-AAC8D8583E3C}"/>
              </a:ext>
            </a:extLst>
          </p:cNvPr>
          <p:cNvSpPr txBox="1">
            <a:spLocks noChangeArrowheads="1"/>
          </p:cNvSpPr>
          <p:nvPr/>
        </p:nvSpPr>
        <p:spPr bwMode="auto">
          <a:xfrm>
            <a:off x="4500563"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2</a:t>
            </a:r>
          </a:p>
        </p:txBody>
      </p:sp>
      <p:sp>
        <p:nvSpPr>
          <p:cNvPr id="739351" name="Line 23">
            <a:extLst>
              <a:ext uri="{FF2B5EF4-FFF2-40B4-BE49-F238E27FC236}">
                <a16:creationId xmlns:a16="http://schemas.microsoft.com/office/drawing/2014/main" id="{4ED55E5C-FE26-4C21-9F0E-D567D93AED87}"/>
              </a:ext>
            </a:extLst>
          </p:cNvPr>
          <p:cNvSpPr>
            <a:spLocks noChangeShapeType="1"/>
          </p:cNvSpPr>
          <p:nvPr/>
        </p:nvSpPr>
        <p:spPr bwMode="auto">
          <a:xfrm>
            <a:off x="4211638"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52" name="Line 24">
            <a:extLst>
              <a:ext uri="{FF2B5EF4-FFF2-40B4-BE49-F238E27FC236}">
                <a16:creationId xmlns:a16="http://schemas.microsoft.com/office/drawing/2014/main" id="{B92F4ED4-B6ED-4669-822A-6754332D8F77}"/>
              </a:ext>
            </a:extLst>
          </p:cNvPr>
          <p:cNvSpPr>
            <a:spLocks noChangeShapeType="1"/>
          </p:cNvSpPr>
          <p:nvPr/>
        </p:nvSpPr>
        <p:spPr bwMode="auto">
          <a:xfrm>
            <a:off x="4643438"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53" name="Rectangle 25">
            <a:extLst>
              <a:ext uri="{FF2B5EF4-FFF2-40B4-BE49-F238E27FC236}">
                <a16:creationId xmlns:a16="http://schemas.microsoft.com/office/drawing/2014/main" id="{A3333630-F31B-4CCF-B663-BE018EF9684B}"/>
              </a:ext>
            </a:extLst>
          </p:cNvPr>
          <p:cNvSpPr>
            <a:spLocks noChangeArrowheads="1"/>
          </p:cNvSpPr>
          <p:nvPr/>
        </p:nvSpPr>
        <p:spPr bwMode="auto">
          <a:xfrm>
            <a:off x="4500563" y="40767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⑦</a:t>
            </a:r>
          </a:p>
        </p:txBody>
      </p:sp>
      <p:sp>
        <p:nvSpPr>
          <p:cNvPr id="739354" name="Line 26">
            <a:extLst>
              <a:ext uri="{FF2B5EF4-FFF2-40B4-BE49-F238E27FC236}">
                <a16:creationId xmlns:a16="http://schemas.microsoft.com/office/drawing/2014/main" id="{09CB02A1-3675-49C0-854C-DE86651EA240}"/>
              </a:ext>
            </a:extLst>
          </p:cNvPr>
          <p:cNvSpPr>
            <a:spLocks noChangeShapeType="1"/>
          </p:cNvSpPr>
          <p:nvPr/>
        </p:nvSpPr>
        <p:spPr bwMode="auto">
          <a:xfrm flipV="1">
            <a:off x="3276600" y="1844675"/>
            <a:ext cx="0" cy="20161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55" name="Line 27">
            <a:extLst>
              <a:ext uri="{FF2B5EF4-FFF2-40B4-BE49-F238E27FC236}">
                <a16:creationId xmlns:a16="http://schemas.microsoft.com/office/drawing/2014/main" id="{F200B8AD-A895-488A-B8DB-E2946BCC58A8}"/>
              </a:ext>
            </a:extLst>
          </p:cNvPr>
          <p:cNvSpPr>
            <a:spLocks noChangeShapeType="1"/>
          </p:cNvSpPr>
          <p:nvPr/>
        </p:nvSpPr>
        <p:spPr bwMode="auto">
          <a:xfrm>
            <a:off x="3276600" y="1844675"/>
            <a:ext cx="10795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56" name="Line 28">
            <a:extLst>
              <a:ext uri="{FF2B5EF4-FFF2-40B4-BE49-F238E27FC236}">
                <a16:creationId xmlns:a16="http://schemas.microsoft.com/office/drawing/2014/main" id="{A2346D87-39D2-4BFA-AFDF-C0911DAEE2ED}"/>
              </a:ext>
            </a:extLst>
          </p:cNvPr>
          <p:cNvSpPr>
            <a:spLocks noChangeShapeType="1"/>
          </p:cNvSpPr>
          <p:nvPr/>
        </p:nvSpPr>
        <p:spPr bwMode="auto">
          <a:xfrm>
            <a:off x="4356100" y="1844675"/>
            <a:ext cx="0" cy="2590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39357" name="Rectangle 29">
            <a:extLst>
              <a:ext uri="{FF2B5EF4-FFF2-40B4-BE49-F238E27FC236}">
                <a16:creationId xmlns:a16="http://schemas.microsoft.com/office/drawing/2014/main" id="{17611BE1-23A9-4729-B8BD-52564C0B6B9C}"/>
              </a:ext>
            </a:extLst>
          </p:cNvPr>
          <p:cNvSpPr>
            <a:spLocks noChangeArrowheads="1"/>
          </p:cNvSpPr>
          <p:nvPr/>
        </p:nvSpPr>
        <p:spPr bwMode="auto">
          <a:xfrm>
            <a:off x="395288" y="5445125"/>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7</a:t>
            </a:r>
            <a:r>
              <a:rPr kumimoji="1" lang="zh-CN" altLang="en-US" sz="2400">
                <a:latin typeface="Times New Roman" panose="02020603050405020304" pitchFamily="18" charset="0"/>
                <a:cs typeface="Times New Roman" panose="02020603050405020304" pitchFamily="18" charset="0"/>
              </a:rPr>
              <a:t>、决定类的个数与类。</a:t>
            </a:r>
            <a:endParaRPr kumimoji="1" lang="zh-CN" altLang="en-US" sz="2400">
              <a:latin typeface="Times New Roman" panose="02020603050405020304" pitchFamily="18" charset="0"/>
            </a:endParaRPr>
          </a:p>
        </p:txBody>
      </p:sp>
      <p:sp>
        <p:nvSpPr>
          <p:cNvPr id="739358" name="Rectangle 30">
            <a:extLst>
              <a:ext uri="{FF2B5EF4-FFF2-40B4-BE49-F238E27FC236}">
                <a16:creationId xmlns:a16="http://schemas.microsoft.com/office/drawing/2014/main" id="{EABEC0A7-B541-4D86-8E85-77A6F3D696C4}"/>
              </a:ext>
            </a:extLst>
          </p:cNvPr>
          <p:cNvSpPr>
            <a:spLocks noChangeArrowheads="1"/>
          </p:cNvSpPr>
          <p:nvPr/>
        </p:nvSpPr>
        <p:spPr bwMode="auto">
          <a:xfrm>
            <a:off x="250825" y="5949950"/>
            <a:ext cx="5899150" cy="4572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   </a:t>
            </a:r>
            <a:r>
              <a:rPr kumimoji="1" lang="zh-CN" altLang="en-US" sz="2400">
                <a:latin typeface="Times New Roman" panose="02020603050405020304" pitchFamily="18" charset="0"/>
                <a:cs typeface="Times New Roman" panose="02020603050405020304" pitchFamily="18" charset="0"/>
              </a:rPr>
              <a:t>观察此图，我们可以把</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个样品分为</a:t>
            </a: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类，</a:t>
            </a:r>
            <a:endParaRPr kumimoji="1" lang="zh-CN" altLang="en-US" sz="2400">
              <a:latin typeface="Times New Roman" panose="02020603050405020304" pitchFamily="18" charset="0"/>
            </a:endParaRPr>
          </a:p>
        </p:txBody>
      </p:sp>
      <p:grpSp>
        <p:nvGrpSpPr>
          <p:cNvPr id="2" name="Group 31">
            <a:extLst>
              <a:ext uri="{FF2B5EF4-FFF2-40B4-BE49-F238E27FC236}">
                <a16:creationId xmlns:a16="http://schemas.microsoft.com/office/drawing/2014/main" id="{60360410-BD19-4081-A65F-08E8949DDF6B}"/>
              </a:ext>
            </a:extLst>
          </p:cNvPr>
          <p:cNvGrpSpPr>
            <a:grpSpLocks/>
          </p:cNvGrpSpPr>
          <p:nvPr/>
        </p:nvGrpSpPr>
        <p:grpSpPr bwMode="auto">
          <a:xfrm>
            <a:off x="6156325" y="5734050"/>
            <a:ext cx="2987675" cy="582613"/>
            <a:chOff x="3878" y="3566"/>
            <a:chExt cx="1882" cy="367"/>
          </a:xfrm>
        </p:grpSpPr>
        <p:graphicFrame>
          <p:nvGraphicFramePr>
            <p:cNvPr id="76833" name="Object 32">
              <a:extLst>
                <a:ext uri="{FF2B5EF4-FFF2-40B4-BE49-F238E27FC236}">
                  <a16:creationId xmlns:a16="http://schemas.microsoft.com/office/drawing/2014/main" id="{43F6042D-3979-4989-82C3-53E3AC2C7FB4}"/>
                </a:ext>
              </a:extLst>
            </p:cNvPr>
            <p:cNvGraphicFramePr>
              <a:graphicFrameLocks noChangeAspect="1"/>
            </p:cNvGraphicFramePr>
            <p:nvPr/>
          </p:nvGraphicFramePr>
          <p:xfrm>
            <a:off x="3878" y="3566"/>
            <a:ext cx="510" cy="367"/>
          </p:xfrm>
          <a:graphic>
            <a:graphicData uri="http://schemas.openxmlformats.org/presentationml/2006/ole">
              <mc:AlternateContent xmlns:mc="http://schemas.openxmlformats.org/markup-compatibility/2006">
                <mc:Choice xmlns:v="urn:schemas-microsoft-com:vml" Requires="v">
                  <p:oleObj spid="_x0000_s43218" name="公式" r:id="rId3" imgW="304536" imgH="215713" progId="Equation.3">
                    <p:embed/>
                  </p:oleObj>
                </mc:Choice>
                <mc:Fallback>
                  <p:oleObj name="公式" r:id="rId3" imgW="304536"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3566"/>
                          <a:ext cx="51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34" name="Object 33">
              <a:extLst>
                <a:ext uri="{FF2B5EF4-FFF2-40B4-BE49-F238E27FC236}">
                  <a16:creationId xmlns:a16="http://schemas.microsoft.com/office/drawing/2014/main" id="{2A9E8EBE-49BB-46BB-A2AD-B47846E7C0AF}"/>
                </a:ext>
              </a:extLst>
            </p:cNvPr>
            <p:cNvGraphicFramePr>
              <a:graphicFrameLocks noChangeAspect="1"/>
            </p:cNvGraphicFramePr>
            <p:nvPr/>
          </p:nvGraphicFramePr>
          <p:xfrm>
            <a:off x="4468" y="3566"/>
            <a:ext cx="335" cy="367"/>
          </p:xfrm>
          <a:graphic>
            <a:graphicData uri="http://schemas.openxmlformats.org/presentationml/2006/ole">
              <mc:AlternateContent xmlns:mc="http://schemas.openxmlformats.org/markup-compatibility/2006">
                <mc:Choice xmlns:v="urn:schemas-microsoft-com:vml" Requires="v">
                  <p:oleObj spid="_x0000_s43219" name="公式" r:id="rId5" imgW="203024" imgH="215713" progId="Equation.3">
                    <p:embed/>
                  </p:oleObj>
                </mc:Choice>
                <mc:Fallback>
                  <p:oleObj name="公式" r:id="rId5" imgW="203024" imgH="215713"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 y="3566"/>
                          <a:ext cx="33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35" name="Object 34">
              <a:extLst>
                <a:ext uri="{FF2B5EF4-FFF2-40B4-BE49-F238E27FC236}">
                  <a16:creationId xmlns:a16="http://schemas.microsoft.com/office/drawing/2014/main" id="{FE71831A-8400-429C-B28A-98BC8AF92253}"/>
                </a:ext>
              </a:extLst>
            </p:cNvPr>
            <p:cNvGraphicFramePr>
              <a:graphicFrameLocks noChangeAspect="1"/>
            </p:cNvGraphicFramePr>
            <p:nvPr/>
          </p:nvGraphicFramePr>
          <p:xfrm>
            <a:off x="4921" y="3566"/>
            <a:ext cx="526" cy="367"/>
          </p:xfrm>
          <a:graphic>
            <a:graphicData uri="http://schemas.openxmlformats.org/presentationml/2006/ole">
              <mc:AlternateContent xmlns:mc="http://schemas.openxmlformats.org/markup-compatibility/2006">
                <mc:Choice xmlns:v="urn:schemas-microsoft-com:vml" Requires="v">
                  <p:oleObj spid="_x0000_s43220" name="公式" r:id="rId7" imgW="317087" imgH="215619" progId="Equation.3">
                    <p:embed/>
                  </p:oleObj>
                </mc:Choice>
                <mc:Fallback>
                  <p:oleObj name="公式" r:id="rId7" imgW="317087"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 y="3566"/>
                          <a:ext cx="526"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36" name="Rectangle 35">
              <a:extLst>
                <a:ext uri="{FF2B5EF4-FFF2-40B4-BE49-F238E27FC236}">
                  <a16:creationId xmlns:a16="http://schemas.microsoft.com/office/drawing/2014/main" id="{31943058-D8F6-48F8-984D-690F03B99400}"/>
                </a:ext>
              </a:extLst>
            </p:cNvPr>
            <p:cNvSpPr>
              <a:spLocks noChangeArrowheads="1"/>
            </p:cNvSpPr>
            <p:nvPr/>
          </p:nvSpPr>
          <p:spPr bwMode="auto">
            <a:xfrm>
              <a:off x="4763" y="364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76837" name="Rectangle 36">
              <a:extLst>
                <a:ext uri="{FF2B5EF4-FFF2-40B4-BE49-F238E27FC236}">
                  <a16:creationId xmlns:a16="http://schemas.microsoft.com/office/drawing/2014/main" id="{DA5A11B7-E45C-4C4A-A190-D7E1F7D57764}"/>
                </a:ext>
              </a:extLst>
            </p:cNvPr>
            <p:cNvSpPr>
              <a:spLocks noChangeArrowheads="1"/>
            </p:cNvSpPr>
            <p:nvPr/>
          </p:nvSpPr>
          <p:spPr bwMode="auto">
            <a:xfrm>
              <a:off x="4332" y="363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76838" name="Rectangle 37">
              <a:extLst>
                <a:ext uri="{FF2B5EF4-FFF2-40B4-BE49-F238E27FC236}">
                  <a16:creationId xmlns:a16="http://schemas.microsoft.com/office/drawing/2014/main" id="{7DBDB104-8B1E-4929-8AC2-A5A88B7389F8}"/>
                </a:ext>
              </a:extLst>
            </p:cNvPr>
            <p:cNvSpPr>
              <a:spLocks noChangeArrowheads="1"/>
            </p:cNvSpPr>
            <p:nvPr/>
          </p:nvSpPr>
          <p:spPr bwMode="auto">
            <a:xfrm>
              <a:off x="5452" y="360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graphicFrame>
        <p:nvGraphicFramePr>
          <p:cNvPr id="76832" name="Object 38">
            <a:extLst>
              <a:ext uri="{FF2B5EF4-FFF2-40B4-BE49-F238E27FC236}">
                <a16:creationId xmlns:a16="http://schemas.microsoft.com/office/drawing/2014/main" id="{91E941A5-DDB7-41C7-A8E5-4DD195F8FDC4}"/>
              </a:ext>
            </a:extLst>
          </p:cNvPr>
          <p:cNvGraphicFramePr>
            <a:graphicFrameLocks noChangeAspect="1"/>
          </p:cNvGraphicFramePr>
          <p:nvPr/>
        </p:nvGraphicFramePr>
        <p:xfrm>
          <a:off x="6427788" y="476250"/>
          <a:ext cx="1844675" cy="2376488"/>
        </p:xfrm>
        <a:graphic>
          <a:graphicData uri="http://schemas.openxmlformats.org/presentationml/2006/ole">
            <mc:AlternateContent xmlns:mc="http://schemas.openxmlformats.org/markup-compatibility/2006">
              <mc:Choice xmlns:v="urn:schemas-microsoft-com:vml" Requires="v">
                <p:oleObj spid="_x0000_s43221" name="公式" r:id="rId9" imgW="749300" imgH="965200" progId="Equation.3">
                  <p:embed/>
                </p:oleObj>
              </mc:Choice>
              <mc:Fallback>
                <p:oleObj name="公式" r:id="rId9" imgW="749300" imgH="96520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7788" y="476250"/>
                        <a:ext cx="1844675" cy="2376488"/>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9331"/>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73933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39335"/>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739336"/>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2000"/>
                                  </p:stCondLst>
                                  <p:childTnLst>
                                    <p:set>
                                      <p:cBhvr>
                                        <p:cTn id="19" dur="1" fill="hold">
                                          <p:stCondLst>
                                            <p:cond delay="0"/>
                                          </p:stCondLst>
                                        </p:cTn>
                                        <p:tgtEl>
                                          <p:spTgt spid="739333"/>
                                        </p:tgtEl>
                                        <p:attrNameLst>
                                          <p:attrName>style.visibility</p:attrName>
                                        </p:attrNameLst>
                                      </p:cBhvr>
                                      <p:to>
                                        <p:strVal val="visible"/>
                                      </p:to>
                                    </p:set>
                                  </p:childTnLst>
                                </p:cTn>
                              </p:par>
                            </p:childTnLst>
                          </p:cTn>
                        </p:par>
                        <p:par>
                          <p:cTn id="20" fill="hold" nodeType="afterGroup">
                            <p:stCondLst>
                              <p:cond delay="2500"/>
                            </p:stCondLst>
                            <p:childTnLst>
                              <p:par>
                                <p:cTn id="21" presetID="1" presetClass="entr" presetSubtype="0" fill="hold" nodeType="afterEffect">
                                  <p:stCondLst>
                                    <p:cond delay="1000"/>
                                  </p:stCondLst>
                                  <p:childTnLst>
                                    <p:set>
                                      <p:cBhvr>
                                        <p:cTn id="22" dur="1" fill="hold">
                                          <p:stCondLst>
                                            <p:cond delay="0"/>
                                          </p:stCondLst>
                                        </p:cTn>
                                        <p:tgtEl>
                                          <p:spTgt spid="739348"/>
                                        </p:tgtEl>
                                        <p:attrNameLst>
                                          <p:attrName>style.visibility</p:attrName>
                                        </p:attrNameLst>
                                      </p:cBhvr>
                                      <p:to>
                                        <p:strVal val="visible"/>
                                      </p:to>
                                    </p:set>
                                  </p:childTnLst>
                                </p:cTn>
                              </p:par>
                            </p:childTnLst>
                          </p:cTn>
                        </p:par>
                        <p:par>
                          <p:cTn id="23" fill="hold" nodeType="afterGroup">
                            <p:stCondLst>
                              <p:cond delay="3500"/>
                            </p:stCondLst>
                            <p:childTnLst>
                              <p:par>
                                <p:cTn id="24" presetID="1" presetClass="entr" presetSubtype="0" fill="hold" nodeType="afterEffect">
                                  <p:stCondLst>
                                    <p:cond delay="2000"/>
                                  </p:stCondLst>
                                  <p:childTnLst>
                                    <p:set>
                                      <p:cBhvr>
                                        <p:cTn id="25" dur="1" fill="hold">
                                          <p:stCondLst>
                                            <p:cond delay="0"/>
                                          </p:stCondLst>
                                        </p:cTn>
                                        <p:tgtEl>
                                          <p:spTgt spid="739334"/>
                                        </p:tgtEl>
                                        <p:attrNameLst>
                                          <p:attrName>style.visibility</p:attrName>
                                        </p:attrNameLst>
                                      </p:cBhvr>
                                      <p:to>
                                        <p:strVal val="visible"/>
                                      </p:to>
                                    </p:set>
                                  </p:childTnLst>
                                </p:cTn>
                              </p:par>
                            </p:childTnLst>
                          </p:cTn>
                        </p:par>
                        <p:par>
                          <p:cTn id="26" fill="hold" nodeType="afterGroup">
                            <p:stCondLst>
                              <p:cond delay="5500"/>
                            </p:stCondLst>
                            <p:childTnLst>
                              <p:par>
                                <p:cTn id="27" presetID="1" presetClass="entr" presetSubtype="0" fill="hold" grpId="0" nodeType="afterEffect">
                                  <p:stCondLst>
                                    <p:cond delay="2000"/>
                                  </p:stCondLst>
                                  <p:childTnLst>
                                    <p:set>
                                      <p:cBhvr>
                                        <p:cTn id="28" dur="1" fill="hold">
                                          <p:stCondLst>
                                            <p:cond delay="0"/>
                                          </p:stCondLst>
                                        </p:cTn>
                                        <p:tgtEl>
                                          <p:spTgt spid="73934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9349"/>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grpId="0" nodeType="afterEffect">
                                  <p:stCondLst>
                                    <p:cond delay="200"/>
                                  </p:stCondLst>
                                  <p:childTnLst>
                                    <p:set>
                                      <p:cBhvr>
                                        <p:cTn id="35" dur="1" fill="hold">
                                          <p:stCondLst>
                                            <p:cond delay="0"/>
                                          </p:stCondLst>
                                        </p:cTn>
                                        <p:tgtEl>
                                          <p:spTgt spid="739350"/>
                                        </p:tgtEl>
                                        <p:attrNameLst>
                                          <p:attrName>style.visibility</p:attrName>
                                        </p:attrNameLst>
                                      </p:cBhvr>
                                      <p:to>
                                        <p:strVal val="visible"/>
                                      </p:to>
                                    </p:set>
                                  </p:childTnLst>
                                </p:cTn>
                              </p:par>
                            </p:childTnLst>
                          </p:cTn>
                        </p:par>
                        <p:par>
                          <p:cTn id="36" fill="hold" nodeType="afterGroup">
                            <p:stCondLst>
                              <p:cond delay="200"/>
                            </p:stCondLst>
                            <p:childTnLst>
                              <p:par>
                                <p:cTn id="37" presetID="1" presetClass="entr" presetSubtype="0" fill="hold" nodeType="afterEffect">
                                  <p:stCondLst>
                                    <p:cond delay="2000"/>
                                  </p:stCondLst>
                                  <p:childTnLst>
                                    <p:set>
                                      <p:cBhvr>
                                        <p:cTn id="38" dur="1" fill="hold">
                                          <p:stCondLst>
                                            <p:cond delay="0"/>
                                          </p:stCondLst>
                                        </p:cTn>
                                        <p:tgtEl>
                                          <p:spTgt spid="739351"/>
                                        </p:tgtEl>
                                        <p:attrNameLst>
                                          <p:attrName>style.visibility</p:attrName>
                                        </p:attrNameLst>
                                      </p:cBhvr>
                                      <p:to>
                                        <p:strVal val="visible"/>
                                      </p:to>
                                    </p:set>
                                  </p:childTnLst>
                                </p:cTn>
                              </p:par>
                            </p:childTnLst>
                          </p:cTn>
                        </p:par>
                        <p:par>
                          <p:cTn id="39" fill="hold" nodeType="afterGroup">
                            <p:stCondLst>
                              <p:cond delay="2200"/>
                            </p:stCondLst>
                            <p:childTnLst>
                              <p:par>
                                <p:cTn id="40" presetID="1" presetClass="entr" presetSubtype="0" fill="hold" nodeType="afterEffect">
                                  <p:stCondLst>
                                    <p:cond delay="2000"/>
                                  </p:stCondLst>
                                  <p:childTnLst>
                                    <p:set>
                                      <p:cBhvr>
                                        <p:cTn id="41" dur="1" fill="hold">
                                          <p:stCondLst>
                                            <p:cond delay="0"/>
                                          </p:stCondLst>
                                        </p:cTn>
                                        <p:tgtEl>
                                          <p:spTgt spid="739352"/>
                                        </p:tgtEl>
                                        <p:attrNameLst>
                                          <p:attrName>style.visibility</p:attrName>
                                        </p:attrNameLst>
                                      </p:cBhvr>
                                      <p:to>
                                        <p:strVal val="visible"/>
                                      </p:to>
                                    </p:set>
                                  </p:childTnLst>
                                </p:cTn>
                              </p:par>
                            </p:childTnLst>
                          </p:cTn>
                        </p:par>
                        <p:par>
                          <p:cTn id="42" fill="hold" nodeType="afterGroup">
                            <p:stCondLst>
                              <p:cond delay="4200"/>
                            </p:stCondLst>
                            <p:childTnLst>
                              <p:par>
                                <p:cTn id="43" presetID="1" presetClass="entr" presetSubtype="0" fill="hold" nodeType="afterEffect">
                                  <p:stCondLst>
                                    <p:cond delay="2000"/>
                                  </p:stCondLst>
                                  <p:childTnLst>
                                    <p:set>
                                      <p:cBhvr>
                                        <p:cTn id="44" dur="1" fill="hold">
                                          <p:stCondLst>
                                            <p:cond delay="0"/>
                                          </p:stCondLst>
                                        </p:cTn>
                                        <p:tgtEl>
                                          <p:spTgt spid="739337"/>
                                        </p:tgtEl>
                                        <p:attrNameLst>
                                          <p:attrName>style.visibility</p:attrName>
                                        </p:attrNameLst>
                                      </p:cBhvr>
                                      <p:to>
                                        <p:strVal val="visible"/>
                                      </p:to>
                                    </p:set>
                                  </p:childTnLst>
                                </p:cTn>
                              </p:par>
                            </p:childTnLst>
                          </p:cTn>
                        </p:par>
                        <p:par>
                          <p:cTn id="45" fill="hold" nodeType="afterGroup">
                            <p:stCondLst>
                              <p:cond delay="6200"/>
                            </p:stCondLst>
                            <p:childTnLst>
                              <p:par>
                                <p:cTn id="46" presetID="1" presetClass="entr" presetSubtype="0" fill="hold" grpId="0" nodeType="afterEffect">
                                  <p:stCondLst>
                                    <p:cond delay="2000"/>
                                  </p:stCondLst>
                                  <p:childTnLst>
                                    <p:set>
                                      <p:cBhvr>
                                        <p:cTn id="47" dur="1" fill="hold">
                                          <p:stCondLst>
                                            <p:cond delay="0"/>
                                          </p:stCondLst>
                                        </p:cTn>
                                        <p:tgtEl>
                                          <p:spTgt spid="739353"/>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39347"/>
                                        </p:tgtEl>
                                        <p:attrNameLst>
                                          <p:attrName>style.visibility</p:attrName>
                                        </p:attrNameLst>
                                      </p:cBhvr>
                                      <p:to>
                                        <p:strVal val="visible"/>
                                      </p:to>
                                    </p:set>
                                  </p:childTnLst>
                                </p:cTn>
                              </p:par>
                            </p:childTnLst>
                          </p:cTn>
                        </p:par>
                        <p:par>
                          <p:cTn id="52" fill="hold" nodeType="afterGroup">
                            <p:stCondLst>
                              <p:cond delay="0"/>
                            </p:stCondLst>
                            <p:childTnLst>
                              <p:par>
                                <p:cTn id="53" presetID="1" presetClass="entr" presetSubtype="0" fill="hold" nodeType="afterEffect">
                                  <p:stCondLst>
                                    <p:cond delay="2000"/>
                                  </p:stCondLst>
                                  <p:childTnLst>
                                    <p:set>
                                      <p:cBhvr>
                                        <p:cTn id="54" dur="1" fill="hold">
                                          <p:stCondLst>
                                            <p:cond delay="0"/>
                                          </p:stCondLst>
                                        </p:cTn>
                                        <p:tgtEl>
                                          <p:spTgt spid="739338"/>
                                        </p:tgtEl>
                                        <p:attrNameLst>
                                          <p:attrName>style.visibility</p:attrName>
                                        </p:attrNameLst>
                                      </p:cBhvr>
                                      <p:to>
                                        <p:strVal val="visible"/>
                                      </p:to>
                                    </p:set>
                                  </p:childTnLst>
                                </p:cTn>
                              </p:par>
                            </p:childTnLst>
                          </p:cTn>
                        </p:par>
                        <p:par>
                          <p:cTn id="55" fill="hold" nodeType="afterGroup">
                            <p:stCondLst>
                              <p:cond delay="2000"/>
                            </p:stCondLst>
                            <p:childTnLst>
                              <p:par>
                                <p:cTn id="56" presetID="1" presetClass="entr" presetSubtype="0" fill="hold" nodeType="afterEffect">
                                  <p:stCondLst>
                                    <p:cond delay="2000"/>
                                  </p:stCondLst>
                                  <p:childTnLst>
                                    <p:set>
                                      <p:cBhvr>
                                        <p:cTn id="57" dur="1" fill="hold">
                                          <p:stCondLst>
                                            <p:cond delay="0"/>
                                          </p:stCondLst>
                                        </p:cTn>
                                        <p:tgtEl>
                                          <p:spTgt spid="739341"/>
                                        </p:tgtEl>
                                        <p:attrNameLst>
                                          <p:attrName>style.visibility</p:attrName>
                                        </p:attrNameLst>
                                      </p:cBhvr>
                                      <p:to>
                                        <p:strVal val="visible"/>
                                      </p:to>
                                    </p:set>
                                  </p:childTnLst>
                                </p:cTn>
                              </p:par>
                            </p:childTnLst>
                          </p:cTn>
                        </p:par>
                        <p:par>
                          <p:cTn id="58" fill="hold" nodeType="afterGroup">
                            <p:stCondLst>
                              <p:cond delay="4000"/>
                            </p:stCondLst>
                            <p:childTnLst>
                              <p:par>
                                <p:cTn id="59" presetID="1" presetClass="entr" presetSubtype="0" fill="hold" nodeType="afterEffect">
                                  <p:stCondLst>
                                    <p:cond delay="0"/>
                                  </p:stCondLst>
                                  <p:childTnLst>
                                    <p:set>
                                      <p:cBhvr>
                                        <p:cTn id="60" dur="1" fill="hold">
                                          <p:stCondLst>
                                            <p:cond delay="0"/>
                                          </p:stCondLst>
                                        </p:cTn>
                                        <p:tgtEl>
                                          <p:spTgt spid="739339"/>
                                        </p:tgtEl>
                                        <p:attrNameLst>
                                          <p:attrName>style.visibility</p:attrName>
                                        </p:attrNameLst>
                                      </p:cBhvr>
                                      <p:to>
                                        <p:strVal val="visible"/>
                                      </p:to>
                                    </p:set>
                                  </p:childTnLst>
                                </p:cTn>
                              </p:par>
                            </p:childTnLst>
                          </p:cTn>
                        </p:par>
                        <p:par>
                          <p:cTn id="61" fill="hold" nodeType="afterGroup">
                            <p:stCondLst>
                              <p:cond delay="4000"/>
                            </p:stCondLst>
                            <p:childTnLst>
                              <p:par>
                                <p:cTn id="62" presetID="1" presetClass="entr" presetSubtype="0" fill="hold" grpId="0" nodeType="afterEffect">
                                  <p:stCondLst>
                                    <p:cond delay="2000"/>
                                  </p:stCondLst>
                                  <p:childTnLst>
                                    <p:set>
                                      <p:cBhvr>
                                        <p:cTn id="63" dur="1" fill="hold">
                                          <p:stCondLst>
                                            <p:cond delay="0"/>
                                          </p:stCondLst>
                                        </p:cTn>
                                        <p:tgtEl>
                                          <p:spTgt spid="739345"/>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73935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73935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3935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39343"/>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739344"/>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73934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39357"/>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39358"/>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5" grpId="0"/>
      <p:bldP spid="739336" grpId="0"/>
      <p:bldP spid="739342" grpId="0"/>
      <p:bldP spid="739343" grpId="0"/>
      <p:bldP spid="739345" grpId="0"/>
      <p:bldP spid="739346" grpId="0"/>
      <p:bldP spid="739347" grpId="0"/>
      <p:bldP spid="739349" grpId="0"/>
      <p:bldP spid="739350" grpId="0"/>
      <p:bldP spid="739353" grpId="0"/>
      <p:bldP spid="739357" grpId="0"/>
      <p:bldP spid="7393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509063-82A8-4B6A-B402-B554683AB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372" y="1700808"/>
            <a:ext cx="7662620" cy="3672408"/>
          </a:xfrm>
          <a:prstGeom prst="rect">
            <a:avLst/>
          </a:prstGeom>
        </p:spPr>
      </p:pic>
      <p:sp>
        <p:nvSpPr>
          <p:cNvPr id="4" name="矩形 3">
            <a:extLst>
              <a:ext uri="{FF2B5EF4-FFF2-40B4-BE49-F238E27FC236}">
                <a16:creationId xmlns:a16="http://schemas.microsoft.com/office/drawing/2014/main" id="{A72E2B2E-0C39-4A4E-A24C-740C86AB1501}"/>
              </a:ext>
            </a:extLst>
          </p:cNvPr>
          <p:cNvSpPr/>
          <p:nvPr/>
        </p:nvSpPr>
        <p:spPr>
          <a:xfrm>
            <a:off x="611560" y="568166"/>
            <a:ext cx="7704856" cy="896131"/>
          </a:xfrm>
          <a:prstGeom prst="rect">
            <a:avLst/>
          </a:prstGeom>
        </p:spPr>
        <p:txBody>
          <a:bodyPr wrap="square" lIns="91428" tIns="45714" rIns="91428" bIns="45714">
            <a:spAutoFit/>
          </a:bodyPr>
          <a:lstStyle/>
          <a:p>
            <a:pPr algn="ctr" eaLnBrk="1" fontAlgn="auto" hangingPunct="1">
              <a:lnSpc>
                <a:spcPct val="150000"/>
              </a:lnSpc>
              <a:spcBef>
                <a:spcPts val="0"/>
              </a:spcBef>
              <a:spcAft>
                <a:spcPts val="0"/>
              </a:spcAft>
            </a:pPr>
            <a:r>
              <a:rPr lang="zh-CN" altLang="en-US" sz="4000" b="1" dirty="0">
                <a:solidFill>
                  <a:srgbClr val="0000CC"/>
                </a:solidFill>
              </a:rPr>
              <a:t>市场细分</a:t>
            </a:r>
            <a:endParaRPr lang="zh-CN" altLang="en-US" sz="4000" b="1" dirty="0">
              <a:solidFill>
                <a:prstClr val="black"/>
              </a:solidFill>
            </a:endParaRPr>
          </a:p>
        </p:txBody>
      </p:sp>
    </p:spTree>
    <p:extLst>
      <p:ext uri="{BB962C8B-B14F-4D97-AF65-F5344CB8AC3E}">
        <p14:creationId xmlns:p14="http://schemas.microsoft.com/office/powerpoint/2010/main" val="4259407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3A84C3CD-716E-4CAC-A35C-B7CAC72C472A}"/>
              </a:ext>
            </a:extLst>
          </p:cNvPr>
          <p:cNvSpPr>
            <a:spLocks noGrp="1" noChangeArrowheads="1"/>
          </p:cNvSpPr>
          <p:nvPr>
            <p:ph type="title"/>
          </p:nvPr>
        </p:nvSpPr>
        <p:spPr/>
        <p:txBody>
          <a:bodyPr/>
          <a:lstStyle/>
          <a:p>
            <a:pPr eaLnBrk="1" hangingPunct="1"/>
            <a:r>
              <a:rPr lang="zh-CN" altLang="en-US" sz="3200" b="1">
                <a:solidFill>
                  <a:schemeClr val="hlink"/>
                </a:solidFill>
              </a:rPr>
              <a:t>六、离差平方和法（</a:t>
            </a:r>
            <a:r>
              <a:rPr lang="en-US" altLang="zh-CN" sz="3200" b="1">
                <a:solidFill>
                  <a:schemeClr val="hlink"/>
                </a:solidFill>
              </a:rPr>
              <a:t>Ward</a:t>
            </a:r>
            <a:r>
              <a:rPr lang="zh-CN" altLang="en-US" sz="3200" b="1">
                <a:solidFill>
                  <a:schemeClr val="hlink"/>
                </a:solidFill>
              </a:rPr>
              <a:t>法 ）</a:t>
            </a:r>
          </a:p>
        </p:txBody>
      </p:sp>
      <p:sp>
        <p:nvSpPr>
          <p:cNvPr id="77827" name="Rectangle 11">
            <a:extLst>
              <a:ext uri="{FF2B5EF4-FFF2-40B4-BE49-F238E27FC236}">
                <a16:creationId xmlns:a16="http://schemas.microsoft.com/office/drawing/2014/main" id="{E028CE36-9D7E-49D4-A712-5FA24F4B23E4}"/>
              </a:ext>
            </a:extLst>
          </p:cNvPr>
          <p:cNvSpPr>
            <a:spLocks noChangeArrowheads="1"/>
          </p:cNvSpPr>
          <p:nvPr/>
        </p:nvSpPr>
        <p:spPr bwMode="auto">
          <a:xfrm>
            <a:off x="0" y="4325938"/>
            <a:ext cx="25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000">
                <a:latin typeface="Times New Roman" panose="02020603050405020304" pitchFamily="18" charset="0"/>
                <a:cs typeface="Times New Roman" panose="02020603050405020304" pitchFamily="18" charset="0"/>
              </a:rPr>
              <a:t> </a:t>
            </a:r>
            <a:r>
              <a:rPr kumimoji="1" lang="en-US" altLang="zh-CN" sz="1100"/>
              <a:t> </a:t>
            </a:r>
            <a:endParaRPr kumimoji="1" lang="en-US" altLang="zh-CN" sz="2400">
              <a:latin typeface="Times New Roman" panose="02020603050405020304" pitchFamily="18" charset="0"/>
            </a:endParaRPr>
          </a:p>
        </p:txBody>
      </p:sp>
      <p:grpSp>
        <p:nvGrpSpPr>
          <p:cNvPr id="77828" name="Group 14">
            <a:extLst>
              <a:ext uri="{FF2B5EF4-FFF2-40B4-BE49-F238E27FC236}">
                <a16:creationId xmlns:a16="http://schemas.microsoft.com/office/drawing/2014/main" id="{E01AFB49-2CF4-461B-8646-C3CC401C9E2A}"/>
              </a:ext>
            </a:extLst>
          </p:cNvPr>
          <p:cNvGrpSpPr>
            <a:grpSpLocks/>
          </p:cNvGrpSpPr>
          <p:nvPr/>
        </p:nvGrpSpPr>
        <p:grpSpPr bwMode="auto">
          <a:xfrm>
            <a:off x="900113" y="3644900"/>
            <a:ext cx="7153275" cy="2154238"/>
            <a:chOff x="884" y="2296"/>
            <a:chExt cx="4506" cy="1357"/>
          </a:xfrm>
        </p:grpSpPr>
        <p:graphicFrame>
          <p:nvGraphicFramePr>
            <p:cNvPr id="77833" name="Object 3">
              <a:extLst>
                <a:ext uri="{FF2B5EF4-FFF2-40B4-BE49-F238E27FC236}">
                  <a16:creationId xmlns:a16="http://schemas.microsoft.com/office/drawing/2014/main" id="{26FE96C3-D308-46BE-8937-180A8D1FCB80}"/>
                </a:ext>
              </a:extLst>
            </p:cNvPr>
            <p:cNvGraphicFramePr>
              <a:graphicFrameLocks noChangeAspect="1"/>
            </p:cNvGraphicFramePr>
            <p:nvPr/>
          </p:nvGraphicFramePr>
          <p:xfrm>
            <a:off x="1186" y="2296"/>
            <a:ext cx="4204" cy="667"/>
          </p:xfrm>
          <a:graphic>
            <a:graphicData uri="http://schemas.openxmlformats.org/presentationml/2006/ole">
              <mc:AlternateContent xmlns:mc="http://schemas.openxmlformats.org/markup-compatibility/2006">
                <mc:Choice xmlns:v="urn:schemas-microsoft-com:vml" Requires="v">
                  <p:oleObj spid="_x0000_s44190" name="公式" r:id="rId3" imgW="2882900" imgH="457200" progId="Equation.3">
                    <p:embed/>
                  </p:oleObj>
                </mc:Choice>
                <mc:Fallback>
                  <p:oleObj name="公式" r:id="rId3" imgW="2882900" imgH="457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6" y="2296"/>
                          <a:ext cx="4204"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4" name="Object 4">
              <a:extLst>
                <a:ext uri="{FF2B5EF4-FFF2-40B4-BE49-F238E27FC236}">
                  <a16:creationId xmlns:a16="http://schemas.microsoft.com/office/drawing/2014/main" id="{7D9366C1-9346-4080-8CF1-A6B16FC9A503}"/>
                </a:ext>
              </a:extLst>
            </p:cNvPr>
            <p:cNvGraphicFramePr>
              <a:graphicFrameLocks noChangeAspect="1"/>
            </p:cNvGraphicFramePr>
            <p:nvPr/>
          </p:nvGraphicFramePr>
          <p:xfrm>
            <a:off x="884" y="2976"/>
            <a:ext cx="2268" cy="677"/>
          </p:xfrm>
          <a:graphic>
            <a:graphicData uri="http://schemas.openxmlformats.org/presentationml/2006/ole">
              <mc:AlternateContent xmlns:mc="http://schemas.openxmlformats.org/markup-compatibility/2006">
                <mc:Choice xmlns:v="urn:schemas-microsoft-com:vml" Requires="v">
                  <p:oleObj spid="_x0000_s44191" name="公式" r:id="rId5" imgW="1447800" imgH="431800" progId="Equation.3">
                    <p:embed/>
                  </p:oleObj>
                </mc:Choice>
                <mc:Fallback>
                  <p:oleObj name="公式" r:id="rId5" imgW="14478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 y="2976"/>
                          <a:ext cx="2268" cy="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7829" name="Rectangle 15">
            <a:extLst>
              <a:ext uri="{FF2B5EF4-FFF2-40B4-BE49-F238E27FC236}">
                <a16:creationId xmlns:a16="http://schemas.microsoft.com/office/drawing/2014/main" id="{B7DDB27A-0272-465D-9A1E-5328361F8538}"/>
              </a:ext>
            </a:extLst>
          </p:cNvPr>
          <p:cNvSpPr>
            <a:spLocks noChangeArrowheads="1"/>
          </p:cNvSpPr>
          <p:nvPr/>
        </p:nvSpPr>
        <p:spPr bwMode="auto">
          <a:xfrm>
            <a:off x="684213" y="5876925"/>
            <a:ext cx="362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t>反映样品之间的差异程度 </a:t>
            </a:r>
          </a:p>
        </p:txBody>
      </p:sp>
      <p:graphicFrame>
        <p:nvGraphicFramePr>
          <p:cNvPr id="77830" name="Object 2">
            <a:extLst>
              <a:ext uri="{FF2B5EF4-FFF2-40B4-BE49-F238E27FC236}">
                <a16:creationId xmlns:a16="http://schemas.microsoft.com/office/drawing/2014/main" id="{8E0EA4FE-FAB4-4A13-84CF-57E733606CFE}"/>
              </a:ext>
            </a:extLst>
          </p:cNvPr>
          <p:cNvGraphicFramePr>
            <a:graphicFrameLocks noChangeAspect="1"/>
          </p:cNvGraphicFramePr>
          <p:nvPr/>
        </p:nvGraphicFramePr>
        <p:xfrm>
          <a:off x="5219700" y="981075"/>
          <a:ext cx="2682875" cy="1935163"/>
        </p:xfrm>
        <a:graphic>
          <a:graphicData uri="http://schemas.openxmlformats.org/presentationml/2006/ole">
            <mc:AlternateContent xmlns:mc="http://schemas.openxmlformats.org/markup-compatibility/2006">
              <mc:Choice xmlns:v="urn:schemas-microsoft-com:vml" Requires="v">
                <p:oleObj spid="_x0000_s44192" name="公式" r:id="rId7" imgW="1308100" imgH="939800" progId="Equation.3">
                  <p:embed/>
                </p:oleObj>
              </mc:Choice>
              <mc:Fallback>
                <p:oleObj name="公式" r:id="rId7" imgW="1308100" imgH="9398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981075"/>
                        <a:ext cx="2682875"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1" name="Rectangle 0">
            <a:extLst>
              <a:ext uri="{FF2B5EF4-FFF2-40B4-BE49-F238E27FC236}">
                <a16:creationId xmlns:a16="http://schemas.microsoft.com/office/drawing/2014/main" id="{78B25C5F-B8C0-4187-9F90-6E85A1026D50}"/>
              </a:ext>
            </a:extLst>
          </p:cNvPr>
          <p:cNvSpPr>
            <a:spLocks noChangeArrowheads="1"/>
          </p:cNvSpPr>
          <p:nvPr/>
        </p:nvSpPr>
        <p:spPr bwMode="auto">
          <a:xfrm>
            <a:off x="468313" y="1125538"/>
            <a:ext cx="4886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t>设变量</a:t>
            </a:r>
            <a:r>
              <a:rPr kumimoji="1" lang="en-US" altLang="zh-CN" sz="2800"/>
              <a:t>X</a:t>
            </a:r>
            <a:r>
              <a:rPr kumimoji="1" lang="zh-CN" altLang="en-US" sz="2800"/>
              <a:t>的</a:t>
            </a:r>
            <a:r>
              <a:rPr kumimoji="1" lang="en-US" altLang="zh-CN" sz="2800"/>
              <a:t>n</a:t>
            </a:r>
            <a:r>
              <a:rPr kumimoji="1" lang="zh-CN" altLang="en-US" sz="2800"/>
              <a:t>个样品观察值为：</a:t>
            </a:r>
          </a:p>
        </p:txBody>
      </p:sp>
      <p:sp>
        <p:nvSpPr>
          <p:cNvPr id="77832" name="Rectangle 1">
            <a:extLst>
              <a:ext uri="{FF2B5EF4-FFF2-40B4-BE49-F238E27FC236}">
                <a16:creationId xmlns:a16="http://schemas.microsoft.com/office/drawing/2014/main" id="{583572F1-F2B8-4225-9632-E44B1B77764E}"/>
              </a:ext>
            </a:extLst>
          </p:cNvPr>
          <p:cNvSpPr>
            <a:spLocks noChangeArrowheads="1"/>
          </p:cNvSpPr>
          <p:nvPr/>
        </p:nvSpPr>
        <p:spPr bwMode="auto">
          <a:xfrm>
            <a:off x="755650" y="2997200"/>
            <a:ext cx="4294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t>n</a:t>
            </a:r>
            <a:r>
              <a:rPr kumimoji="1" lang="zh-CN" altLang="en-US" sz="2800"/>
              <a:t>个样品的离差平方和为：</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6E816A1-0F3B-4D8C-824E-57DB538FEE32}"/>
              </a:ext>
            </a:extLst>
          </p:cNvPr>
          <p:cNvGrpSpPr>
            <a:grpSpLocks/>
          </p:cNvGrpSpPr>
          <p:nvPr/>
        </p:nvGrpSpPr>
        <p:grpSpPr bwMode="auto">
          <a:xfrm>
            <a:off x="4859338" y="1125538"/>
            <a:ext cx="2051050" cy="1968500"/>
            <a:chOff x="3061" y="709"/>
            <a:chExt cx="1292" cy="1240"/>
          </a:xfrm>
        </p:grpSpPr>
        <p:grpSp>
          <p:nvGrpSpPr>
            <p:cNvPr id="78882" name="Group 3">
              <a:extLst>
                <a:ext uri="{FF2B5EF4-FFF2-40B4-BE49-F238E27FC236}">
                  <a16:creationId xmlns:a16="http://schemas.microsoft.com/office/drawing/2014/main" id="{0AF6F10C-3E63-4BEF-8195-8D3E955D43E9}"/>
                </a:ext>
              </a:extLst>
            </p:cNvPr>
            <p:cNvGrpSpPr>
              <a:grpSpLocks/>
            </p:cNvGrpSpPr>
            <p:nvPr/>
          </p:nvGrpSpPr>
          <p:grpSpPr bwMode="auto">
            <a:xfrm>
              <a:off x="3107" y="799"/>
              <a:ext cx="1230" cy="824"/>
              <a:chOff x="4530" y="164"/>
              <a:chExt cx="1230" cy="824"/>
            </a:xfrm>
          </p:grpSpPr>
          <p:sp>
            <p:nvSpPr>
              <p:cNvPr id="78885" name="Rectangle 4">
                <a:extLst>
                  <a:ext uri="{FF2B5EF4-FFF2-40B4-BE49-F238E27FC236}">
                    <a16:creationId xmlns:a16="http://schemas.microsoft.com/office/drawing/2014/main" id="{4304BF1E-9B4B-455F-9A03-A274F93A41FE}"/>
                  </a:ext>
                </a:extLst>
              </p:cNvPr>
              <p:cNvSpPr>
                <a:spLocks noChangeArrowheads="1"/>
              </p:cNvSpPr>
              <p:nvPr/>
            </p:nvSpPr>
            <p:spPr bwMode="auto">
              <a:xfrm>
                <a:off x="4530" y="31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86" name="Rectangle 5">
                <a:extLst>
                  <a:ext uri="{FF2B5EF4-FFF2-40B4-BE49-F238E27FC236}">
                    <a16:creationId xmlns:a16="http://schemas.microsoft.com/office/drawing/2014/main" id="{167F6747-82BA-4CA0-8A11-44770402DB15}"/>
                  </a:ext>
                </a:extLst>
              </p:cNvPr>
              <p:cNvSpPr>
                <a:spLocks noChangeArrowheads="1"/>
              </p:cNvSpPr>
              <p:nvPr/>
            </p:nvSpPr>
            <p:spPr bwMode="auto">
              <a:xfrm>
                <a:off x="5136" y="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87" name="Rectangle 6">
                <a:extLst>
                  <a:ext uri="{FF2B5EF4-FFF2-40B4-BE49-F238E27FC236}">
                    <a16:creationId xmlns:a16="http://schemas.microsoft.com/office/drawing/2014/main" id="{FF83FCA3-1FC9-44AD-9F86-649DDC8657A8}"/>
                  </a:ext>
                </a:extLst>
              </p:cNvPr>
              <p:cNvSpPr>
                <a:spLocks noChangeArrowheads="1"/>
              </p:cNvSpPr>
              <p:nvPr/>
            </p:nvSpPr>
            <p:spPr bwMode="auto">
              <a:xfrm>
                <a:off x="5184" y="26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88" name="Rectangle 7">
                <a:extLst>
                  <a:ext uri="{FF2B5EF4-FFF2-40B4-BE49-F238E27FC236}">
                    <a16:creationId xmlns:a16="http://schemas.microsoft.com/office/drawing/2014/main" id="{0413077E-FEA5-419E-B7CF-D2FCFCD40468}"/>
                  </a:ext>
                </a:extLst>
              </p:cNvPr>
              <p:cNvSpPr>
                <a:spLocks noChangeArrowheads="1"/>
              </p:cNvSpPr>
              <p:nvPr/>
            </p:nvSpPr>
            <p:spPr bwMode="auto">
              <a:xfrm>
                <a:off x="5232" y="65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89" name="Rectangle 8">
                <a:extLst>
                  <a:ext uri="{FF2B5EF4-FFF2-40B4-BE49-F238E27FC236}">
                    <a16:creationId xmlns:a16="http://schemas.microsoft.com/office/drawing/2014/main" id="{87527738-757B-4A38-B006-FD411B1490C6}"/>
                  </a:ext>
                </a:extLst>
              </p:cNvPr>
              <p:cNvSpPr>
                <a:spLocks noChangeArrowheads="1"/>
              </p:cNvSpPr>
              <p:nvPr/>
            </p:nvSpPr>
            <p:spPr bwMode="auto">
              <a:xfrm>
                <a:off x="5376" y="79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90" name="Rectangle 9">
                <a:extLst>
                  <a:ext uri="{FF2B5EF4-FFF2-40B4-BE49-F238E27FC236}">
                    <a16:creationId xmlns:a16="http://schemas.microsoft.com/office/drawing/2014/main" id="{BC94E518-175C-45AB-B63E-FA1E06F77611}"/>
                  </a:ext>
                </a:extLst>
              </p:cNvPr>
              <p:cNvSpPr>
                <a:spLocks noChangeArrowheads="1"/>
              </p:cNvSpPr>
              <p:nvPr/>
            </p:nvSpPr>
            <p:spPr bwMode="auto">
              <a:xfrm>
                <a:off x="4644" y="66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91" name="Rectangle 10">
                <a:extLst>
                  <a:ext uri="{FF2B5EF4-FFF2-40B4-BE49-F238E27FC236}">
                    <a16:creationId xmlns:a16="http://schemas.microsoft.com/office/drawing/2014/main" id="{F0ECCD46-B766-4B35-AB56-0737D6775FAD}"/>
                  </a:ext>
                </a:extLst>
              </p:cNvPr>
              <p:cNvSpPr>
                <a:spLocks noChangeArrowheads="1"/>
              </p:cNvSpPr>
              <p:nvPr/>
            </p:nvSpPr>
            <p:spPr bwMode="auto">
              <a:xfrm>
                <a:off x="4871" y="5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92" name="Rectangle 11">
                <a:extLst>
                  <a:ext uri="{FF2B5EF4-FFF2-40B4-BE49-F238E27FC236}">
                    <a16:creationId xmlns:a16="http://schemas.microsoft.com/office/drawing/2014/main" id="{7FBC6A37-9B8B-497E-847A-6DF4BA3DEAEC}"/>
                  </a:ext>
                </a:extLst>
              </p:cNvPr>
              <p:cNvSpPr>
                <a:spLocks noChangeArrowheads="1"/>
              </p:cNvSpPr>
              <p:nvPr/>
            </p:nvSpPr>
            <p:spPr bwMode="auto">
              <a:xfrm>
                <a:off x="4961" y="84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93" name="Rectangle 12">
                <a:extLst>
                  <a:ext uri="{FF2B5EF4-FFF2-40B4-BE49-F238E27FC236}">
                    <a16:creationId xmlns:a16="http://schemas.microsoft.com/office/drawing/2014/main" id="{F9AAF6AC-2F00-49C0-BBCE-FAF8E0A81447}"/>
                  </a:ext>
                </a:extLst>
              </p:cNvPr>
              <p:cNvSpPr>
                <a:spLocks noChangeArrowheads="1"/>
              </p:cNvSpPr>
              <p:nvPr/>
            </p:nvSpPr>
            <p:spPr bwMode="auto">
              <a:xfrm>
                <a:off x="5520" y="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94" name="Rectangle 13">
                <a:extLst>
                  <a:ext uri="{FF2B5EF4-FFF2-40B4-BE49-F238E27FC236}">
                    <a16:creationId xmlns:a16="http://schemas.microsoft.com/office/drawing/2014/main" id="{1F63E184-C0E6-4DB3-8651-2DB96800A8AE}"/>
                  </a:ext>
                </a:extLst>
              </p:cNvPr>
              <p:cNvSpPr>
                <a:spLocks noChangeArrowheads="1"/>
              </p:cNvSpPr>
              <p:nvPr/>
            </p:nvSpPr>
            <p:spPr bwMode="auto">
              <a:xfrm>
                <a:off x="5376" y="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95" name="Rectangle 14">
                <a:extLst>
                  <a:ext uri="{FF2B5EF4-FFF2-40B4-BE49-F238E27FC236}">
                    <a16:creationId xmlns:a16="http://schemas.microsoft.com/office/drawing/2014/main" id="{3B1270BF-5EEE-4E60-B481-70D42FCC9412}"/>
                  </a:ext>
                </a:extLst>
              </p:cNvPr>
              <p:cNvSpPr>
                <a:spLocks noChangeArrowheads="1"/>
              </p:cNvSpPr>
              <p:nvPr/>
            </p:nvSpPr>
            <p:spPr bwMode="auto">
              <a:xfrm>
                <a:off x="5040" y="221"/>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96" name="Rectangle 15">
                <a:extLst>
                  <a:ext uri="{FF2B5EF4-FFF2-40B4-BE49-F238E27FC236}">
                    <a16:creationId xmlns:a16="http://schemas.microsoft.com/office/drawing/2014/main" id="{2D1F3D50-3378-42D5-9EE4-D88B917C8B39}"/>
                  </a:ext>
                </a:extLst>
              </p:cNvPr>
              <p:cNvSpPr>
                <a:spLocks noChangeArrowheads="1"/>
              </p:cNvSpPr>
              <p:nvPr/>
            </p:nvSpPr>
            <p:spPr bwMode="auto">
              <a:xfrm>
                <a:off x="4826" y="16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800">
                  <a:latin typeface="Times New Roman" panose="02020603050405020304" pitchFamily="18" charset="0"/>
                  <a:ea typeface="华文琥珀" panose="02010800040101010101" pitchFamily="2" charset="-122"/>
                </a:endParaRPr>
              </a:p>
            </p:txBody>
          </p:sp>
        </p:grpSp>
        <p:sp>
          <p:nvSpPr>
            <p:cNvPr id="78883" name="Oval 16">
              <a:extLst>
                <a:ext uri="{FF2B5EF4-FFF2-40B4-BE49-F238E27FC236}">
                  <a16:creationId xmlns:a16="http://schemas.microsoft.com/office/drawing/2014/main" id="{9AE06CDF-E451-423C-95CB-35D6E53AD705}"/>
                </a:ext>
              </a:extLst>
            </p:cNvPr>
            <p:cNvSpPr>
              <a:spLocks noChangeArrowheads="1"/>
            </p:cNvSpPr>
            <p:nvPr/>
          </p:nvSpPr>
          <p:spPr bwMode="auto">
            <a:xfrm>
              <a:off x="3061" y="709"/>
              <a:ext cx="1292" cy="998"/>
            </a:xfrm>
            <a:prstGeom prst="ellipse">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8884" name="Text Box 17">
              <a:extLst>
                <a:ext uri="{FF2B5EF4-FFF2-40B4-BE49-F238E27FC236}">
                  <a16:creationId xmlns:a16="http://schemas.microsoft.com/office/drawing/2014/main" id="{933D473A-5F59-4E98-B4DB-DCC8ABFC32C0}"/>
                </a:ext>
              </a:extLst>
            </p:cNvPr>
            <p:cNvSpPr txBox="1">
              <a:spLocks noChangeArrowheads="1"/>
            </p:cNvSpPr>
            <p:nvPr/>
          </p:nvSpPr>
          <p:spPr bwMode="auto">
            <a:xfrm>
              <a:off x="3878" y="166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q</a:t>
              </a:r>
            </a:p>
          </p:txBody>
        </p:sp>
      </p:grpSp>
      <p:grpSp>
        <p:nvGrpSpPr>
          <p:cNvPr id="78851" name="Group 18">
            <a:extLst>
              <a:ext uri="{FF2B5EF4-FFF2-40B4-BE49-F238E27FC236}">
                <a16:creationId xmlns:a16="http://schemas.microsoft.com/office/drawing/2014/main" id="{2066777B-3144-4E9C-BDC5-05B6B4B03FE0}"/>
              </a:ext>
            </a:extLst>
          </p:cNvPr>
          <p:cNvGrpSpPr>
            <a:grpSpLocks/>
          </p:cNvGrpSpPr>
          <p:nvPr/>
        </p:nvGrpSpPr>
        <p:grpSpPr bwMode="auto">
          <a:xfrm>
            <a:off x="1619250" y="1700213"/>
            <a:ext cx="2160588" cy="2160587"/>
            <a:chOff x="1020" y="1071"/>
            <a:chExt cx="1361" cy="1361"/>
          </a:xfrm>
        </p:grpSpPr>
        <p:grpSp>
          <p:nvGrpSpPr>
            <p:cNvPr id="78866" name="Group 19">
              <a:extLst>
                <a:ext uri="{FF2B5EF4-FFF2-40B4-BE49-F238E27FC236}">
                  <a16:creationId xmlns:a16="http://schemas.microsoft.com/office/drawing/2014/main" id="{790D35F4-79C6-49EB-B9FE-61511D0CBF1A}"/>
                </a:ext>
              </a:extLst>
            </p:cNvPr>
            <p:cNvGrpSpPr>
              <a:grpSpLocks/>
            </p:cNvGrpSpPr>
            <p:nvPr/>
          </p:nvGrpSpPr>
          <p:grpSpPr bwMode="auto">
            <a:xfrm>
              <a:off x="1383" y="1162"/>
              <a:ext cx="897" cy="1160"/>
              <a:chOff x="2727" y="493"/>
              <a:chExt cx="897" cy="1160"/>
            </a:xfrm>
          </p:grpSpPr>
          <p:sp>
            <p:nvSpPr>
              <p:cNvPr id="78869" name="Rectangle 20">
                <a:extLst>
                  <a:ext uri="{FF2B5EF4-FFF2-40B4-BE49-F238E27FC236}">
                    <a16:creationId xmlns:a16="http://schemas.microsoft.com/office/drawing/2014/main" id="{39F75F00-5C2D-4A9B-B005-752EE8CC4C55}"/>
                  </a:ext>
                </a:extLst>
              </p:cNvPr>
              <p:cNvSpPr>
                <a:spLocks noChangeArrowheads="1"/>
              </p:cNvSpPr>
              <p:nvPr/>
            </p:nvSpPr>
            <p:spPr bwMode="auto">
              <a:xfrm>
                <a:off x="3192" y="93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70" name="Rectangle 21">
                <a:extLst>
                  <a:ext uri="{FF2B5EF4-FFF2-40B4-BE49-F238E27FC236}">
                    <a16:creationId xmlns:a16="http://schemas.microsoft.com/office/drawing/2014/main" id="{34E0315C-002E-4DEB-B2F7-88EB7561C9DE}"/>
                  </a:ext>
                </a:extLst>
              </p:cNvPr>
              <p:cNvSpPr>
                <a:spLocks noChangeArrowheads="1"/>
              </p:cNvSpPr>
              <p:nvPr/>
            </p:nvSpPr>
            <p:spPr bwMode="auto">
              <a:xfrm>
                <a:off x="2863" y="493"/>
                <a:ext cx="22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71" name="Rectangle 22">
                <a:extLst>
                  <a:ext uri="{FF2B5EF4-FFF2-40B4-BE49-F238E27FC236}">
                    <a16:creationId xmlns:a16="http://schemas.microsoft.com/office/drawing/2014/main" id="{39973E38-8854-4977-B64D-AB5766B3C879}"/>
                  </a:ext>
                </a:extLst>
              </p:cNvPr>
              <p:cNvSpPr>
                <a:spLocks noChangeArrowheads="1"/>
              </p:cNvSpPr>
              <p:nvPr/>
            </p:nvSpPr>
            <p:spPr bwMode="auto">
              <a:xfrm>
                <a:off x="3192" y="122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72" name="Rectangle 23">
                <a:extLst>
                  <a:ext uri="{FF2B5EF4-FFF2-40B4-BE49-F238E27FC236}">
                    <a16:creationId xmlns:a16="http://schemas.microsoft.com/office/drawing/2014/main" id="{653A6F34-96A6-405C-8521-1E7645CBD956}"/>
                  </a:ext>
                </a:extLst>
              </p:cNvPr>
              <p:cNvSpPr>
                <a:spLocks noChangeArrowheads="1"/>
              </p:cNvSpPr>
              <p:nvPr/>
            </p:nvSpPr>
            <p:spPr bwMode="auto">
              <a:xfrm>
                <a:off x="3384" y="1127"/>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73" name="Rectangle 24">
                <a:extLst>
                  <a:ext uri="{FF2B5EF4-FFF2-40B4-BE49-F238E27FC236}">
                    <a16:creationId xmlns:a16="http://schemas.microsoft.com/office/drawing/2014/main" id="{51295EEF-7B1A-4527-A53D-CC41CCF5BF49}"/>
                  </a:ext>
                </a:extLst>
              </p:cNvPr>
              <p:cNvSpPr>
                <a:spLocks noChangeArrowheads="1"/>
              </p:cNvSpPr>
              <p:nvPr/>
            </p:nvSpPr>
            <p:spPr bwMode="auto">
              <a:xfrm>
                <a:off x="2772" y="117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74" name="Rectangle 25">
                <a:extLst>
                  <a:ext uri="{FF2B5EF4-FFF2-40B4-BE49-F238E27FC236}">
                    <a16:creationId xmlns:a16="http://schemas.microsoft.com/office/drawing/2014/main" id="{38857B21-E623-412C-ABF0-EDC308D4497C}"/>
                  </a:ext>
                </a:extLst>
              </p:cNvPr>
              <p:cNvSpPr>
                <a:spLocks noChangeArrowheads="1"/>
              </p:cNvSpPr>
              <p:nvPr/>
            </p:nvSpPr>
            <p:spPr bwMode="auto">
              <a:xfrm>
                <a:off x="3351" y="88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75" name="Rectangle 26">
                <a:extLst>
                  <a:ext uri="{FF2B5EF4-FFF2-40B4-BE49-F238E27FC236}">
                    <a16:creationId xmlns:a16="http://schemas.microsoft.com/office/drawing/2014/main" id="{BA16E2C2-2AB7-4454-95F2-F1EDDD2B9B28}"/>
                  </a:ext>
                </a:extLst>
              </p:cNvPr>
              <p:cNvSpPr>
                <a:spLocks noChangeArrowheads="1"/>
              </p:cNvSpPr>
              <p:nvPr/>
            </p:nvSpPr>
            <p:spPr bwMode="auto">
              <a:xfrm>
                <a:off x="2967" y="150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76" name="Rectangle 27">
                <a:extLst>
                  <a:ext uri="{FF2B5EF4-FFF2-40B4-BE49-F238E27FC236}">
                    <a16:creationId xmlns:a16="http://schemas.microsoft.com/office/drawing/2014/main" id="{02EFF009-001D-4208-8A4F-957E9E2EEAA7}"/>
                  </a:ext>
                </a:extLst>
              </p:cNvPr>
              <p:cNvSpPr>
                <a:spLocks noChangeArrowheads="1"/>
              </p:cNvSpPr>
              <p:nvPr/>
            </p:nvSpPr>
            <p:spPr bwMode="auto">
              <a:xfrm>
                <a:off x="3303" y="141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77" name="Rectangle 28">
                <a:extLst>
                  <a:ext uri="{FF2B5EF4-FFF2-40B4-BE49-F238E27FC236}">
                    <a16:creationId xmlns:a16="http://schemas.microsoft.com/office/drawing/2014/main" id="{67F83C52-2FF7-4CCB-9D58-18E906E991DE}"/>
                  </a:ext>
                </a:extLst>
              </p:cNvPr>
              <p:cNvSpPr>
                <a:spLocks noChangeArrowheads="1"/>
              </p:cNvSpPr>
              <p:nvPr/>
            </p:nvSpPr>
            <p:spPr bwMode="auto">
              <a:xfrm>
                <a:off x="2727" y="810"/>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78" name="Rectangle 29">
                <a:extLst>
                  <a:ext uri="{FF2B5EF4-FFF2-40B4-BE49-F238E27FC236}">
                    <a16:creationId xmlns:a16="http://schemas.microsoft.com/office/drawing/2014/main" id="{62472881-073E-4E91-8FB2-D500637AB60A}"/>
                  </a:ext>
                </a:extLst>
              </p:cNvPr>
              <p:cNvSpPr>
                <a:spLocks noChangeArrowheads="1"/>
              </p:cNvSpPr>
              <p:nvPr/>
            </p:nvSpPr>
            <p:spPr bwMode="auto">
              <a:xfrm>
                <a:off x="2817" y="992"/>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79" name="Rectangle 30">
                <a:extLst>
                  <a:ext uri="{FF2B5EF4-FFF2-40B4-BE49-F238E27FC236}">
                    <a16:creationId xmlns:a16="http://schemas.microsoft.com/office/drawing/2014/main" id="{CD096929-73C5-422E-A376-A1D121AEA7F4}"/>
                  </a:ext>
                </a:extLst>
              </p:cNvPr>
              <p:cNvSpPr>
                <a:spLocks noChangeArrowheads="1"/>
              </p:cNvSpPr>
              <p:nvPr/>
            </p:nvSpPr>
            <p:spPr bwMode="auto">
              <a:xfrm>
                <a:off x="3015" y="112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80" name="Rectangle 31">
                <a:extLst>
                  <a:ext uri="{FF2B5EF4-FFF2-40B4-BE49-F238E27FC236}">
                    <a16:creationId xmlns:a16="http://schemas.microsoft.com/office/drawing/2014/main" id="{31DFC7AF-DACA-4ECE-AF5E-FF03546EAAF6}"/>
                  </a:ext>
                </a:extLst>
              </p:cNvPr>
              <p:cNvSpPr>
                <a:spLocks noChangeArrowheads="1"/>
              </p:cNvSpPr>
              <p:nvPr/>
            </p:nvSpPr>
            <p:spPr bwMode="auto">
              <a:xfrm>
                <a:off x="3056" y="799"/>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881" name="Rectangle 32">
                <a:extLst>
                  <a:ext uri="{FF2B5EF4-FFF2-40B4-BE49-F238E27FC236}">
                    <a16:creationId xmlns:a16="http://schemas.microsoft.com/office/drawing/2014/main" id="{93036BAF-CC1A-434C-8C7E-5AD1DFBB007D}"/>
                  </a:ext>
                </a:extLst>
              </p:cNvPr>
              <p:cNvSpPr>
                <a:spLocks noChangeArrowheads="1"/>
              </p:cNvSpPr>
              <p:nvPr/>
            </p:nvSpPr>
            <p:spPr bwMode="auto">
              <a:xfrm>
                <a:off x="2999" y="674"/>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pSp>
        <p:sp>
          <p:nvSpPr>
            <p:cNvPr id="78867" name="Oval 33">
              <a:extLst>
                <a:ext uri="{FF2B5EF4-FFF2-40B4-BE49-F238E27FC236}">
                  <a16:creationId xmlns:a16="http://schemas.microsoft.com/office/drawing/2014/main" id="{726DCDCE-7502-4304-9A59-94966C2740FB}"/>
                </a:ext>
              </a:extLst>
            </p:cNvPr>
            <p:cNvSpPr>
              <a:spLocks noChangeArrowheads="1"/>
            </p:cNvSpPr>
            <p:nvPr/>
          </p:nvSpPr>
          <p:spPr bwMode="auto">
            <a:xfrm>
              <a:off x="1247" y="1071"/>
              <a:ext cx="1134" cy="1361"/>
            </a:xfrm>
            <a:prstGeom prst="ellipse">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8868" name="Text Box 34">
              <a:extLst>
                <a:ext uri="{FF2B5EF4-FFF2-40B4-BE49-F238E27FC236}">
                  <a16:creationId xmlns:a16="http://schemas.microsoft.com/office/drawing/2014/main" id="{B2766FF0-3DAE-410D-9EE7-11EF9EBC07EE}"/>
                </a:ext>
              </a:extLst>
            </p:cNvPr>
            <p:cNvSpPr txBox="1">
              <a:spLocks noChangeArrowheads="1"/>
            </p:cNvSpPr>
            <p:nvPr/>
          </p:nvSpPr>
          <p:spPr bwMode="auto">
            <a:xfrm>
              <a:off x="1020" y="157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p</a:t>
              </a:r>
            </a:p>
          </p:txBody>
        </p:sp>
      </p:grpSp>
      <p:graphicFrame>
        <p:nvGraphicFramePr>
          <p:cNvPr id="757795" name="Object 35">
            <a:extLst>
              <a:ext uri="{FF2B5EF4-FFF2-40B4-BE49-F238E27FC236}">
                <a16:creationId xmlns:a16="http://schemas.microsoft.com/office/drawing/2014/main" id="{C23B874D-42A5-43B9-AD23-DCCD165FC4D6}"/>
              </a:ext>
            </a:extLst>
          </p:cNvPr>
          <p:cNvGraphicFramePr>
            <a:graphicFrameLocks noChangeAspect="1"/>
          </p:cNvGraphicFramePr>
          <p:nvPr/>
        </p:nvGraphicFramePr>
        <p:xfrm>
          <a:off x="7092950" y="1628775"/>
          <a:ext cx="300038" cy="407988"/>
        </p:xfrm>
        <a:graphic>
          <a:graphicData uri="http://schemas.openxmlformats.org/presentationml/2006/ole">
            <mc:AlternateContent xmlns:mc="http://schemas.openxmlformats.org/markup-compatibility/2006">
              <mc:Choice xmlns:v="urn:schemas-microsoft-com:vml" Requires="v">
                <p:oleObj spid="_x0000_s45370" name="公式" r:id="rId3" imgW="177646" imgH="241091" progId="Equation.3">
                  <p:embed/>
                </p:oleObj>
              </mc:Choice>
              <mc:Fallback>
                <p:oleObj name="公式" r:id="rId3" imgW="177646" imgH="241091"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950" y="1628775"/>
                        <a:ext cx="300038"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796" name="Object 36">
            <a:extLst>
              <a:ext uri="{FF2B5EF4-FFF2-40B4-BE49-F238E27FC236}">
                <a16:creationId xmlns:a16="http://schemas.microsoft.com/office/drawing/2014/main" id="{18281ADA-A2B4-4D90-ABC0-070D5A8198E6}"/>
              </a:ext>
            </a:extLst>
          </p:cNvPr>
          <p:cNvGraphicFramePr>
            <a:graphicFrameLocks noChangeAspect="1"/>
          </p:cNvGraphicFramePr>
          <p:nvPr/>
        </p:nvGraphicFramePr>
        <p:xfrm>
          <a:off x="1619250" y="2997200"/>
          <a:ext cx="322263" cy="407988"/>
        </p:xfrm>
        <a:graphic>
          <a:graphicData uri="http://schemas.openxmlformats.org/presentationml/2006/ole">
            <mc:AlternateContent xmlns:mc="http://schemas.openxmlformats.org/markup-compatibility/2006">
              <mc:Choice xmlns:v="urn:schemas-microsoft-com:vml" Requires="v">
                <p:oleObj spid="_x0000_s45371" name="公式" r:id="rId5" imgW="190417" imgH="241195" progId="Equation.3">
                  <p:embed/>
                </p:oleObj>
              </mc:Choice>
              <mc:Fallback>
                <p:oleObj name="公式" r:id="rId5" imgW="190417" imgH="241195" progId="Equation.3">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2997200"/>
                        <a:ext cx="322263"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37">
            <a:extLst>
              <a:ext uri="{FF2B5EF4-FFF2-40B4-BE49-F238E27FC236}">
                <a16:creationId xmlns:a16="http://schemas.microsoft.com/office/drawing/2014/main" id="{B0E99D97-6322-4E9C-B3CA-E3C96BAD4324}"/>
              </a:ext>
            </a:extLst>
          </p:cNvPr>
          <p:cNvGrpSpPr>
            <a:grpSpLocks/>
          </p:cNvGrpSpPr>
          <p:nvPr/>
        </p:nvGrpSpPr>
        <p:grpSpPr bwMode="auto">
          <a:xfrm>
            <a:off x="1476375" y="908050"/>
            <a:ext cx="5773738" cy="3278188"/>
            <a:chOff x="930" y="572"/>
            <a:chExt cx="3637" cy="2065"/>
          </a:xfrm>
        </p:grpSpPr>
        <p:sp>
          <p:nvSpPr>
            <p:cNvPr id="78864" name="Oval 38">
              <a:extLst>
                <a:ext uri="{FF2B5EF4-FFF2-40B4-BE49-F238E27FC236}">
                  <a16:creationId xmlns:a16="http://schemas.microsoft.com/office/drawing/2014/main" id="{9CBA1578-211D-4983-929E-97B209624495}"/>
                </a:ext>
              </a:extLst>
            </p:cNvPr>
            <p:cNvSpPr>
              <a:spLocks noChangeArrowheads="1"/>
            </p:cNvSpPr>
            <p:nvPr/>
          </p:nvSpPr>
          <p:spPr bwMode="auto">
            <a:xfrm rot="-1163591">
              <a:off x="930" y="572"/>
              <a:ext cx="3637" cy="1964"/>
            </a:xfrm>
            <a:prstGeom prst="ellipse">
              <a:avLst/>
            </a:prstGeom>
            <a:noFill/>
            <a:ln w="12700" cap="sq">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8865" name="Rectangle 39">
              <a:extLst>
                <a:ext uri="{FF2B5EF4-FFF2-40B4-BE49-F238E27FC236}">
                  <a16:creationId xmlns:a16="http://schemas.microsoft.com/office/drawing/2014/main" id="{DEC961C7-FDE8-4D2C-B0C1-EFFAA5CA7D5D}"/>
                </a:ext>
              </a:extLst>
            </p:cNvPr>
            <p:cNvSpPr>
              <a:spLocks noChangeArrowheads="1"/>
            </p:cNvSpPr>
            <p:nvPr/>
          </p:nvSpPr>
          <p:spPr bwMode="auto">
            <a:xfrm>
              <a:off x="3243" y="2387"/>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a:latin typeface="Times New Roman" panose="02020603050405020304" pitchFamily="18" charset="0"/>
                </a:rPr>
                <a:t>k</a:t>
              </a:r>
            </a:p>
          </p:txBody>
        </p:sp>
      </p:grpSp>
      <p:grpSp>
        <p:nvGrpSpPr>
          <p:cNvPr id="7" name="Group 40">
            <a:extLst>
              <a:ext uri="{FF2B5EF4-FFF2-40B4-BE49-F238E27FC236}">
                <a16:creationId xmlns:a16="http://schemas.microsoft.com/office/drawing/2014/main" id="{81EFB006-A610-4F74-9790-BD8217113756}"/>
              </a:ext>
            </a:extLst>
          </p:cNvPr>
          <p:cNvGrpSpPr>
            <a:grpSpLocks/>
          </p:cNvGrpSpPr>
          <p:nvPr/>
        </p:nvGrpSpPr>
        <p:grpSpPr bwMode="auto">
          <a:xfrm>
            <a:off x="611188" y="5029200"/>
            <a:ext cx="7702550" cy="1223963"/>
            <a:chOff x="295" y="1253"/>
            <a:chExt cx="4852" cy="771"/>
          </a:xfrm>
        </p:grpSpPr>
        <p:sp>
          <p:nvSpPr>
            <p:cNvPr id="78859" name="Rectangle 41">
              <a:extLst>
                <a:ext uri="{FF2B5EF4-FFF2-40B4-BE49-F238E27FC236}">
                  <a16:creationId xmlns:a16="http://schemas.microsoft.com/office/drawing/2014/main" id="{877DEB31-3166-41FB-A708-D9C436198435}"/>
                </a:ext>
              </a:extLst>
            </p:cNvPr>
            <p:cNvSpPr>
              <a:spLocks noChangeArrowheads="1"/>
            </p:cNvSpPr>
            <p:nvPr/>
          </p:nvSpPr>
          <p:spPr bwMode="auto">
            <a:xfrm>
              <a:off x="295" y="1253"/>
              <a:ext cx="48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设类</a:t>
              </a:r>
              <a:r>
                <a:rPr kumimoji="1" lang="en-US" altLang="zh-CN" sz="2400">
                  <a:latin typeface="Times New Roman" panose="02020603050405020304" pitchFamily="18" charset="0"/>
                  <a:cs typeface="Times New Roman" panose="02020603050405020304" pitchFamily="18" charset="0"/>
                </a:rPr>
                <a:t>p</a:t>
              </a:r>
              <a:r>
                <a:rPr kumimoji="1" lang="zh-CN" altLang="en-US" sz="2400">
                  <a:latin typeface="Times New Roman" panose="02020603050405020304" pitchFamily="18" charset="0"/>
                  <a:cs typeface="Times New Roman" panose="02020603050405020304" pitchFamily="18" charset="0"/>
                </a:rPr>
                <a:t>和</a:t>
              </a:r>
              <a:r>
                <a:rPr kumimoji="1" lang="en-US" altLang="zh-CN" sz="2400">
                  <a:latin typeface="Times New Roman" panose="02020603050405020304" pitchFamily="18" charset="0"/>
                  <a:cs typeface="Times New Roman" panose="02020603050405020304" pitchFamily="18" charset="0"/>
                </a:rPr>
                <a:t>q</a:t>
              </a:r>
              <a:r>
                <a:rPr kumimoji="1" lang="zh-CN" altLang="en-US" sz="2400">
                  <a:latin typeface="Times New Roman" panose="02020603050405020304" pitchFamily="18" charset="0"/>
                  <a:cs typeface="Times New Roman" panose="02020603050405020304" pitchFamily="18" charset="0"/>
                </a:rPr>
                <a:t>分别含有</a:t>
              </a:r>
              <a:r>
                <a:rPr kumimoji="1" lang="en-US" altLang="zh-CN" sz="2400">
                  <a:latin typeface="Times New Roman" panose="02020603050405020304" pitchFamily="18" charset="0"/>
                  <a:cs typeface="Times New Roman" panose="02020603050405020304" pitchFamily="18" charset="0"/>
                </a:rPr>
                <a:t>n</a:t>
              </a:r>
              <a:r>
                <a:rPr kumimoji="1" lang="en-US" altLang="zh-CN" sz="2400" baseline="-30000">
                  <a:latin typeface="Times New Roman" panose="02020603050405020304" pitchFamily="18" charset="0"/>
                  <a:cs typeface="Times New Roman" panose="02020603050405020304" pitchFamily="18" charset="0"/>
                </a:rPr>
                <a:t>p</a:t>
              </a:r>
              <a:r>
                <a:rPr kumimoji="1" lang="zh-CN" altLang="en-US" sz="2400">
                  <a:latin typeface="Times New Roman" panose="02020603050405020304" pitchFamily="18" charset="0"/>
                  <a:cs typeface="Times New Roman" panose="02020603050405020304" pitchFamily="18" charset="0"/>
                </a:rPr>
                <a:t>、</a:t>
              </a:r>
              <a:r>
                <a:rPr kumimoji="1" lang="en-US" altLang="zh-CN" sz="2400">
                  <a:latin typeface="Times New Roman" panose="02020603050405020304" pitchFamily="18" charset="0"/>
                  <a:cs typeface="Times New Roman" panose="02020603050405020304" pitchFamily="18" charset="0"/>
                </a:rPr>
                <a:t>n</a:t>
              </a:r>
              <a:r>
                <a:rPr kumimoji="1" lang="en-US" altLang="zh-CN" sz="2400" baseline="-30000">
                  <a:latin typeface="Times New Roman" panose="02020603050405020304" pitchFamily="18" charset="0"/>
                  <a:cs typeface="Times New Roman" panose="02020603050405020304" pitchFamily="18" charset="0"/>
                </a:rPr>
                <a:t>q</a:t>
              </a:r>
              <a:r>
                <a:rPr kumimoji="1" lang="zh-CN" altLang="en-US" sz="2400">
                  <a:latin typeface="Times New Roman" panose="02020603050405020304" pitchFamily="18" charset="0"/>
                  <a:cs typeface="Times New Roman" panose="02020603050405020304" pitchFamily="18" charset="0"/>
                </a:rPr>
                <a:t>个样品，</a:t>
              </a:r>
              <a:r>
                <a:rPr kumimoji="1" lang="zh-CN" altLang="en-US" sz="2400"/>
                <a:t>其离差平方和分别记为</a:t>
              </a:r>
            </a:p>
          </p:txBody>
        </p:sp>
        <p:grpSp>
          <p:nvGrpSpPr>
            <p:cNvPr id="78860" name="Group 42">
              <a:extLst>
                <a:ext uri="{FF2B5EF4-FFF2-40B4-BE49-F238E27FC236}">
                  <a16:creationId xmlns:a16="http://schemas.microsoft.com/office/drawing/2014/main" id="{985B9E41-DAD4-4AA9-AD37-6B1DBF82F54D}"/>
                </a:ext>
              </a:extLst>
            </p:cNvPr>
            <p:cNvGrpSpPr>
              <a:grpSpLocks/>
            </p:cNvGrpSpPr>
            <p:nvPr/>
          </p:nvGrpSpPr>
          <p:grpSpPr bwMode="auto">
            <a:xfrm>
              <a:off x="476" y="1480"/>
              <a:ext cx="960" cy="544"/>
              <a:chOff x="657" y="1480"/>
              <a:chExt cx="960" cy="544"/>
            </a:xfrm>
          </p:grpSpPr>
          <p:graphicFrame>
            <p:nvGraphicFramePr>
              <p:cNvPr id="78861" name="Object 43">
                <a:extLst>
                  <a:ext uri="{FF2B5EF4-FFF2-40B4-BE49-F238E27FC236}">
                    <a16:creationId xmlns:a16="http://schemas.microsoft.com/office/drawing/2014/main" id="{F3854063-E225-41CA-A51F-5ABBF2EBCBD9}"/>
                  </a:ext>
                </a:extLst>
              </p:cNvPr>
              <p:cNvGraphicFramePr>
                <a:graphicFrameLocks noChangeAspect="1"/>
              </p:cNvGraphicFramePr>
              <p:nvPr/>
            </p:nvGraphicFramePr>
            <p:xfrm>
              <a:off x="657" y="1480"/>
              <a:ext cx="380" cy="499"/>
            </p:xfrm>
            <a:graphic>
              <a:graphicData uri="http://schemas.openxmlformats.org/presentationml/2006/ole">
                <mc:AlternateContent xmlns:mc="http://schemas.openxmlformats.org/markup-compatibility/2006">
                  <mc:Choice xmlns:v="urn:schemas-microsoft-com:vml" Requires="v">
                    <p:oleObj spid="_x0000_s45372" r:id="rId7" imgW="177646" imgH="241091" progId="Equation.3">
                      <p:embed/>
                    </p:oleObj>
                  </mc:Choice>
                  <mc:Fallback>
                    <p:oleObj r:id="rId7" imgW="177646" imgH="241091" progId="Equation.3">
                      <p:embed/>
                      <p:pic>
                        <p:nvPicPr>
                          <p:cNvPr id="0"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1480"/>
                            <a:ext cx="38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862" name="Object 44">
                <a:extLst>
                  <a:ext uri="{FF2B5EF4-FFF2-40B4-BE49-F238E27FC236}">
                    <a16:creationId xmlns:a16="http://schemas.microsoft.com/office/drawing/2014/main" id="{6DB46E2A-8FB1-4B91-BC45-754ADACC43FC}"/>
                  </a:ext>
                </a:extLst>
              </p:cNvPr>
              <p:cNvGraphicFramePr>
                <a:graphicFrameLocks noChangeAspect="1"/>
              </p:cNvGraphicFramePr>
              <p:nvPr/>
            </p:nvGraphicFramePr>
            <p:xfrm>
              <a:off x="1247" y="1480"/>
              <a:ext cx="370" cy="544"/>
            </p:xfrm>
            <a:graphic>
              <a:graphicData uri="http://schemas.openxmlformats.org/presentationml/2006/ole">
                <mc:AlternateContent xmlns:mc="http://schemas.openxmlformats.org/markup-compatibility/2006">
                  <mc:Choice xmlns:v="urn:schemas-microsoft-com:vml" Requires="v">
                    <p:oleObj spid="_x0000_s45373" r:id="rId9" imgW="164957" imgH="241091" progId="Equation.3">
                      <p:embed/>
                    </p:oleObj>
                  </mc:Choice>
                  <mc:Fallback>
                    <p:oleObj r:id="rId9" imgW="164957" imgH="241091" progId="Equation.3">
                      <p:embed/>
                      <p:pic>
                        <p:nvPicPr>
                          <p:cNvPr id="0" name="Object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7" y="1480"/>
                            <a:ext cx="370"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63" name="Text Box 45">
                <a:extLst>
                  <a:ext uri="{FF2B5EF4-FFF2-40B4-BE49-F238E27FC236}">
                    <a16:creationId xmlns:a16="http://schemas.microsoft.com/office/drawing/2014/main" id="{D7C6263A-E9B0-44F5-AC32-22DB1B6773FF}"/>
                  </a:ext>
                </a:extLst>
              </p:cNvPr>
              <p:cNvSpPr txBox="1">
                <a:spLocks noChangeArrowheads="1"/>
              </p:cNvSpPr>
              <p:nvPr/>
            </p:nvSpPr>
            <p:spPr bwMode="auto">
              <a:xfrm>
                <a:off x="975" y="161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和</a:t>
                </a:r>
              </a:p>
            </p:txBody>
          </p:sp>
        </p:grpSp>
      </p:grpSp>
      <p:sp>
        <p:nvSpPr>
          <p:cNvPr id="78856" name="Rectangle 2">
            <a:extLst>
              <a:ext uri="{FF2B5EF4-FFF2-40B4-BE49-F238E27FC236}">
                <a16:creationId xmlns:a16="http://schemas.microsoft.com/office/drawing/2014/main" id="{872C29E2-0F63-456E-B756-5169604390BB}"/>
              </a:ext>
            </a:extLst>
          </p:cNvPr>
          <p:cNvSpPr>
            <a:spLocks noChangeArrowheads="1"/>
          </p:cNvSpPr>
          <p:nvPr/>
        </p:nvSpPr>
        <p:spPr bwMode="auto">
          <a:xfrm>
            <a:off x="373063" y="66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5" name="对象 4">
            <a:extLst>
              <a:ext uri="{FF2B5EF4-FFF2-40B4-BE49-F238E27FC236}">
                <a16:creationId xmlns:a16="http://schemas.microsoft.com/office/drawing/2014/main" id="{5C281E3D-98A0-4422-8C40-A48432690CB5}"/>
              </a:ext>
            </a:extLst>
          </p:cNvPr>
          <p:cNvGraphicFramePr>
            <a:graphicFrameLocks noChangeAspect="1"/>
          </p:cNvGraphicFramePr>
          <p:nvPr/>
        </p:nvGraphicFramePr>
        <p:xfrm>
          <a:off x="6237288" y="4148138"/>
          <a:ext cx="2406650" cy="688975"/>
        </p:xfrm>
        <a:graphic>
          <a:graphicData uri="http://schemas.openxmlformats.org/presentationml/2006/ole">
            <mc:AlternateContent xmlns:mc="http://schemas.openxmlformats.org/markup-compatibility/2006">
              <mc:Choice xmlns:v="urn:schemas-microsoft-com:vml" Requires="v">
                <p:oleObj spid="_x0000_s45374" name="Equation" r:id="rId11" imgW="774364" imgH="241195" progId="Equation.DSMT4">
                  <p:embed/>
                </p:oleObj>
              </mc:Choice>
              <mc:Fallback>
                <p:oleObj name="Equation" r:id="rId11" imgW="774364" imgH="241195" progId="Equation.DSMT4">
                  <p:embed/>
                  <p:pic>
                    <p:nvPicPr>
                      <p:cNvPr id="0" name="对象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37288" y="4148138"/>
                        <a:ext cx="2406650" cy="6889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对象 52">
            <a:extLst>
              <a:ext uri="{FF2B5EF4-FFF2-40B4-BE49-F238E27FC236}">
                <a16:creationId xmlns:a16="http://schemas.microsoft.com/office/drawing/2014/main" id="{1AE91BBD-A532-44D5-981B-F5C3A36D680E}"/>
              </a:ext>
            </a:extLst>
          </p:cNvPr>
          <p:cNvGraphicFramePr>
            <a:graphicFrameLocks noChangeAspect="1"/>
          </p:cNvGraphicFramePr>
          <p:nvPr/>
        </p:nvGraphicFramePr>
        <p:xfrm>
          <a:off x="4711700" y="4002088"/>
          <a:ext cx="441325" cy="522287"/>
        </p:xfrm>
        <a:graphic>
          <a:graphicData uri="http://schemas.openxmlformats.org/presentationml/2006/ole">
            <mc:AlternateContent xmlns:mc="http://schemas.openxmlformats.org/markup-compatibility/2006">
              <mc:Choice xmlns:v="urn:schemas-microsoft-com:vml" Requires="v">
                <p:oleObj spid="_x0000_s45375" name="Equation" r:id="rId13" imgW="177646" imgH="228402" progId="Equation.DSMT4">
                  <p:embed/>
                </p:oleObj>
              </mc:Choice>
              <mc:Fallback>
                <p:oleObj name="Equation" r:id="rId13" imgW="177646" imgH="228402" progId="Equation.DSMT4">
                  <p:embed/>
                  <p:pic>
                    <p:nvPicPr>
                      <p:cNvPr id="0" name="对象 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11700" y="4002088"/>
                        <a:ext cx="441325" cy="5222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577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577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id="{ED725569-2A7B-49E4-A46B-C70B79276BD5}"/>
              </a:ext>
            </a:extLst>
          </p:cNvPr>
          <p:cNvSpPr>
            <a:spLocks noGrp="1" noChangeArrowheads="1"/>
          </p:cNvSpPr>
          <p:nvPr>
            <p:ph type="body" idx="1"/>
          </p:nvPr>
        </p:nvSpPr>
        <p:spPr>
          <a:xfrm>
            <a:off x="0" y="476250"/>
            <a:ext cx="9144000" cy="1223963"/>
          </a:xfrm>
        </p:spPr>
        <p:txBody>
          <a:bodyPr/>
          <a:lstStyle/>
          <a:p>
            <a:pPr eaLnBrk="1" hangingPunct="1"/>
            <a:r>
              <a:rPr lang="zh-CN" altLang="en-US"/>
              <a:t>大群的离差平方和 </a:t>
            </a:r>
            <a:r>
              <a:rPr lang="en-US" altLang="zh-CN" b="1">
                <a:solidFill>
                  <a:srgbClr val="FF0000"/>
                </a:solidFill>
                <a:latin typeface="Times New Roman" panose="02020603050405020304" pitchFamily="18" charset="0"/>
                <a:cs typeface="Times New Roman" panose="02020603050405020304" pitchFamily="18" charset="0"/>
              </a:rPr>
              <a:t>&gt; </a:t>
            </a:r>
            <a:r>
              <a:rPr lang="zh-CN" altLang="en-US"/>
              <a:t>原来两个群的离差平方和之和 </a:t>
            </a:r>
          </a:p>
        </p:txBody>
      </p:sp>
      <p:graphicFrame>
        <p:nvGraphicFramePr>
          <p:cNvPr id="51216" name="Object 7">
            <a:extLst>
              <a:ext uri="{FF2B5EF4-FFF2-40B4-BE49-F238E27FC236}">
                <a16:creationId xmlns:a16="http://schemas.microsoft.com/office/drawing/2014/main" id="{E69C092D-14D9-424F-B9B7-05B089964130}"/>
              </a:ext>
            </a:extLst>
          </p:cNvPr>
          <p:cNvGraphicFramePr>
            <a:graphicFrameLocks noChangeAspect="1"/>
          </p:cNvGraphicFramePr>
          <p:nvPr/>
        </p:nvGraphicFramePr>
        <p:xfrm>
          <a:off x="2287588" y="2241550"/>
          <a:ext cx="4103687" cy="1152525"/>
        </p:xfrm>
        <a:graphic>
          <a:graphicData uri="http://schemas.openxmlformats.org/presentationml/2006/ole">
            <mc:AlternateContent xmlns:mc="http://schemas.openxmlformats.org/markup-compatibility/2006">
              <mc:Choice xmlns:v="urn:schemas-microsoft-com:vml" Requires="v">
                <p:oleObj spid="_x0000_s46290" name="公式" r:id="rId3" imgW="1663700" imgH="469900" progId="Equation.3">
                  <p:embed/>
                </p:oleObj>
              </mc:Choice>
              <mc:Fallback>
                <p:oleObj name="公式" r:id="rId3" imgW="1663700" imgH="4699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588" y="2241550"/>
                        <a:ext cx="410368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41">
            <a:extLst>
              <a:ext uri="{FF2B5EF4-FFF2-40B4-BE49-F238E27FC236}">
                <a16:creationId xmlns:a16="http://schemas.microsoft.com/office/drawing/2014/main" id="{09AF3BCD-6492-4B89-A58C-7566A0EAE792}"/>
              </a:ext>
            </a:extLst>
          </p:cNvPr>
          <p:cNvGrpSpPr>
            <a:grpSpLocks/>
          </p:cNvGrpSpPr>
          <p:nvPr/>
        </p:nvGrpSpPr>
        <p:grpSpPr bwMode="auto">
          <a:xfrm>
            <a:off x="468313" y="3587750"/>
            <a:ext cx="3098800" cy="619125"/>
            <a:chOff x="340" y="2350"/>
            <a:chExt cx="1952" cy="390"/>
          </a:xfrm>
        </p:grpSpPr>
        <p:graphicFrame>
          <p:nvGraphicFramePr>
            <p:cNvPr id="79881" name="Object 6">
              <a:extLst>
                <a:ext uri="{FF2B5EF4-FFF2-40B4-BE49-F238E27FC236}">
                  <a16:creationId xmlns:a16="http://schemas.microsoft.com/office/drawing/2014/main" id="{058518FB-B19F-45EC-BAEF-599A6D8E14D3}"/>
                </a:ext>
              </a:extLst>
            </p:cNvPr>
            <p:cNvGraphicFramePr>
              <a:graphicFrameLocks noChangeAspect="1"/>
            </p:cNvGraphicFramePr>
            <p:nvPr/>
          </p:nvGraphicFramePr>
          <p:xfrm>
            <a:off x="1792" y="2350"/>
            <a:ext cx="500" cy="390"/>
          </p:xfrm>
          <a:graphic>
            <a:graphicData uri="http://schemas.openxmlformats.org/presentationml/2006/ole">
              <mc:AlternateContent xmlns:mc="http://schemas.openxmlformats.org/markup-compatibility/2006">
                <mc:Choice xmlns:v="urn:schemas-microsoft-com:vml" Requires="v">
                  <p:oleObj spid="_x0000_s46291" r:id="rId5" imgW="304668" imgH="241195" progId="Equation.3">
                    <p:embed/>
                  </p:oleObj>
                </mc:Choice>
                <mc:Fallback>
                  <p:oleObj r:id="rId5" imgW="304668" imgH="24119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2" y="2350"/>
                          <a:ext cx="50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82" name="Rectangle 25">
              <a:extLst>
                <a:ext uri="{FF2B5EF4-FFF2-40B4-BE49-F238E27FC236}">
                  <a16:creationId xmlns:a16="http://schemas.microsoft.com/office/drawing/2014/main" id="{4E115813-35F5-490C-98F1-8D2A1CD049A2}"/>
                </a:ext>
              </a:extLst>
            </p:cNvPr>
            <p:cNvSpPr>
              <a:spLocks noChangeArrowheads="1"/>
            </p:cNvSpPr>
            <p:nvPr/>
          </p:nvSpPr>
          <p:spPr bwMode="auto">
            <a:xfrm>
              <a:off x="340" y="2375"/>
              <a:ext cx="14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把增加的量记为</a:t>
              </a:r>
              <a:endParaRPr kumimoji="1" lang="zh-CN" altLang="en-US" sz="2400">
                <a:latin typeface="Times New Roman" panose="02020603050405020304" pitchFamily="18" charset="0"/>
              </a:endParaRPr>
            </a:p>
          </p:txBody>
        </p:sp>
      </p:grpSp>
      <p:grpSp>
        <p:nvGrpSpPr>
          <p:cNvPr id="4" name="Group 2">
            <a:extLst>
              <a:ext uri="{FF2B5EF4-FFF2-40B4-BE49-F238E27FC236}">
                <a16:creationId xmlns:a16="http://schemas.microsoft.com/office/drawing/2014/main" id="{B73B3BFF-440A-4F18-8AE5-873A24D0D23D}"/>
              </a:ext>
            </a:extLst>
          </p:cNvPr>
          <p:cNvGrpSpPr>
            <a:grpSpLocks/>
          </p:cNvGrpSpPr>
          <p:nvPr/>
        </p:nvGrpSpPr>
        <p:grpSpPr bwMode="auto">
          <a:xfrm>
            <a:off x="498475" y="4560888"/>
            <a:ext cx="5765800" cy="1730375"/>
            <a:chOff x="249" y="3249"/>
            <a:chExt cx="3632" cy="1090"/>
          </a:xfrm>
        </p:grpSpPr>
        <p:sp>
          <p:nvSpPr>
            <p:cNvPr id="79879" name="Rectangle 28">
              <a:extLst>
                <a:ext uri="{FF2B5EF4-FFF2-40B4-BE49-F238E27FC236}">
                  <a16:creationId xmlns:a16="http://schemas.microsoft.com/office/drawing/2014/main" id="{4B4405BD-AE6E-4938-B804-28FAA4A79C4C}"/>
                </a:ext>
              </a:extLst>
            </p:cNvPr>
            <p:cNvSpPr>
              <a:spLocks noChangeArrowheads="1"/>
            </p:cNvSpPr>
            <p:nvPr/>
          </p:nvSpPr>
          <p:spPr bwMode="auto">
            <a:xfrm>
              <a:off x="249" y="3249"/>
              <a:ext cx="2420" cy="288"/>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定义类</a:t>
              </a:r>
              <a:r>
                <a:rPr kumimoji="1" lang="en-US" altLang="zh-CN" sz="2400">
                  <a:latin typeface="Times New Roman" panose="02020603050405020304" pitchFamily="18" charset="0"/>
                  <a:cs typeface="Times New Roman" panose="02020603050405020304" pitchFamily="18" charset="0"/>
                </a:rPr>
                <a:t>p</a:t>
              </a:r>
              <a:r>
                <a:rPr kumimoji="1" lang="zh-CN" altLang="en-US" sz="2400">
                  <a:latin typeface="Times New Roman" panose="02020603050405020304" pitchFamily="18" charset="0"/>
                  <a:cs typeface="Times New Roman" panose="02020603050405020304" pitchFamily="18" charset="0"/>
                </a:rPr>
                <a:t>和</a:t>
              </a:r>
              <a:r>
                <a:rPr kumimoji="1" lang="en-US" altLang="zh-CN" sz="2400">
                  <a:latin typeface="Times New Roman" panose="02020603050405020304" pitchFamily="18" charset="0"/>
                  <a:cs typeface="Times New Roman" panose="02020603050405020304" pitchFamily="18" charset="0"/>
                </a:rPr>
                <a:t>q</a:t>
              </a:r>
              <a:r>
                <a:rPr kumimoji="1" lang="zh-CN" altLang="en-US" sz="2400">
                  <a:latin typeface="Times New Roman" panose="02020603050405020304" pitchFamily="18" charset="0"/>
                  <a:cs typeface="Times New Roman" panose="02020603050405020304" pitchFamily="18" charset="0"/>
                </a:rPr>
                <a:t>之间的距离为：</a:t>
              </a:r>
              <a:endParaRPr kumimoji="1" lang="zh-CN" altLang="en-US" sz="2400">
                <a:latin typeface="Times New Roman" panose="02020603050405020304" pitchFamily="18" charset="0"/>
              </a:endParaRPr>
            </a:p>
          </p:txBody>
        </p:sp>
        <p:graphicFrame>
          <p:nvGraphicFramePr>
            <p:cNvPr id="79880" name="Object 5">
              <a:extLst>
                <a:ext uri="{FF2B5EF4-FFF2-40B4-BE49-F238E27FC236}">
                  <a16:creationId xmlns:a16="http://schemas.microsoft.com/office/drawing/2014/main" id="{B91AA397-8B4C-4B60-B7EC-265500F7F92E}"/>
                </a:ext>
              </a:extLst>
            </p:cNvPr>
            <p:cNvGraphicFramePr>
              <a:graphicFrameLocks noChangeAspect="1"/>
            </p:cNvGraphicFramePr>
            <p:nvPr/>
          </p:nvGraphicFramePr>
          <p:xfrm>
            <a:off x="1659" y="3689"/>
            <a:ext cx="2222" cy="650"/>
          </p:xfrm>
          <a:graphic>
            <a:graphicData uri="http://schemas.openxmlformats.org/presentationml/2006/ole">
              <mc:AlternateContent xmlns:mc="http://schemas.openxmlformats.org/markup-compatibility/2006">
                <mc:Choice xmlns:v="urn:schemas-microsoft-com:vml" Requires="v">
                  <p:oleObj spid="_x0000_s46292" name="公式" r:id="rId7" imgW="1470616" imgH="342979" progId="Equation.3">
                    <p:embed/>
                  </p:oleObj>
                </mc:Choice>
                <mc:Fallback>
                  <p:oleObj name="公式" r:id="rId7" imgW="1470616" imgH="342979"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9" y="3689"/>
                          <a:ext cx="2222" cy="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3" name="对象 22">
            <a:extLst>
              <a:ext uri="{FF2B5EF4-FFF2-40B4-BE49-F238E27FC236}">
                <a16:creationId xmlns:a16="http://schemas.microsoft.com/office/drawing/2014/main" id="{C0D5E6EA-9C39-4A6F-8D89-E819E282B183}"/>
              </a:ext>
            </a:extLst>
          </p:cNvPr>
          <p:cNvGraphicFramePr>
            <a:graphicFrameLocks noChangeAspect="1"/>
          </p:cNvGraphicFramePr>
          <p:nvPr/>
        </p:nvGraphicFramePr>
        <p:xfrm>
          <a:off x="2520950" y="1312863"/>
          <a:ext cx="3189288" cy="652462"/>
        </p:xfrm>
        <a:graphic>
          <a:graphicData uri="http://schemas.openxmlformats.org/presentationml/2006/ole">
            <mc:AlternateContent xmlns:mc="http://schemas.openxmlformats.org/markup-compatibility/2006">
              <mc:Choice xmlns:v="urn:schemas-microsoft-com:vml" Requires="v">
                <p:oleObj spid="_x0000_s46293" name="Equation" r:id="rId9" imgW="1218671" imgH="241195" progId="Equation.DSMT4">
                  <p:embed/>
                </p:oleObj>
              </mc:Choice>
              <mc:Fallback>
                <p:oleObj name="Equation" r:id="rId9" imgW="1218671" imgH="241195" progId="Equation.DSMT4">
                  <p:embed/>
                  <p:pic>
                    <p:nvPicPr>
                      <p:cNvPr id="0" name="对象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0950" y="1312863"/>
                        <a:ext cx="3189288" cy="6524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a:extLst>
              <a:ext uri="{FF2B5EF4-FFF2-40B4-BE49-F238E27FC236}">
                <a16:creationId xmlns:a16="http://schemas.microsoft.com/office/drawing/2014/main" id="{1CF9F46A-7240-413F-B8E9-C8E0EECD7446}"/>
              </a:ext>
            </a:extLst>
          </p:cNvPr>
          <p:cNvSpPr>
            <a:spLocks noChangeArrowheads="1"/>
          </p:cNvSpPr>
          <p:nvPr/>
        </p:nvSpPr>
        <p:spPr bwMode="auto">
          <a:xfrm>
            <a:off x="0" y="908050"/>
            <a:ext cx="6769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indent="10287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latin typeface="Times New Roman" panose="02020603050405020304" pitchFamily="18" charset="0"/>
                <a:cs typeface="Times New Roman" panose="02020603050405020304" pitchFamily="18" charset="0"/>
              </a:rPr>
              <a:t>可以推得新类 </a:t>
            </a:r>
            <a:r>
              <a:rPr kumimoji="1" lang="en-US" altLang="zh-CN" sz="2800">
                <a:latin typeface="Times New Roman" panose="02020603050405020304" pitchFamily="18" charset="0"/>
                <a:cs typeface="Times New Roman" panose="02020603050405020304" pitchFamily="18" charset="0"/>
              </a:rPr>
              <a:t>k</a:t>
            </a:r>
            <a:r>
              <a:rPr kumimoji="1" lang="zh-CN" altLang="en-US" sz="2800">
                <a:latin typeface="Times New Roman" panose="02020603050405020304" pitchFamily="18" charset="0"/>
                <a:cs typeface="Times New Roman" panose="02020603050405020304" pitchFamily="18" charset="0"/>
              </a:rPr>
              <a:t>与任一类 </a:t>
            </a:r>
            <a:r>
              <a:rPr kumimoji="1" lang="en-US" altLang="zh-CN" sz="2800">
                <a:latin typeface="Times New Roman" panose="02020603050405020304" pitchFamily="18" charset="0"/>
                <a:cs typeface="Times New Roman" panose="02020603050405020304" pitchFamily="18" charset="0"/>
              </a:rPr>
              <a:t>r </a:t>
            </a:r>
            <a:r>
              <a:rPr kumimoji="1" lang="zh-CN" altLang="en-US" sz="2800">
                <a:latin typeface="Times New Roman" panose="02020603050405020304" pitchFamily="18" charset="0"/>
                <a:cs typeface="Times New Roman" panose="02020603050405020304" pitchFamily="18" charset="0"/>
              </a:rPr>
              <a:t>的距离：</a:t>
            </a:r>
            <a:endParaRPr kumimoji="1" lang="zh-CN" altLang="en-US" sz="2800">
              <a:latin typeface="Times New Roman" panose="02020603050405020304" pitchFamily="18" charset="0"/>
            </a:endParaRPr>
          </a:p>
        </p:txBody>
      </p:sp>
      <p:graphicFrame>
        <p:nvGraphicFramePr>
          <p:cNvPr id="80899" name="Object 4">
            <a:extLst>
              <a:ext uri="{FF2B5EF4-FFF2-40B4-BE49-F238E27FC236}">
                <a16:creationId xmlns:a16="http://schemas.microsoft.com/office/drawing/2014/main" id="{AEA34555-5FD8-4AAF-A64B-FC8BEF1E6A96}"/>
              </a:ext>
            </a:extLst>
          </p:cNvPr>
          <p:cNvGraphicFramePr>
            <a:graphicFrameLocks noChangeAspect="1"/>
          </p:cNvGraphicFramePr>
          <p:nvPr/>
        </p:nvGraphicFramePr>
        <p:xfrm>
          <a:off x="1187450" y="2060575"/>
          <a:ext cx="6997700" cy="1230313"/>
        </p:xfrm>
        <a:graphic>
          <a:graphicData uri="http://schemas.openxmlformats.org/presentationml/2006/ole">
            <mc:AlternateContent xmlns:mc="http://schemas.openxmlformats.org/markup-compatibility/2006">
              <mc:Choice xmlns:v="urn:schemas-microsoft-com:vml" Requires="v">
                <p:oleObj spid="_x0000_s47158" name="公式" r:id="rId3" imgW="2603500" imgH="457200" progId="Equation.3">
                  <p:embed/>
                </p:oleObj>
              </mc:Choice>
              <mc:Fallback>
                <p:oleObj name="公式" r:id="rId3" imgW="26035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060575"/>
                        <a:ext cx="6997700" cy="12303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0382" name="Group 30">
            <a:extLst>
              <a:ext uri="{FF2B5EF4-FFF2-40B4-BE49-F238E27FC236}">
                <a16:creationId xmlns:a16="http://schemas.microsoft.com/office/drawing/2014/main" id="{07606C1B-8E57-42F7-B1F3-12992A2EB489}"/>
              </a:ext>
            </a:extLst>
          </p:cNvPr>
          <p:cNvGraphicFramePr>
            <a:graphicFrameLocks noGrp="1"/>
          </p:cNvGraphicFramePr>
          <p:nvPr/>
        </p:nvGraphicFramePr>
        <p:xfrm>
          <a:off x="1187450" y="2997200"/>
          <a:ext cx="5832475" cy="2451100"/>
        </p:xfrm>
        <a:graphic>
          <a:graphicData uri="http://schemas.openxmlformats.org/drawingml/2006/table">
            <a:tbl>
              <a:tblPr/>
              <a:tblGrid>
                <a:gridCol w="777875">
                  <a:extLst>
                    <a:ext uri="{9D8B030D-6E8A-4147-A177-3AD203B41FA5}">
                      <a16:colId xmlns:a16="http://schemas.microsoft.com/office/drawing/2014/main" val="20000"/>
                    </a:ext>
                  </a:extLst>
                </a:gridCol>
                <a:gridCol w="5054600">
                  <a:extLst>
                    <a:ext uri="{9D8B030D-6E8A-4147-A177-3AD203B41FA5}">
                      <a16:colId xmlns:a16="http://schemas.microsoft.com/office/drawing/2014/main" val="20001"/>
                    </a:ext>
                  </a:extLst>
                </a:gridCol>
              </a:tblGrid>
              <a:tr h="82313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4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　　  ④　　  ⑤   </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729" marB="45729" anchor="ctr"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627969">
                <a:tc>
                  <a:txBody>
                    <a:bodyPr/>
                    <a:lstStyle/>
                    <a:p>
                      <a:pPr marL="0" marR="0" lvl="0" indent="284163" algn="ctr" defTabSz="914400" rtl="0" eaLnBrk="1" fontAlgn="base" latinLnBrk="0" hangingPunct="1">
                        <a:lnSpc>
                          <a:spcPct val="105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284163" algn="ctr" defTabSz="914400" rtl="0" eaLnBrk="0" fontAlgn="base" latinLnBrk="0" hangingPunct="0">
                        <a:lnSpc>
                          <a:spcPct val="105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284163" algn="ctr" defTabSz="914400" rtl="0" eaLnBrk="0" fontAlgn="base" latinLnBrk="0" hangingPunct="0">
                        <a:lnSpc>
                          <a:spcPct val="105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284163" algn="ctr" defTabSz="914400" rtl="0" eaLnBrk="0" fontAlgn="base" latinLnBrk="0" hangingPunct="0">
                        <a:lnSpc>
                          <a:spcPct val="105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④</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anchor="ctr"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284163" algn="l" defTabSz="914400" rtl="0" eaLnBrk="1" fontAlgn="base" latinLnBrk="0" hangingPunct="1">
                        <a:lnSpc>
                          <a:spcPct val="105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6.5         52         130         136</a:t>
                      </a:r>
                    </a:p>
                    <a:p>
                      <a:pPr marL="0" marR="0" lvl="0" indent="284163" algn="l" defTabSz="914400" rtl="0" eaLnBrk="0" fontAlgn="base" latinLnBrk="0" hangingPunct="0">
                        <a:lnSpc>
                          <a:spcPct val="105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44.5       110.5      122.5</a:t>
                      </a:r>
                    </a:p>
                    <a:p>
                      <a:pPr marL="0" marR="0" lvl="0" indent="284163" algn="l" defTabSz="914400" rtl="0" eaLnBrk="0" fontAlgn="base" latinLnBrk="0" hangingPunct="0">
                        <a:lnSpc>
                          <a:spcPct val="105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18            20</a:t>
                      </a:r>
                    </a:p>
                    <a:p>
                      <a:pPr marL="0" marR="0" lvl="0" indent="284163" algn="l" defTabSz="914400" rtl="0" eaLnBrk="0" fontAlgn="base" latinLnBrk="0" hangingPunct="0">
                        <a:lnSpc>
                          <a:spcPct val="105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2</a:t>
                      </a:r>
                      <a:endParaRPr kumimoji="1" lang="en-US" altLang="zh-CN" sz="2400" b="1" i="0" u="none" strike="noStrike" cap="none" normalizeH="0" baseline="0">
                        <a:ln>
                          <a:noFill/>
                        </a:ln>
                        <a:solidFill>
                          <a:srgbClr val="0000FF"/>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2" name="Group 14">
            <a:extLst>
              <a:ext uri="{FF2B5EF4-FFF2-40B4-BE49-F238E27FC236}">
                <a16:creationId xmlns:a16="http://schemas.microsoft.com/office/drawing/2014/main" id="{AC7C48DC-BA6C-4718-92C6-241F58965240}"/>
              </a:ext>
            </a:extLst>
          </p:cNvPr>
          <p:cNvGrpSpPr>
            <a:grpSpLocks/>
          </p:cNvGrpSpPr>
          <p:nvPr/>
        </p:nvGrpSpPr>
        <p:grpSpPr bwMode="auto">
          <a:xfrm>
            <a:off x="395288" y="836613"/>
            <a:ext cx="7462837" cy="1335087"/>
            <a:chOff x="295" y="255"/>
            <a:chExt cx="4701" cy="841"/>
          </a:xfrm>
        </p:grpSpPr>
        <p:graphicFrame>
          <p:nvGraphicFramePr>
            <p:cNvPr id="81940" name="Object 15">
              <a:extLst>
                <a:ext uri="{FF2B5EF4-FFF2-40B4-BE49-F238E27FC236}">
                  <a16:creationId xmlns:a16="http://schemas.microsoft.com/office/drawing/2014/main" id="{8E9B34BC-34C6-4C52-9472-AD72DDD71FE7}"/>
                </a:ext>
              </a:extLst>
            </p:cNvPr>
            <p:cNvGraphicFramePr>
              <a:graphicFrameLocks noChangeAspect="1"/>
            </p:cNvGraphicFramePr>
            <p:nvPr/>
          </p:nvGraphicFramePr>
          <p:xfrm>
            <a:off x="2925" y="255"/>
            <a:ext cx="374" cy="468"/>
          </p:xfrm>
          <a:graphic>
            <a:graphicData uri="http://schemas.openxmlformats.org/presentationml/2006/ole">
              <mc:AlternateContent xmlns:mc="http://schemas.openxmlformats.org/markup-compatibility/2006">
                <mc:Choice xmlns:v="urn:schemas-microsoft-com:vml" Requires="v">
                  <p:oleObj spid="_x0000_s48390" name="公式" r:id="rId4" imgW="190417" imgH="241195" progId="Equation.3">
                    <p:embed/>
                  </p:oleObj>
                </mc:Choice>
                <mc:Fallback>
                  <p:oleObj name="公式" r:id="rId4" imgW="190417" imgH="241195"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 y="255"/>
                          <a:ext cx="37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41" name="Object 16">
              <a:extLst>
                <a:ext uri="{FF2B5EF4-FFF2-40B4-BE49-F238E27FC236}">
                  <a16:creationId xmlns:a16="http://schemas.microsoft.com/office/drawing/2014/main" id="{E9213690-A855-4392-9EF3-4A9B8249DBFB}"/>
                </a:ext>
              </a:extLst>
            </p:cNvPr>
            <p:cNvGraphicFramePr>
              <a:graphicFrameLocks noChangeAspect="1"/>
            </p:cNvGraphicFramePr>
            <p:nvPr/>
          </p:nvGraphicFramePr>
          <p:xfrm>
            <a:off x="1701" y="709"/>
            <a:ext cx="1179" cy="387"/>
          </p:xfrm>
          <a:graphic>
            <a:graphicData uri="http://schemas.openxmlformats.org/presentationml/2006/ole">
              <mc:AlternateContent xmlns:mc="http://schemas.openxmlformats.org/markup-compatibility/2006">
                <mc:Choice xmlns:v="urn:schemas-microsoft-com:vml" Requires="v">
                  <p:oleObj spid="_x0000_s48391" name="公式" r:id="rId6" imgW="723586" imgH="241195" progId="Equation.3">
                    <p:embed/>
                  </p:oleObj>
                </mc:Choice>
                <mc:Fallback>
                  <p:oleObj name="公式" r:id="rId6" imgW="723586" imgH="241195"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709"/>
                          <a:ext cx="1179"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42" name="Rectangle 17">
              <a:extLst>
                <a:ext uri="{FF2B5EF4-FFF2-40B4-BE49-F238E27FC236}">
                  <a16:creationId xmlns:a16="http://schemas.microsoft.com/office/drawing/2014/main" id="{A3A84791-42CF-4892-BE68-FDA1CA982A37}"/>
                </a:ext>
              </a:extLst>
            </p:cNvPr>
            <p:cNvSpPr>
              <a:spLocks noChangeArrowheads="1"/>
            </p:cNvSpPr>
            <p:nvPr/>
          </p:nvSpPr>
          <p:spPr bwMode="auto">
            <a:xfrm>
              <a:off x="295" y="346"/>
              <a:ext cx="26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AutoNum type="arabicPeriod"/>
              </a:pPr>
              <a:r>
                <a:rPr kumimoji="1" lang="zh-CN" altLang="en-US" sz="2400">
                  <a:latin typeface="Times New Roman" panose="02020603050405020304" pitchFamily="18" charset="0"/>
                  <a:cs typeface="Times New Roman" panose="02020603050405020304" pitchFamily="18" charset="0"/>
                </a:rPr>
                <a:t>计算</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个样品两两之间的距离</a:t>
              </a:r>
              <a:endParaRPr kumimoji="1" lang="zh-CN" altLang="en-US" sz="2400">
                <a:latin typeface="Times New Roman" panose="02020603050405020304" pitchFamily="18" charset="0"/>
              </a:endParaRPr>
            </a:p>
          </p:txBody>
        </p:sp>
        <p:sp>
          <p:nvSpPr>
            <p:cNvPr id="81943" name="Rectangle 18">
              <a:extLst>
                <a:ext uri="{FF2B5EF4-FFF2-40B4-BE49-F238E27FC236}">
                  <a16:creationId xmlns:a16="http://schemas.microsoft.com/office/drawing/2014/main" id="{564D6AA2-D00F-4EC2-B43A-B434D3A56C77}"/>
                </a:ext>
              </a:extLst>
            </p:cNvPr>
            <p:cNvSpPr>
              <a:spLocks noChangeArrowheads="1"/>
            </p:cNvSpPr>
            <p:nvPr/>
          </p:nvSpPr>
          <p:spPr bwMode="auto">
            <a:xfrm>
              <a:off x="476" y="709"/>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记为距离矩阵</a:t>
              </a:r>
              <a:endParaRPr kumimoji="1" lang="zh-CN" altLang="en-US" sz="2400">
                <a:latin typeface="Times New Roman" panose="02020603050405020304" pitchFamily="18" charset="0"/>
              </a:endParaRPr>
            </a:p>
          </p:txBody>
        </p:sp>
        <p:sp>
          <p:nvSpPr>
            <p:cNvPr id="81944" name="Rectangle 19">
              <a:extLst>
                <a:ext uri="{FF2B5EF4-FFF2-40B4-BE49-F238E27FC236}">
                  <a16:creationId xmlns:a16="http://schemas.microsoft.com/office/drawing/2014/main" id="{A3F79730-69E9-4F69-BB97-0439E1E18A8E}"/>
                </a:ext>
              </a:extLst>
            </p:cNvPr>
            <p:cNvSpPr>
              <a:spLocks noChangeArrowheads="1"/>
            </p:cNvSpPr>
            <p:nvPr/>
          </p:nvSpPr>
          <p:spPr bwMode="auto">
            <a:xfrm>
              <a:off x="3152" y="346"/>
              <a:ext cx="18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t>（采用欧氏距离），</a:t>
              </a:r>
            </a:p>
          </p:txBody>
        </p:sp>
      </p:grpSp>
      <p:graphicFrame>
        <p:nvGraphicFramePr>
          <p:cNvPr id="740372" name="Object 20">
            <a:extLst>
              <a:ext uri="{FF2B5EF4-FFF2-40B4-BE49-F238E27FC236}">
                <a16:creationId xmlns:a16="http://schemas.microsoft.com/office/drawing/2014/main" id="{64D2B53A-32EE-438B-A958-7018A87144C0}"/>
              </a:ext>
            </a:extLst>
          </p:cNvPr>
          <p:cNvGraphicFramePr>
            <a:graphicFrameLocks noChangeAspect="1"/>
          </p:cNvGraphicFramePr>
          <p:nvPr/>
        </p:nvGraphicFramePr>
        <p:xfrm>
          <a:off x="971550" y="6259513"/>
          <a:ext cx="2292350" cy="598487"/>
        </p:xfrm>
        <a:graphic>
          <a:graphicData uri="http://schemas.openxmlformats.org/presentationml/2006/ole">
            <mc:AlternateContent xmlns:mc="http://schemas.openxmlformats.org/markup-compatibility/2006">
              <mc:Choice xmlns:v="urn:schemas-microsoft-com:vml" Requires="v">
                <p:oleObj spid="_x0000_s48392" name="公式" r:id="rId8" imgW="965200" imgH="254000" progId="Equation.3">
                  <p:embed/>
                </p:oleObj>
              </mc:Choice>
              <mc:Fallback>
                <p:oleObj name="公式" r:id="rId8" imgW="965200" imgH="25400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550" y="6259513"/>
                        <a:ext cx="22923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0373" name="Rectangle 21">
            <a:extLst>
              <a:ext uri="{FF2B5EF4-FFF2-40B4-BE49-F238E27FC236}">
                <a16:creationId xmlns:a16="http://schemas.microsoft.com/office/drawing/2014/main" id="{FDD7C160-BFCC-4AD6-9A6A-87F9C95029FD}"/>
              </a:ext>
            </a:extLst>
          </p:cNvPr>
          <p:cNvSpPr>
            <a:spLocks noChangeArrowheads="1"/>
          </p:cNvSpPr>
          <p:nvPr/>
        </p:nvSpPr>
        <p:spPr bwMode="auto">
          <a:xfrm>
            <a:off x="250825" y="5734050"/>
            <a:ext cx="719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2. </a:t>
            </a:r>
            <a:r>
              <a:rPr kumimoji="1" lang="zh-CN" altLang="en-US" sz="2400">
                <a:latin typeface="Times New Roman" panose="02020603050405020304" pitchFamily="18" charset="0"/>
                <a:cs typeface="Times New Roman" panose="02020603050405020304" pitchFamily="18" charset="0"/>
              </a:rPr>
              <a:t>合并距离最小的两类为新类，按顺序定为第６类。</a:t>
            </a:r>
            <a:endParaRPr kumimoji="1" lang="zh-CN" altLang="en-US" sz="2400">
              <a:latin typeface="Times New Roman" panose="02020603050405020304" pitchFamily="18" charset="0"/>
            </a:endParaRPr>
          </a:p>
        </p:txBody>
      </p:sp>
      <p:grpSp>
        <p:nvGrpSpPr>
          <p:cNvPr id="3" name="Group 22">
            <a:extLst>
              <a:ext uri="{FF2B5EF4-FFF2-40B4-BE49-F238E27FC236}">
                <a16:creationId xmlns:a16="http://schemas.microsoft.com/office/drawing/2014/main" id="{4514B2CE-744C-40D4-9AE2-E2AB5F29A5AB}"/>
              </a:ext>
            </a:extLst>
          </p:cNvPr>
          <p:cNvGrpSpPr>
            <a:grpSpLocks/>
          </p:cNvGrpSpPr>
          <p:nvPr/>
        </p:nvGrpSpPr>
        <p:grpSpPr bwMode="auto">
          <a:xfrm>
            <a:off x="3276600" y="6342063"/>
            <a:ext cx="1747838" cy="515937"/>
            <a:chOff x="2154" y="3612"/>
            <a:chExt cx="1101" cy="325"/>
          </a:xfrm>
        </p:grpSpPr>
        <p:graphicFrame>
          <p:nvGraphicFramePr>
            <p:cNvPr id="81938" name="Object 23">
              <a:extLst>
                <a:ext uri="{FF2B5EF4-FFF2-40B4-BE49-F238E27FC236}">
                  <a16:creationId xmlns:a16="http://schemas.microsoft.com/office/drawing/2014/main" id="{E6D20C7A-5997-46ED-A500-C00DCA72B9EC}"/>
                </a:ext>
              </a:extLst>
            </p:cNvPr>
            <p:cNvGraphicFramePr>
              <a:graphicFrameLocks noChangeAspect="1"/>
            </p:cNvGraphicFramePr>
            <p:nvPr/>
          </p:nvGraphicFramePr>
          <p:xfrm>
            <a:off x="2789" y="3612"/>
            <a:ext cx="466" cy="325"/>
          </p:xfrm>
          <a:graphic>
            <a:graphicData uri="http://schemas.openxmlformats.org/presentationml/2006/ole">
              <mc:AlternateContent xmlns:mc="http://schemas.openxmlformats.org/markup-compatibility/2006">
                <mc:Choice xmlns:v="urn:schemas-microsoft-com:vml" Requires="v">
                  <p:oleObj spid="_x0000_s48393" name="公式" r:id="rId10" imgW="317087" imgH="215619" progId="Equation.3">
                    <p:embed/>
                  </p:oleObj>
                </mc:Choice>
                <mc:Fallback>
                  <p:oleObj name="公式" r:id="rId10" imgW="317087" imgH="215619"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9" y="3612"/>
                          <a:ext cx="46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39" name="Rectangle 24">
              <a:extLst>
                <a:ext uri="{FF2B5EF4-FFF2-40B4-BE49-F238E27FC236}">
                  <a16:creationId xmlns:a16="http://schemas.microsoft.com/office/drawing/2014/main" id="{1B763ADF-F372-477E-980A-D6177CA9F88E}"/>
                </a:ext>
              </a:extLst>
            </p:cNvPr>
            <p:cNvSpPr>
              <a:spLocks noChangeArrowheads="1"/>
            </p:cNvSpPr>
            <p:nvPr/>
          </p:nvSpPr>
          <p:spPr bwMode="auto">
            <a:xfrm>
              <a:off x="2154" y="3635"/>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　⑥＝</a:t>
              </a:r>
              <a:endParaRPr kumimoji="1" lang="zh-CN" altLang="en-US" sz="2400">
                <a:latin typeface="Times New Roman" panose="02020603050405020304" pitchFamily="18" charset="0"/>
              </a:endParaRPr>
            </a:p>
          </p:txBody>
        </p:sp>
      </p:grpSp>
      <p:sp>
        <p:nvSpPr>
          <p:cNvPr id="81935" name="Rectangle 25">
            <a:extLst>
              <a:ext uri="{FF2B5EF4-FFF2-40B4-BE49-F238E27FC236}">
                <a16:creationId xmlns:a16="http://schemas.microsoft.com/office/drawing/2014/main" id="{06CEFBE8-AD3E-4EB2-9E64-FC4E1DBE6E6B}"/>
              </a:ext>
            </a:extLst>
          </p:cNvPr>
          <p:cNvSpPr>
            <a:spLocks noChangeArrowheads="1"/>
          </p:cNvSpPr>
          <p:nvPr/>
        </p:nvSpPr>
        <p:spPr bwMode="auto">
          <a:xfrm>
            <a:off x="0" y="188913"/>
            <a:ext cx="8610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lr>
                <a:schemeClr val="accent1"/>
              </a:buClr>
              <a:buSzPct val="65000"/>
              <a:buFont typeface="Wingdings" panose="05000000000000000000" pitchFamily="2" charset="2"/>
              <a:buChar char="n"/>
              <a:tabLst>
                <a:tab pos="4953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953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953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3200" b="1">
                <a:solidFill>
                  <a:schemeClr val="tx2"/>
                </a:solidFill>
                <a:latin typeface="宋体" panose="02010600030101010101" pitchFamily="2" charset="-122"/>
                <a:cs typeface="Times New Roman" panose="02020603050405020304" pitchFamily="18" charset="0"/>
              </a:rPr>
              <a:t>例  离差平方和法</a:t>
            </a:r>
            <a:r>
              <a:rPr kumimoji="1" lang="zh-CN" altLang="en-US" sz="3200">
                <a:solidFill>
                  <a:schemeClr val="tx2"/>
                </a:solidFill>
                <a:latin typeface="华文琥珀" panose="02010800040101010101" pitchFamily="2" charset="-122"/>
                <a:ea typeface="华文琥珀" panose="02010800040101010101" pitchFamily="2" charset="-122"/>
              </a:rPr>
              <a:t>（</a:t>
            </a:r>
            <a:r>
              <a:rPr kumimoji="1" lang="en-US" altLang="zh-CN" sz="3200" b="1">
                <a:solidFill>
                  <a:schemeClr val="tx2"/>
                </a:solidFill>
                <a:latin typeface="Times New Roman" panose="02020603050405020304" pitchFamily="18" charset="0"/>
                <a:ea typeface="华文琥珀" panose="02010800040101010101" pitchFamily="2" charset="-122"/>
              </a:rPr>
              <a:t>Ward</a:t>
            </a:r>
            <a:r>
              <a:rPr kumimoji="1" lang="zh-CN" altLang="en-US" sz="3200" b="1">
                <a:solidFill>
                  <a:schemeClr val="tx2"/>
                </a:solidFill>
                <a:latin typeface="宋体" panose="02010600030101010101" pitchFamily="2" charset="-122"/>
                <a:cs typeface="Times New Roman" panose="02020603050405020304" pitchFamily="18" charset="0"/>
              </a:rPr>
              <a:t>法</a:t>
            </a:r>
            <a:r>
              <a:rPr kumimoji="1" lang="zh-CN" altLang="en-US" sz="3200" b="1">
                <a:solidFill>
                  <a:schemeClr val="tx2"/>
                </a:solidFill>
                <a:latin typeface="华文琥珀" panose="02010800040101010101" pitchFamily="2" charset="-122"/>
                <a:ea typeface="华文琥珀" panose="02010800040101010101" pitchFamily="2" charset="-122"/>
              </a:rPr>
              <a:t>）</a:t>
            </a:r>
            <a:r>
              <a:rPr kumimoji="1" lang="zh-CN" altLang="en-US" sz="2400">
                <a:solidFill>
                  <a:schemeClr val="tx2"/>
                </a:solidFill>
                <a:latin typeface="宋体" panose="02010600030101010101" pitchFamily="2" charset="-122"/>
              </a:rPr>
              <a:t>    </a:t>
            </a:r>
          </a:p>
        </p:txBody>
      </p:sp>
      <p:graphicFrame>
        <p:nvGraphicFramePr>
          <p:cNvPr id="740378" name="Object 26">
            <a:extLst>
              <a:ext uri="{FF2B5EF4-FFF2-40B4-BE49-F238E27FC236}">
                <a16:creationId xmlns:a16="http://schemas.microsoft.com/office/drawing/2014/main" id="{EBCFEE40-530A-46BC-B1A0-267171D3D33C}"/>
              </a:ext>
            </a:extLst>
          </p:cNvPr>
          <p:cNvGraphicFramePr>
            <a:graphicFrameLocks noGrp="1" noChangeAspect="1"/>
          </p:cNvGraphicFramePr>
          <p:nvPr>
            <p:ph/>
          </p:nvPr>
        </p:nvGraphicFramePr>
        <p:xfrm>
          <a:off x="1258888" y="2997200"/>
          <a:ext cx="504825" cy="671513"/>
        </p:xfrm>
        <a:graphic>
          <a:graphicData uri="http://schemas.openxmlformats.org/presentationml/2006/ole">
            <mc:AlternateContent xmlns:mc="http://schemas.openxmlformats.org/markup-compatibility/2006">
              <mc:Choice xmlns:v="urn:schemas-microsoft-com:vml" Requires="v">
                <p:oleObj spid="_x0000_s48394" name="公式" r:id="rId12" imgW="190417" imgH="253890" progId="Equation.3">
                  <p:embed/>
                </p:oleObj>
              </mc:Choice>
              <mc:Fallback>
                <p:oleObj name="公式" r:id="rId12" imgW="190417" imgH="253890" progId="Equation.3">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58888" y="2997200"/>
                        <a:ext cx="504825"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0379" name="Rectangle 27">
            <a:extLst>
              <a:ext uri="{FF2B5EF4-FFF2-40B4-BE49-F238E27FC236}">
                <a16:creationId xmlns:a16="http://schemas.microsoft.com/office/drawing/2014/main" id="{3F636620-4747-4311-8D65-6FC04F9B3190}"/>
              </a:ext>
            </a:extLst>
          </p:cNvPr>
          <p:cNvSpPr>
            <a:spLocks noChangeArrowheads="1"/>
          </p:cNvSpPr>
          <p:nvPr/>
        </p:nvSpPr>
        <p:spPr bwMode="auto">
          <a:xfrm>
            <a:off x="539750" y="2276475"/>
            <a:ext cx="819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t>两样品间的距离的平方恰为它们之间欧氏距离平方的一半。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03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03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03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037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4037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73" grpId="0"/>
      <p:bldP spid="74037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B242424B-EAC3-4E5F-A4F6-B6B5DDF30559}"/>
              </a:ext>
            </a:extLst>
          </p:cNvPr>
          <p:cNvSpPr>
            <a:spLocks noChangeArrowheads="1"/>
          </p:cNvSpPr>
          <p:nvPr/>
        </p:nvSpPr>
        <p:spPr bwMode="auto">
          <a:xfrm>
            <a:off x="468313" y="333375"/>
            <a:ext cx="490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、计算新类⑥与各当前类的距离，</a:t>
            </a:r>
            <a:endParaRPr kumimoji="1" lang="zh-CN" altLang="en-US" sz="2400">
              <a:latin typeface="Times New Roman" panose="02020603050405020304" pitchFamily="18" charset="0"/>
            </a:endParaRPr>
          </a:p>
        </p:txBody>
      </p:sp>
      <p:sp>
        <p:nvSpPr>
          <p:cNvPr id="83971" name="Rectangle 3">
            <a:extLst>
              <a:ext uri="{FF2B5EF4-FFF2-40B4-BE49-F238E27FC236}">
                <a16:creationId xmlns:a16="http://schemas.microsoft.com/office/drawing/2014/main" id="{0866E12F-9225-46A8-A41C-F9BD63904229}"/>
              </a:ext>
            </a:extLst>
          </p:cNvPr>
          <p:cNvSpPr>
            <a:spLocks noChangeArrowheads="1"/>
          </p:cNvSpPr>
          <p:nvPr/>
        </p:nvSpPr>
        <p:spPr bwMode="auto">
          <a:xfrm>
            <a:off x="0" y="3848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42404" name="Rectangle 4">
            <a:extLst>
              <a:ext uri="{FF2B5EF4-FFF2-40B4-BE49-F238E27FC236}">
                <a16:creationId xmlns:a16="http://schemas.microsoft.com/office/drawing/2014/main" id="{8E1D1860-4A2F-424C-A7C1-F7E82CCCF15E}"/>
              </a:ext>
            </a:extLst>
          </p:cNvPr>
          <p:cNvSpPr>
            <a:spLocks noChangeArrowheads="1"/>
          </p:cNvSpPr>
          <p:nvPr/>
        </p:nvSpPr>
        <p:spPr bwMode="auto">
          <a:xfrm>
            <a:off x="468313" y="4076700"/>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得距离矩阵如下：</a:t>
            </a:r>
            <a:endParaRPr kumimoji="1" lang="zh-CN" altLang="en-US" sz="2400">
              <a:latin typeface="Times New Roman" panose="02020603050405020304" pitchFamily="18" charset="0"/>
            </a:endParaRPr>
          </a:p>
        </p:txBody>
      </p:sp>
      <p:graphicFrame>
        <p:nvGraphicFramePr>
          <p:cNvPr id="742429" name="Group 29">
            <a:extLst>
              <a:ext uri="{FF2B5EF4-FFF2-40B4-BE49-F238E27FC236}">
                <a16:creationId xmlns:a16="http://schemas.microsoft.com/office/drawing/2014/main" id="{E021573C-B72E-4767-B4E1-A41C58790B53}"/>
              </a:ext>
            </a:extLst>
          </p:cNvPr>
          <p:cNvGraphicFramePr>
            <a:graphicFrameLocks noGrp="1"/>
          </p:cNvGraphicFramePr>
          <p:nvPr/>
        </p:nvGraphicFramePr>
        <p:xfrm>
          <a:off x="1835150" y="4652963"/>
          <a:ext cx="4752975" cy="1646237"/>
        </p:xfrm>
        <a:graphic>
          <a:graphicData uri="http://schemas.openxmlformats.org/drawingml/2006/table">
            <a:tbl>
              <a:tblPr/>
              <a:tblGrid>
                <a:gridCol w="800100">
                  <a:extLst>
                    <a:ext uri="{9D8B030D-6E8A-4147-A177-3AD203B41FA5}">
                      <a16:colId xmlns:a16="http://schemas.microsoft.com/office/drawing/2014/main" val="20000"/>
                    </a:ext>
                  </a:extLst>
                </a:gridCol>
                <a:gridCol w="3952875">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②　　  ③　　　 ⑥</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18894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6.5</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52            176.67</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44.5         154.67    </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24.67</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3982" name="Rectangle 20">
            <a:extLst>
              <a:ext uri="{FF2B5EF4-FFF2-40B4-BE49-F238E27FC236}">
                <a16:creationId xmlns:a16="http://schemas.microsoft.com/office/drawing/2014/main" id="{2D85E297-3F5C-4B5E-A944-2A08E05CEEEC}"/>
              </a:ext>
            </a:extLst>
          </p:cNvPr>
          <p:cNvSpPr>
            <a:spLocks noChangeArrowheads="1"/>
          </p:cNvSpPr>
          <p:nvPr/>
        </p:nvSpPr>
        <p:spPr bwMode="auto">
          <a:xfrm>
            <a:off x="0" y="2843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42421" name="Object 21">
            <a:extLst>
              <a:ext uri="{FF2B5EF4-FFF2-40B4-BE49-F238E27FC236}">
                <a16:creationId xmlns:a16="http://schemas.microsoft.com/office/drawing/2014/main" id="{97530CCE-2E66-4F38-84E9-AD91A900AF87}"/>
              </a:ext>
            </a:extLst>
          </p:cNvPr>
          <p:cNvGraphicFramePr>
            <a:graphicFrameLocks noChangeAspect="1"/>
          </p:cNvGraphicFramePr>
          <p:nvPr/>
        </p:nvGraphicFramePr>
        <p:xfrm>
          <a:off x="2051050" y="4581525"/>
          <a:ext cx="449263" cy="598488"/>
        </p:xfrm>
        <a:graphic>
          <a:graphicData uri="http://schemas.openxmlformats.org/presentationml/2006/ole">
            <mc:AlternateContent xmlns:mc="http://schemas.openxmlformats.org/markup-compatibility/2006">
              <mc:Choice xmlns:v="urn:schemas-microsoft-com:vml" Requires="v">
                <p:oleObj spid="_x0000_s49362" name="公式" r:id="rId3" imgW="190417" imgH="253890" progId="Equation.3">
                  <p:embed/>
                </p:oleObj>
              </mc:Choice>
              <mc:Fallback>
                <p:oleObj name="公式" r:id="rId3" imgW="190417" imgH="25389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4581525"/>
                        <a:ext cx="449263"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4" name="Object 24">
            <a:extLst>
              <a:ext uri="{FF2B5EF4-FFF2-40B4-BE49-F238E27FC236}">
                <a16:creationId xmlns:a16="http://schemas.microsoft.com/office/drawing/2014/main" id="{2EC54FFF-CFC2-496C-B462-F955B0137A45}"/>
              </a:ext>
            </a:extLst>
          </p:cNvPr>
          <p:cNvGraphicFramePr>
            <a:graphicFrameLocks noChangeAspect="1"/>
          </p:cNvGraphicFramePr>
          <p:nvPr/>
        </p:nvGraphicFramePr>
        <p:xfrm>
          <a:off x="827088" y="981075"/>
          <a:ext cx="7578725" cy="687388"/>
        </p:xfrm>
        <a:graphic>
          <a:graphicData uri="http://schemas.openxmlformats.org/presentationml/2006/ole">
            <mc:AlternateContent xmlns:mc="http://schemas.openxmlformats.org/markup-compatibility/2006">
              <mc:Choice xmlns:v="urn:schemas-microsoft-com:vml" Requires="v">
                <p:oleObj spid="_x0000_s49363" name="公式" r:id="rId5" imgW="4305300" imgH="393700" progId="Equation.3">
                  <p:embed/>
                </p:oleObj>
              </mc:Choice>
              <mc:Fallback>
                <p:oleObj name="公式" r:id="rId5" imgW="4305300" imgH="393700" progId="Equation.3">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981075"/>
                        <a:ext cx="7578725"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85" name="Object 23">
            <a:extLst>
              <a:ext uri="{FF2B5EF4-FFF2-40B4-BE49-F238E27FC236}">
                <a16:creationId xmlns:a16="http://schemas.microsoft.com/office/drawing/2014/main" id="{BA0ED3CF-C627-4E1E-B5BA-170B8900C6A0}"/>
              </a:ext>
            </a:extLst>
          </p:cNvPr>
          <p:cNvGraphicFramePr>
            <a:graphicFrameLocks noChangeAspect="1"/>
          </p:cNvGraphicFramePr>
          <p:nvPr/>
        </p:nvGraphicFramePr>
        <p:xfrm>
          <a:off x="900113" y="1903413"/>
          <a:ext cx="3843337" cy="700087"/>
        </p:xfrm>
        <a:graphic>
          <a:graphicData uri="http://schemas.openxmlformats.org/presentationml/2006/ole">
            <mc:AlternateContent xmlns:mc="http://schemas.openxmlformats.org/markup-compatibility/2006">
              <mc:Choice xmlns:v="urn:schemas-microsoft-com:vml" Requires="v">
                <p:oleObj spid="_x0000_s49364" name="公式" r:id="rId7" imgW="2145369" imgH="393529" progId="Equation.3">
                  <p:embed/>
                </p:oleObj>
              </mc:Choice>
              <mc:Fallback>
                <p:oleObj name="公式" r:id="rId7" imgW="2145369" imgH="393529"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1903413"/>
                        <a:ext cx="3843337"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86" name="Object 22">
            <a:extLst>
              <a:ext uri="{FF2B5EF4-FFF2-40B4-BE49-F238E27FC236}">
                <a16:creationId xmlns:a16="http://schemas.microsoft.com/office/drawing/2014/main" id="{EA9C9912-CC44-4AF5-8AB5-C797A5C72A83}"/>
              </a:ext>
            </a:extLst>
          </p:cNvPr>
          <p:cNvGraphicFramePr>
            <a:graphicFrameLocks noChangeAspect="1"/>
          </p:cNvGraphicFramePr>
          <p:nvPr/>
        </p:nvGraphicFramePr>
        <p:xfrm>
          <a:off x="900113" y="2852738"/>
          <a:ext cx="4103687" cy="768350"/>
        </p:xfrm>
        <a:graphic>
          <a:graphicData uri="http://schemas.openxmlformats.org/presentationml/2006/ole">
            <mc:AlternateContent xmlns:mc="http://schemas.openxmlformats.org/markup-compatibility/2006">
              <mc:Choice xmlns:v="urn:schemas-microsoft-com:vml" Requires="v">
                <p:oleObj spid="_x0000_s49365" name="公式" r:id="rId9" imgW="2082800" imgH="393700" progId="Equation.3">
                  <p:embed/>
                </p:oleObj>
              </mc:Choice>
              <mc:Fallback>
                <p:oleObj name="公式" r:id="rId9" imgW="2082800" imgH="39370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2852738"/>
                        <a:ext cx="41036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87" name="Rectangle 25">
            <a:extLst>
              <a:ext uri="{FF2B5EF4-FFF2-40B4-BE49-F238E27FC236}">
                <a16:creationId xmlns:a16="http://schemas.microsoft.com/office/drawing/2014/main" id="{3DB0CFAF-115A-4764-9508-4C1FBBA78362}"/>
              </a:ext>
            </a:extLst>
          </p:cNvPr>
          <p:cNvSpPr>
            <a:spLocks noChangeArrowheads="1"/>
          </p:cNvSpPr>
          <p:nvPr/>
        </p:nvSpPr>
        <p:spPr bwMode="auto">
          <a:xfrm>
            <a:off x="0" y="2843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3988" name="Rectangle 27">
            <a:extLst>
              <a:ext uri="{FF2B5EF4-FFF2-40B4-BE49-F238E27FC236}">
                <a16:creationId xmlns:a16="http://schemas.microsoft.com/office/drawing/2014/main" id="{14325EFC-8092-40E6-A4AC-B25218ACF4AA}"/>
              </a:ext>
            </a:extLst>
          </p:cNvPr>
          <p:cNvSpPr>
            <a:spLocks noChangeArrowheads="1"/>
          </p:cNvSpPr>
          <p:nvPr/>
        </p:nvSpPr>
        <p:spPr bwMode="auto">
          <a:xfrm>
            <a:off x="0" y="3624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240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74242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742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4"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40">
            <a:extLst>
              <a:ext uri="{FF2B5EF4-FFF2-40B4-BE49-F238E27FC236}">
                <a16:creationId xmlns:a16="http://schemas.microsoft.com/office/drawing/2014/main" id="{C3F84141-FAB1-4C05-AA87-CA10848530AC}"/>
              </a:ext>
            </a:extLst>
          </p:cNvPr>
          <p:cNvGrpSpPr>
            <a:grpSpLocks/>
          </p:cNvGrpSpPr>
          <p:nvPr/>
        </p:nvGrpSpPr>
        <p:grpSpPr bwMode="auto">
          <a:xfrm>
            <a:off x="1057275" y="1125538"/>
            <a:ext cx="4308475" cy="547687"/>
            <a:chOff x="666" y="709"/>
            <a:chExt cx="2714" cy="345"/>
          </a:xfrm>
        </p:grpSpPr>
        <p:graphicFrame>
          <p:nvGraphicFramePr>
            <p:cNvPr id="85017" name="Object 3">
              <a:extLst>
                <a:ext uri="{FF2B5EF4-FFF2-40B4-BE49-F238E27FC236}">
                  <a16:creationId xmlns:a16="http://schemas.microsoft.com/office/drawing/2014/main" id="{1689929A-4957-4F54-A01A-885B2B318211}"/>
                </a:ext>
              </a:extLst>
            </p:cNvPr>
            <p:cNvGraphicFramePr>
              <a:graphicFrameLocks noChangeAspect="1"/>
            </p:cNvGraphicFramePr>
            <p:nvPr/>
          </p:nvGraphicFramePr>
          <p:xfrm>
            <a:off x="666" y="709"/>
            <a:ext cx="742" cy="345"/>
          </p:xfrm>
          <a:graphic>
            <a:graphicData uri="http://schemas.openxmlformats.org/presentationml/2006/ole">
              <mc:AlternateContent xmlns:mc="http://schemas.openxmlformats.org/markup-compatibility/2006">
                <mc:Choice xmlns:v="urn:schemas-microsoft-com:vml" Requires="v">
                  <p:oleObj spid="_x0000_s50594" name="公式" r:id="rId3" imgW="558558" imgH="253890" progId="Equation.3">
                    <p:embed/>
                  </p:oleObj>
                </mc:Choice>
                <mc:Fallback>
                  <p:oleObj name="公式" r:id="rId3" imgW="558558" imgH="25389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 y="709"/>
                          <a:ext cx="742"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018" name="Object 4">
              <a:extLst>
                <a:ext uri="{FF2B5EF4-FFF2-40B4-BE49-F238E27FC236}">
                  <a16:creationId xmlns:a16="http://schemas.microsoft.com/office/drawing/2014/main" id="{5A7FE137-D801-4792-8C35-EF571BF97AD0}"/>
                </a:ext>
              </a:extLst>
            </p:cNvPr>
            <p:cNvGraphicFramePr>
              <a:graphicFrameLocks noChangeAspect="1"/>
            </p:cNvGraphicFramePr>
            <p:nvPr/>
          </p:nvGraphicFramePr>
          <p:xfrm>
            <a:off x="2584" y="735"/>
            <a:ext cx="408" cy="293"/>
          </p:xfrm>
          <a:graphic>
            <a:graphicData uri="http://schemas.openxmlformats.org/presentationml/2006/ole">
              <mc:AlternateContent xmlns:mc="http://schemas.openxmlformats.org/markup-compatibility/2006">
                <mc:Choice xmlns:v="urn:schemas-microsoft-com:vml" Requires="v">
                  <p:oleObj spid="_x0000_s50595" name="公式" r:id="rId5" imgW="304536" imgH="215713" progId="Equation.3">
                    <p:embed/>
                  </p:oleObj>
                </mc:Choice>
                <mc:Fallback>
                  <p:oleObj name="公式" r:id="rId5" imgW="304536" imgH="21571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4" y="735"/>
                          <a:ext cx="40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19" name="Rectangle 5">
              <a:extLst>
                <a:ext uri="{FF2B5EF4-FFF2-40B4-BE49-F238E27FC236}">
                  <a16:creationId xmlns:a16="http://schemas.microsoft.com/office/drawing/2014/main" id="{DEB0E2D5-C3CF-4235-BEE3-9951CE470DB4}"/>
                </a:ext>
              </a:extLst>
            </p:cNvPr>
            <p:cNvSpPr>
              <a:spLocks noChangeArrowheads="1"/>
            </p:cNvSpPr>
            <p:nvPr/>
          </p:nvSpPr>
          <p:spPr bwMode="auto">
            <a:xfrm>
              <a:off x="1383" y="709"/>
              <a:ext cx="19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 ⑦</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grpSp>
      <p:graphicFrame>
        <p:nvGraphicFramePr>
          <p:cNvPr id="743460" name="Group 36">
            <a:extLst>
              <a:ext uri="{FF2B5EF4-FFF2-40B4-BE49-F238E27FC236}">
                <a16:creationId xmlns:a16="http://schemas.microsoft.com/office/drawing/2014/main" id="{198C2267-CF2D-4705-8AC7-5F290ED2BD1E}"/>
              </a:ext>
            </a:extLst>
          </p:cNvPr>
          <p:cNvGraphicFramePr>
            <a:graphicFrameLocks noGrp="1"/>
          </p:cNvGraphicFramePr>
          <p:nvPr/>
        </p:nvGraphicFramePr>
        <p:xfrm>
          <a:off x="2124075" y="3644900"/>
          <a:ext cx="4103688" cy="1279525"/>
        </p:xfrm>
        <a:graphic>
          <a:graphicData uri="http://schemas.openxmlformats.org/drawingml/2006/table">
            <a:tbl>
              <a:tblPr/>
              <a:tblGrid>
                <a:gridCol w="792163">
                  <a:extLst>
                    <a:ext uri="{9D8B030D-6E8A-4147-A177-3AD203B41FA5}">
                      <a16:colId xmlns:a16="http://schemas.microsoft.com/office/drawing/2014/main" val="20000"/>
                    </a:ext>
                  </a:extLst>
                </a:gridCol>
                <a:gridCol w="3311525">
                  <a:extLst>
                    <a:ext uri="{9D8B030D-6E8A-4147-A177-3AD203B41FA5}">
                      <a16:colId xmlns:a16="http://schemas.microsoft.com/office/drawing/2014/main" val="20001"/>
                    </a:ext>
                  </a:extLst>
                </a:gridCol>
              </a:tblGrid>
              <a:tr h="4568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⑥               ⑦</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8226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⑥</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a:ln>
                            <a:noFill/>
                          </a:ln>
                          <a:solidFill>
                            <a:srgbClr val="0000FF"/>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24.67</a:t>
                      </a:r>
                      <a:r>
                        <a:rPr kumimoji="1"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62.17</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245.26    </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5004" name="Rectangle 18">
            <a:extLst>
              <a:ext uri="{FF2B5EF4-FFF2-40B4-BE49-F238E27FC236}">
                <a16:creationId xmlns:a16="http://schemas.microsoft.com/office/drawing/2014/main" id="{5CEDE8A6-FC05-4ED6-A3C6-9B19F65FDFE0}"/>
              </a:ext>
            </a:extLst>
          </p:cNvPr>
          <p:cNvSpPr>
            <a:spLocks noChangeArrowheads="1"/>
          </p:cNvSpPr>
          <p:nvPr/>
        </p:nvSpPr>
        <p:spPr bwMode="auto">
          <a:xfrm>
            <a:off x="0" y="188913"/>
            <a:ext cx="80946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4</a:t>
            </a:r>
            <a:r>
              <a:rPr kumimoji="1" lang="zh-CN" altLang="en-US" sz="2400"/>
              <a:t>、重复步骤</a:t>
            </a:r>
            <a:r>
              <a:rPr kumimoji="1" lang="en-US" altLang="zh-CN" sz="2400"/>
              <a:t>2</a:t>
            </a:r>
            <a:r>
              <a:rPr kumimoji="1" lang="zh-CN" altLang="en-US" sz="2400"/>
              <a:t>、</a:t>
            </a:r>
            <a:r>
              <a:rPr kumimoji="1" lang="en-US" altLang="zh-CN" sz="2400"/>
              <a:t>3</a:t>
            </a:r>
            <a:r>
              <a:rPr kumimoji="1" lang="zh-CN" altLang="en-US" sz="2400"/>
              <a:t>，合并距离最近的两类为新类，直到所有的类并为一类为止。 </a:t>
            </a:r>
          </a:p>
        </p:txBody>
      </p:sp>
      <p:sp>
        <p:nvSpPr>
          <p:cNvPr id="85005" name="Rectangle 19">
            <a:extLst>
              <a:ext uri="{FF2B5EF4-FFF2-40B4-BE49-F238E27FC236}">
                <a16:creationId xmlns:a16="http://schemas.microsoft.com/office/drawing/2014/main" id="{C1C8B40C-B33C-4528-B810-9C30A6661100}"/>
              </a:ext>
            </a:extLst>
          </p:cNvPr>
          <p:cNvSpPr>
            <a:spLocks noChangeArrowheads="1"/>
          </p:cNvSpPr>
          <p:nvPr/>
        </p:nvSpPr>
        <p:spPr bwMode="auto">
          <a:xfrm>
            <a:off x="0" y="3416300"/>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000">
                <a:latin typeface="Times New Roman" panose="02020603050405020304" pitchFamily="18" charset="0"/>
                <a:cs typeface="Times New Roman" panose="02020603050405020304" pitchFamily="18" charset="0"/>
              </a:rPr>
              <a:t>       </a:t>
            </a:r>
            <a:endParaRPr kumimoji="1" lang="en-US" altLang="zh-CN" sz="2400">
              <a:latin typeface="Times New Roman" panose="02020603050405020304" pitchFamily="18" charset="0"/>
            </a:endParaRPr>
          </a:p>
        </p:txBody>
      </p:sp>
      <p:grpSp>
        <p:nvGrpSpPr>
          <p:cNvPr id="3" name="Group 37">
            <a:extLst>
              <a:ext uri="{FF2B5EF4-FFF2-40B4-BE49-F238E27FC236}">
                <a16:creationId xmlns:a16="http://schemas.microsoft.com/office/drawing/2014/main" id="{D64DF3EC-1921-448F-95E5-49F03372F4E1}"/>
              </a:ext>
            </a:extLst>
          </p:cNvPr>
          <p:cNvGrpSpPr>
            <a:grpSpLocks/>
          </p:cNvGrpSpPr>
          <p:nvPr/>
        </p:nvGrpSpPr>
        <p:grpSpPr bwMode="auto">
          <a:xfrm>
            <a:off x="323850" y="5157788"/>
            <a:ext cx="4570413" cy="552450"/>
            <a:chOff x="204" y="3339"/>
            <a:chExt cx="2879" cy="348"/>
          </a:xfrm>
        </p:grpSpPr>
        <p:graphicFrame>
          <p:nvGraphicFramePr>
            <p:cNvPr id="85013" name="Object 21">
              <a:extLst>
                <a:ext uri="{FF2B5EF4-FFF2-40B4-BE49-F238E27FC236}">
                  <a16:creationId xmlns:a16="http://schemas.microsoft.com/office/drawing/2014/main" id="{AE45F614-9613-402E-BF65-B65282CF7459}"/>
                </a:ext>
              </a:extLst>
            </p:cNvPr>
            <p:cNvGraphicFramePr>
              <a:graphicFrameLocks noChangeAspect="1"/>
            </p:cNvGraphicFramePr>
            <p:nvPr/>
          </p:nvGraphicFramePr>
          <p:xfrm>
            <a:off x="567" y="3339"/>
            <a:ext cx="984" cy="348"/>
          </p:xfrm>
          <a:graphic>
            <a:graphicData uri="http://schemas.openxmlformats.org/presentationml/2006/ole">
              <mc:AlternateContent xmlns:mc="http://schemas.openxmlformats.org/markup-compatibility/2006">
                <mc:Choice xmlns:v="urn:schemas-microsoft-com:vml" Requires="v">
                  <p:oleObj spid="_x0000_s50596" name="公式" r:id="rId7" imgW="723586" imgH="253890" progId="Equation.3">
                    <p:embed/>
                  </p:oleObj>
                </mc:Choice>
                <mc:Fallback>
                  <p:oleObj name="公式" r:id="rId7" imgW="723586" imgH="25389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 y="3339"/>
                          <a:ext cx="98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014" name="Object 22">
              <a:extLst>
                <a:ext uri="{FF2B5EF4-FFF2-40B4-BE49-F238E27FC236}">
                  <a16:creationId xmlns:a16="http://schemas.microsoft.com/office/drawing/2014/main" id="{A9D77BB5-177F-43D3-915D-274AF29A417D}"/>
                </a:ext>
              </a:extLst>
            </p:cNvPr>
            <p:cNvGraphicFramePr>
              <a:graphicFrameLocks noChangeAspect="1"/>
            </p:cNvGraphicFramePr>
            <p:nvPr/>
          </p:nvGraphicFramePr>
          <p:xfrm>
            <a:off x="2653" y="3339"/>
            <a:ext cx="430" cy="300"/>
          </p:xfrm>
          <a:graphic>
            <a:graphicData uri="http://schemas.openxmlformats.org/presentationml/2006/ole">
              <mc:AlternateContent xmlns:mc="http://schemas.openxmlformats.org/markup-compatibility/2006">
                <mc:Choice xmlns:v="urn:schemas-microsoft-com:vml" Requires="v">
                  <p:oleObj spid="_x0000_s50597" name="公式" r:id="rId9" imgW="317087" imgH="215619" progId="Equation.3">
                    <p:embed/>
                  </p:oleObj>
                </mc:Choice>
                <mc:Fallback>
                  <p:oleObj name="公式" r:id="rId9" imgW="317087" imgH="215619"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3" y="3339"/>
                          <a:ext cx="43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15" name="Rectangle 23">
              <a:extLst>
                <a:ext uri="{FF2B5EF4-FFF2-40B4-BE49-F238E27FC236}">
                  <a16:creationId xmlns:a16="http://schemas.microsoft.com/office/drawing/2014/main" id="{7C0FD6A9-C869-4C75-B403-A7E5C079DFAB}"/>
                </a:ext>
              </a:extLst>
            </p:cNvPr>
            <p:cNvSpPr>
              <a:spLocks noChangeArrowheads="1"/>
            </p:cNvSpPr>
            <p:nvPr/>
          </p:nvSpPr>
          <p:spPr bwMode="auto">
            <a:xfrm>
              <a:off x="1519" y="3339"/>
              <a:ext cx="11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为最小，⑧</a:t>
              </a:r>
              <a:r>
                <a:rPr kumimoji="1" lang="en-US" altLang="zh-CN" sz="24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sp>
          <p:nvSpPr>
            <p:cNvPr id="85016" name="Rectangle 24">
              <a:extLst>
                <a:ext uri="{FF2B5EF4-FFF2-40B4-BE49-F238E27FC236}">
                  <a16:creationId xmlns:a16="http://schemas.microsoft.com/office/drawing/2014/main" id="{49C10C46-C188-402D-AB39-81DDC70CFB54}"/>
                </a:ext>
              </a:extLst>
            </p:cNvPr>
            <p:cNvSpPr>
              <a:spLocks noChangeArrowheads="1"/>
            </p:cNvSpPr>
            <p:nvPr/>
          </p:nvSpPr>
          <p:spPr bwMode="auto">
            <a:xfrm>
              <a:off x="204" y="3339"/>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graphicFrame>
        <p:nvGraphicFramePr>
          <p:cNvPr id="743452" name="Object 28">
            <a:extLst>
              <a:ext uri="{FF2B5EF4-FFF2-40B4-BE49-F238E27FC236}">
                <a16:creationId xmlns:a16="http://schemas.microsoft.com/office/drawing/2014/main" id="{92F5364E-E477-4C11-BCBD-7984BCE986E7}"/>
              </a:ext>
            </a:extLst>
          </p:cNvPr>
          <p:cNvGraphicFramePr>
            <a:graphicFrameLocks noChangeAspect="1"/>
          </p:cNvGraphicFramePr>
          <p:nvPr/>
        </p:nvGraphicFramePr>
        <p:xfrm>
          <a:off x="2268538" y="3644900"/>
          <a:ext cx="449262" cy="598488"/>
        </p:xfrm>
        <a:graphic>
          <a:graphicData uri="http://schemas.openxmlformats.org/presentationml/2006/ole">
            <mc:AlternateContent xmlns:mc="http://schemas.openxmlformats.org/markup-compatibility/2006">
              <mc:Choice xmlns:v="urn:schemas-microsoft-com:vml" Requires="v">
                <p:oleObj spid="_x0000_s50598" name="公式" r:id="rId11" imgW="190417" imgH="253890" progId="Equation.3">
                  <p:embed/>
                </p:oleObj>
              </mc:Choice>
              <mc:Fallback>
                <p:oleObj name="公式" r:id="rId11" imgW="190417" imgH="253890" progId="Equation.3">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8538" y="3644900"/>
                        <a:ext cx="449262"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3456" name="Object 32">
            <a:extLst>
              <a:ext uri="{FF2B5EF4-FFF2-40B4-BE49-F238E27FC236}">
                <a16:creationId xmlns:a16="http://schemas.microsoft.com/office/drawing/2014/main" id="{A28684F3-80E1-437A-93CF-6E95BD7C43BA}"/>
              </a:ext>
            </a:extLst>
          </p:cNvPr>
          <p:cNvGraphicFramePr>
            <a:graphicFrameLocks noChangeAspect="1"/>
          </p:cNvGraphicFramePr>
          <p:nvPr/>
        </p:nvGraphicFramePr>
        <p:xfrm>
          <a:off x="539750" y="1773238"/>
          <a:ext cx="4500563" cy="673100"/>
        </p:xfrm>
        <a:graphic>
          <a:graphicData uri="http://schemas.openxmlformats.org/presentationml/2006/ole">
            <mc:AlternateContent xmlns:mc="http://schemas.openxmlformats.org/markup-compatibility/2006">
              <mc:Choice xmlns:v="urn:schemas-microsoft-com:vml" Requires="v">
                <p:oleObj spid="_x0000_s50599" name="公式" r:id="rId13" imgW="2616200" imgH="393700" progId="Equation.3">
                  <p:embed/>
                </p:oleObj>
              </mc:Choice>
              <mc:Fallback>
                <p:oleObj name="公式" r:id="rId13" imgW="2616200" imgH="393700"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750" y="1773238"/>
                        <a:ext cx="45005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3455" name="Object 31">
            <a:extLst>
              <a:ext uri="{FF2B5EF4-FFF2-40B4-BE49-F238E27FC236}">
                <a16:creationId xmlns:a16="http://schemas.microsoft.com/office/drawing/2014/main" id="{98322D49-F68E-4CC9-B978-733328EF702E}"/>
              </a:ext>
            </a:extLst>
          </p:cNvPr>
          <p:cNvGraphicFramePr>
            <a:graphicFrameLocks noChangeAspect="1"/>
          </p:cNvGraphicFramePr>
          <p:nvPr/>
        </p:nvGraphicFramePr>
        <p:xfrm>
          <a:off x="468313" y="2708275"/>
          <a:ext cx="8274050" cy="673100"/>
        </p:xfrm>
        <a:graphic>
          <a:graphicData uri="http://schemas.openxmlformats.org/presentationml/2006/ole">
            <mc:AlternateContent xmlns:mc="http://schemas.openxmlformats.org/markup-compatibility/2006">
              <mc:Choice xmlns:v="urn:schemas-microsoft-com:vml" Requires="v">
                <p:oleObj spid="_x0000_s50600" name="公式" r:id="rId15" imgW="4800600" imgH="393700" progId="Equation.3">
                  <p:embed/>
                </p:oleObj>
              </mc:Choice>
              <mc:Fallback>
                <p:oleObj name="公式" r:id="rId15" imgW="4800600" imgH="393700"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8313" y="2708275"/>
                        <a:ext cx="82740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10" name="Rectangle 34">
            <a:extLst>
              <a:ext uri="{FF2B5EF4-FFF2-40B4-BE49-F238E27FC236}">
                <a16:creationId xmlns:a16="http://schemas.microsoft.com/office/drawing/2014/main" id="{2F80D0AB-5A99-460B-BEA5-4495264F6011}"/>
              </a:ext>
            </a:extLst>
          </p:cNvPr>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5011" name="Rectangle 39">
            <a:extLst>
              <a:ext uri="{FF2B5EF4-FFF2-40B4-BE49-F238E27FC236}">
                <a16:creationId xmlns:a16="http://schemas.microsoft.com/office/drawing/2014/main" id="{41010047-56E0-4C67-9DDA-A95B1A655EB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43462" name="Object 38">
            <a:extLst>
              <a:ext uri="{FF2B5EF4-FFF2-40B4-BE49-F238E27FC236}">
                <a16:creationId xmlns:a16="http://schemas.microsoft.com/office/drawing/2014/main" id="{AAFD535D-C678-4474-BBC2-DAD5F71550AA}"/>
              </a:ext>
            </a:extLst>
          </p:cNvPr>
          <p:cNvGraphicFramePr>
            <a:graphicFrameLocks noChangeAspect="1"/>
          </p:cNvGraphicFramePr>
          <p:nvPr/>
        </p:nvGraphicFramePr>
        <p:xfrm>
          <a:off x="287338" y="5805488"/>
          <a:ext cx="8856662" cy="704850"/>
        </p:xfrm>
        <a:graphic>
          <a:graphicData uri="http://schemas.openxmlformats.org/presentationml/2006/ole">
            <mc:AlternateContent xmlns:mc="http://schemas.openxmlformats.org/markup-compatibility/2006">
              <mc:Choice xmlns:v="urn:schemas-microsoft-com:vml" Requires="v">
                <p:oleObj spid="_x0000_s50601" name="公式" r:id="rId17" imgW="4927600" imgH="393700" progId="Equation.3">
                  <p:embed/>
                </p:oleObj>
              </mc:Choice>
              <mc:Fallback>
                <p:oleObj name="公式" r:id="rId17" imgW="4927600" imgH="393700" progId="Equation.3">
                  <p:embed/>
                  <p:pic>
                    <p:nvPicPr>
                      <p:cNvPr id="0" name="Object 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338" y="5805488"/>
                        <a:ext cx="8856662" cy="704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34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34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34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345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43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C09B1DB0-AD04-4679-B0E0-2A17D017C5FD}"/>
              </a:ext>
            </a:extLst>
          </p:cNvPr>
          <p:cNvSpPr>
            <a:spLocks noChangeArrowheads="1"/>
          </p:cNvSpPr>
          <p:nvPr/>
        </p:nvSpPr>
        <p:spPr bwMode="auto">
          <a:xfrm>
            <a:off x="539750" y="549275"/>
            <a:ext cx="440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t>6</a:t>
            </a:r>
            <a:r>
              <a:rPr kumimoji="1" lang="zh-CN" altLang="en-US" sz="2400"/>
              <a:t>、按聚类的过程画聚类谱系图 </a:t>
            </a:r>
          </a:p>
        </p:txBody>
      </p:sp>
      <p:sp>
        <p:nvSpPr>
          <p:cNvPr id="744451" name="Line 3">
            <a:extLst>
              <a:ext uri="{FF2B5EF4-FFF2-40B4-BE49-F238E27FC236}">
                <a16:creationId xmlns:a16="http://schemas.microsoft.com/office/drawing/2014/main" id="{C01EC8AF-99F8-466C-996D-49F1F7603973}"/>
              </a:ext>
            </a:extLst>
          </p:cNvPr>
          <p:cNvSpPr>
            <a:spLocks noChangeShapeType="1"/>
          </p:cNvSpPr>
          <p:nvPr/>
        </p:nvSpPr>
        <p:spPr bwMode="auto">
          <a:xfrm>
            <a:off x="2051050" y="4868863"/>
            <a:ext cx="4537075"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52" name="Line 4">
            <a:extLst>
              <a:ext uri="{FF2B5EF4-FFF2-40B4-BE49-F238E27FC236}">
                <a16:creationId xmlns:a16="http://schemas.microsoft.com/office/drawing/2014/main" id="{33D1DC00-3EE7-446E-B314-5D662CE1866A}"/>
              </a:ext>
            </a:extLst>
          </p:cNvPr>
          <p:cNvSpPr>
            <a:spLocks noChangeShapeType="1"/>
          </p:cNvSpPr>
          <p:nvPr/>
        </p:nvSpPr>
        <p:spPr bwMode="auto">
          <a:xfrm>
            <a:off x="2195513" y="1341438"/>
            <a:ext cx="0" cy="35274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53" name="Line 5">
            <a:extLst>
              <a:ext uri="{FF2B5EF4-FFF2-40B4-BE49-F238E27FC236}">
                <a16:creationId xmlns:a16="http://schemas.microsoft.com/office/drawing/2014/main" id="{BB63548B-043C-4331-87CE-4AFBA27172D6}"/>
              </a:ext>
            </a:extLst>
          </p:cNvPr>
          <p:cNvSpPr>
            <a:spLocks noChangeShapeType="1"/>
          </p:cNvSpPr>
          <p:nvPr/>
        </p:nvSpPr>
        <p:spPr bwMode="auto">
          <a:xfrm>
            <a:off x="2771775" y="4581525"/>
            <a:ext cx="0" cy="287338"/>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54" name="Line 6">
            <a:extLst>
              <a:ext uri="{FF2B5EF4-FFF2-40B4-BE49-F238E27FC236}">
                <a16:creationId xmlns:a16="http://schemas.microsoft.com/office/drawing/2014/main" id="{B5609F26-CC39-4103-A376-A75A9A14AB4F}"/>
              </a:ext>
            </a:extLst>
          </p:cNvPr>
          <p:cNvSpPr>
            <a:spLocks noChangeShapeType="1"/>
          </p:cNvSpPr>
          <p:nvPr/>
        </p:nvSpPr>
        <p:spPr bwMode="auto">
          <a:xfrm>
            <a:off x="2771775" y="4581525"/>
            <a:ext cx="360363"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55" name="Text Box 7">
            <a:extLst>
              <a:ext uri="{FF2B5EF4-FFF2-40B4-BE49-F238E27FC236}">
                <a16:creationId xmlns:a16="http://schemas.microsoft.com/office/drawing/2014/main" id="{95869F48-CCC5-4917-B133-6486D16E5F13}"/>
              </a:ext>
            </a:extLst>
          </p:cNvPr>
          <p:cNvSpPr txBox="1">
            <a:spLocks noChangeArrowheads="1"/>
          </p:cNvSpPr>
          <p:nvPr/>
        </p:nvSpPr>
        <p:spPr bwMode="auto">
          <a:xfrm>
            <a:off x="25558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4</a:t>
            </a:r>
          </a:p>
        </p:txBody>
      </p:sp>
      <p:sp>
        <p:nvSpPr>
          <p:cNvPr id="744456" name="Text Box 8">
            <a:extLst>
              <a:ext uri="{FF2B5EF4-FFF2-40B4-BE49-F238E27FC236}">
                <a16:creationId xmlns:a16="http://schemas.microsoft.com/office/drawing/2014/main" id="{42CD3ED0-A8E3-4153-B7D1-6F33F6A41658}"/>
              </a:ext>
            </a:extLst>
          </p:cNvPr>
          <p:cNvSpPr txBox="1">
            <a:spLocks noChangeArrowheads="1"/>
          </p:cNvSpPr>
          <p:nvPr/>
        </p:nvSpPr>
        <p:spPr bwMode="auto">
          <a:xfrm>
            <a:off x="2916238"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5</a:t>
            </a:r>
          </a:p>
        </p:txBody>
      </p:sp>
      <p:sp>
        <p:nvSpPr>
          <p:cNvPr id="744457" name="Line 9">
            <a:extLst>
              <a:ext uri="{FF2B5EF4-FFF2-40B4-BE49-F238E27FC236}">
                <a16:creationId xmlns:a16="http://schemas.microsoft.com/office/drawing/2014/main" id="{B1FF4706-96F8-4F15-9289-8BF3FDE2DAF4}"/>
              </a:ext>
            </a:extLst>
          </p:cNvPr>
          <p:cNvSpPr>
            <a:spLocks noChangeShapeType="1"/>
          </p:cNvSpPr>
          <p:nvPr/>
        </p:nvSpPr>
        <p:spPr bwMode="auto">
          <a:xfrm>
            <a:off x="4211638" y="4437063"/>
            <a:ext cx="433387"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58" name="Line 10">
            <a:extLst>
              <a:ext uri="{FF2B5EF4-FFF2-40B4-BE49-F238E27FC236}">
                <a16:creationId xmlns:a16="http://schemas.microsoft.com/office/drawing/2014/main" id="{137D8CA8-7EF0-4A62-A421-9E634CF01262}"/>
              </a:ext>
            </a:extLst>
          </p:cNvPr>
          <p:cNvSpPr>
            <a:spLocks noChangeShapeType="1"/>
          </p:cNvSpPr>
          <p:nvPr/>
        </p:nvSpPr>
        <p:spPr bwMode="auto">
          <a:xfrm flipV="1">
            <a:off x="3635375" y="3860800"/>
            <a:ext cx="0" cy="1008063"/>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59" name="Line 11">
            <a:extLst>
              <a:ext uri="{FF2B5EF4-FFF2-40B4-BE49-F238E27FC236}">
                <a16:creationId xmlns:a16="http://schemas.microsoft.com/office/drawing/2014/main" id="{3E2C5BDE-0354-48C0-81CC-C6F16B7A0E13}"/>
              </a:ext>
            </a:extLst>
          </p:cNvPr>
          <p:cNvSpPr>
            <a:spLocks noChangeShapeType="1"/>
          </p:cNvSpPr>
          <p:nvPr/>
        </p:nvSpPr>
        <p:spPr bwMode="auto">
          <a:xfrm>
            <a:off x="2987675" y="3860800"/>
            <a:ext cx="6477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86028" name="Line 12">
            <a:extLst>
              <a:ext uri="{FF2B5EF4-FFF2-40B4-BE49-F238E27FC236}">
                <a16:creationId xmlns:a16="http://schemas.microsoft.com/office/drawing/2014/main" id="{568E486D-F423-41A6-8BB2-D199EEEC3F23}"/>
              </a:ext>
            </a:extLst>
          </p:cNvPr>
          <p:cNvSpPr>
            <a:spLocks noChangeShapeType="1"/>
          </p:cNvSpPr>
          <p:nvPr/>
        </p:nvSpPr>
        <p:spPr bwMode="auto">
          <a:xfrm>
            <a:off x="3059113" y="3284538"/>
            <a:ext cx="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61" name="Line 13">
            <a:extLst>
              <a:ext uri="{FF2B5EF4-FFF2-40B4-BE49-F238E27FC236}">
                <a16:creationId xmlns:a16="http://schemas.microsoft.com/office/drawing/2014/main" id="{C6866DFB-4B56-4D37-AE41-F33F9A3D244F}"/>
              </a:ext>
            </a:extLst>
          </p:cNvPr>
          <p:cNvSpPr>
            <a:spLocks noChangeShapeType="1"/>
          </p:cNvSpPr>
          <p:nvPr/>
        </p:nvSpPr>
        <p:spPr bwMode="auto">
          <a:xfrm>
            <a:off x="2973388" y="3860800"/>
            <a:ext cx="0" cy="7207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62" name="Rectangle 14">
            <a:extLst>
              <a:ext uri="{FF2B5EF4-FFF2-40B4-BE49-F238E27FC236}">
                <a16:creationId xmlns:a16="http://schemas.microsoft.com/office/drawing/2014/main" id="{26EF92E2-0145-41AF-8B2E-9B6203896667}"/>
              </a:ext>
            </a:extLst>
          </p:cNvPr>
          <p:cNvSpPr>
            <a:spLocks noChangeArrowheads="1"/>
          </p:cNvSpPr>
          <p:nvPr/>
        </p:nvSpPr>
        <p:spPr bwMode="auto">
          <a:xfrm>
            <a:off x="2555875" y="422116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⑥</a:t>
            </a:r>
          </a:p>
        </p:txBody>
      </p:sp>
      <p:sp>
        <p:nvSpPr>
          <p:cNvPr id="744463" name="Rectangle 15">
            <a:extLst>
              <a:ext uri="{FF2B5EF4-FFF2-40B4-BE49-F238E27FC236}">
                <a16:creationId xmlns:a16="http://schemas.microsoft.com/office/drawing/2014/main" id="{A2738FF3-F7A8-48D8-A97E-4E103823832C}"/>
              </a:ext>
            </a:extLst>
          </p:cNvPr>
          <p:cNvSpPr>
            <a:spLocks noChangeArrowheads="1"/>
          </p:cNvSpPr>
          <p:nvPr/>
        </p:nvSpPr>
        <p:spPr bwMode="auto">
          <a:xfrm>
            <a:off x="3851275" y="148431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⑨</a:t>
            </a:r>
          </a:p>
        </p:txBody>
      </p:sp>
      <p:sp>
        <p:nvSpPr>
          <p:cNvPr id="744464" name="Line 16">
            <a:extLst>
              <a:ext uri="{FF2B5EF4-FFF2-40B4-BE49-F238E27FC236}">
                <a16:creationId xmlns:a16="http://schemas.microsoft.com/office/drawing/2014/main" id="{9A837E1E-AAEA-4EA4-BC88-A0281DC11806}"/>
              </a:ext>
            </a:extLst>
          </p:cNvPr>
          <p:cNvSpPr>
            <a:spLocks noChangeShapeType="1"/>
          </p:cNvSpPr>
          <p:nvPr/>
        </p:nvSpPr>
        <p:spPr bwMode="auto">
          <a:xfrm flipV="1">
            <a:off x="3779838" y="981075"/>
            <a:ext cx="0" cy="8636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65" name="Rectangle 17">
            <a:extLst>
              <a:ext uri="{FF2B5EF4-FFF2-40B4-BE49-F238E27FC236}">
                <a16:creationId xmlns:a16="http://schemas.microsoft.com/office/drawing/2014/main" id="{A5DF3C8C-4B28-4592-9801-5661E2DFE986}"/>
              </a:ext>
            </a:extLst>
          </p:cNvPr>
          <p:cNvSpPr>
            <a:spLocks noChangeArrowheads="1"/>
          </p:cNvSpPr>
          <p:nvPr/>
        </p:nvSpPr>
        <p:spPr bwMode="auto">
          <a:xfrm>
            <a:off x="3419475" y="35004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⑧</a:t>
            </a:r>
          </a:p>
        </p:txBody>
      </p:sp>
      <p:sp>
        <p:nvSpPr>
          <p:cNvPr id="744466" name="Text Box 18">
            <a:extLst>
              <a:ext uri="{FF2B5EF4-FFF2-40B4-BE49-F238E27FC236}">
                <a16:creationId xmlns:a16="http://schemas.microsoft.com/office/drawing/2014/main" id="{6801F960-8EE2-4A12-9162-676D6B1351E4}"/>
              </a:ext>
            </a:extLst>
          </p:cNvPr>
          <p:cNvSpPr txBox="1">
            <a:spLocks noChangeArrowheads="1"/>
          </p:cNvSpPr>
          <p:nvPr/>
        </p:nvSpPr>
        <p:spPr bwMode="auto">
          <a:xfrm>
            <a:off x="1541463" y="1341438"/>
            <a:ext cx="5000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
              </a:spcBef>
              <a:buClrTx/>
              <a:buSzTx/>
              <a:buFontTx/>
              <a:buNone/>
            </a:pPr>
            <a:r>
              <a:rPr lang="zh-CN" altLang="en-US" sz="1800"/>
              <a:t>并类距离</a:t>
            </a:r>
          </a:p>
        </p:txBody>
      </p:sp>
      <p:sp>
        <p:nvSpPr>
          <p:cNvPr id="744467" name="Text Box 19">
            <a:extLst>
              <a:ext uri="{FF2B5EF4-FFF2-40B4-BE49-F238E27FC236}">
                <a16:creationId xmlns:a16="http://schemas.microsoft.com/office/drawing/2014/main" id="{A8DF6F63-111E-471D-814B-3A1F54B3565A}"/>
              </a:ext>
            </a:extLst>
          </p:cNvPr>
          <p:cNvSpPr txBox="1">
            <a:spLocks noChangeArrowheads="1"/>
          </p:cNvSpPr>
          <p:nvPr/>
        </p:nvSpPr>
        <p:spPr bwMode="auto">
          <a:xfrm>
            <a:off x="3492500"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3</a:t>
            </a:r>
          </a:p>
        </p:txBody>
      </p:sp>
      <p:sp>
        <p:nvSpPr>
          <p:cNvPr id="744468" name="Line 20">
            <a:extLst>
              <a:ext uri="{FF2B5EF4-FFF2-40B4-BE49-F238E27FC236}">
                <a16:creationId xmlns:a16="http://schemas.microsoft.com/office/drawing/2014/main" id="{CC302D1A-3EA6-40A7-BF7F-F58706FDD066}"/>
              </a:ext>
            </a:extLst>
          </p:cNvPr>
          <p:cNvSpPr>
            <a:spLocks noChangeShapeType="1"/>
          </p:cNvSpPr>
          <p:nvPr/>
        </p:nvSpPr>
        <p:spPr bwMode="auto">
          <a:xfrm>
            <a:off x="3132138" y="4581525"/>
            <a:ext cx="0" cy="287338"/>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69" name="Text Box 21">
            <a:extLst>
              <a:ext uri="{FF2B5EF4-FFF2-40B4-BE49-F238E27FC236}">
                <a16:creationId xmlns:a16="http://schemas.microsoft.com/office/drawing/2014/main" id="{DD681685-D40D-49FC-9118-B1A837BE24F2}"/>
              </a:ext>
            </a:extLst>
          </p:cNvPr>
          <p:cNvSpPr txBox="1">
            <a:spLocks noChangeArrowheads="1"/>
          </p:cNvSpPr>
          <p:nvPr/>
        </p:nvSpPr>
        <p:spPr bwMode="auto">
          <a:xfrm>
            <a:off x="4067175"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1</a:t>
            </a:r>
          </a:p>
        </p:txBody>
      </p:sp>
      <p:sp>
        <p:nvSpPr>
          <p:cNvPr id="744470" name="Text Box 22">
            <a:extLst>
              <a:ext uri="{FF2B5EF4-FFF2-40B4-BE49-F238E27FC236}">
                <a16:creationId xmlns:a16="http://schemas.microsoft.com/office/drawing/2014/main" id="{4FA1B0F1-747F-4AC4-AC65-0CF4D54FA241}"/>
              </a:ext>
            </a:extLst>
          </p:cNvPr>
          <p:cNvSpPr txBox="1">
            <a:spLocks noChangeArrowheads="1"/>
          </p:cNvSpPr>
          <p:nvPr/>
        </p:nvSpPr>
        <p:spPr bwMode="auto">
          <a:xfrm>
            <a:off x="4500563" y="49418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2</a:t>
            </a:r>
          </a:p>
        </p:txBody>
      </p:sp>
      <p:sp>
        <p:nvSpPr>
          <p:cNvPr id="744471" name="Line 23">
            <a:extLst>
              <a:ext uri="{FF2B5EF4-FFF2-40B4-BE49-F238E27FC236}">
                <a16:creationId xmlns:a16="http://schemas.microsoft.com/office/drawing/2014/main" id="{B7EF5BC1-DB51-4DCE-B956-DFFFAB37F8EE}"/>
              </a:ext>
            </a:extLst>
          </p:cNvPr>
          <p:cNvSpPr>
            <a:spLocks noChangeShapeType="1"/>
          </p:cNvSpPr>
          <p:nvPr/>
        </p:nvSpPr>
        <p:spPr bwMode="auto">
          <a:xfrm>
            <a:off x="4211638"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72" name="Line 24">
            <a:extLst>
              <a:ext uri="{FF2B5EF4-FFF2-40B4-BE49-F238E27FC236}">
                <a16:creationId xmlns:a16="http://schemas.microsoft.com/office/drawing/2014/main" id="{FBE39EE6-9C49-4106-97F4-2A7414597449}"/>
              </a:ext>
            </a:extLst>
          </p:cNvPr>
          <p:cNvSpPr>
            <a:spLocks noChangeShapeType="1"/>
          </p:cNvSpPr>
          <p:nvPr/>
        </p:nvSpPr>
        <p:spPr bwMode="auto">
          <a:xfrm>
            <a:off x="4643438" y="4437063"/>
            <a:ext cx="0" cy="431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73" name="Rectangle 25">
            <a:extLst>
              <a:ext uri="{FF2B5EF4-FFF2-40B4-BE49-F238E27FC236}">
                <a16:creationId xmlns:a16="http://schemas.microsoft.com/office/drawing/2014/main" id="{13DA8808-FC98-4721-BD7C-7714380C0592}"/>
              </a:ext>
            </a:extLst>
          </p:cNvPr>
          <p:cNvSpPr>
            <a:spLocks noChangeArrowheads="1"/>
          </p:cNvSpPr>
          <p:nvPr/>
        </p:nvSpPr>
        <p:spPr bwMode="auto">
          <a:xfrm>
            <a:off x="4500563" y="40767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⑦</a:t>
            </a:r>
          </a:p>
        </p:txBody>
      </p:sp>
      <p:sp>
        <p:nvSpPr>
          <p:cNvPr id="744474" name="Line 26">
            <a:extLst>
              <a:ext uri="{FF2B5EF4-FFF2-40B4-BE49-F238E27FC236}">
                <a16:creationId xmlns:a16="http://schemas.microsoft.com/office/drawing/2014/main" id="{64EF1D9F-0E60-466C-909A-42B420593762}"/>
              </a:ext>
            </a:extLst>
          </p:cNvPr>
          <p:cNvSpPr>
            <a:spLocks noChangeShapeType="1"/>
          </p:cNvSpPr>
          <p:nvPr/>
        </p:nvSpPr>
        <p:spPr bwMode="auto">
          <a:xfrm flipV="1">
            <a:off x="3276600" y="1844675"/>
            <a:ext cx="0" cy="2016125"/>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75" name="Line 27">
            <a:extLst>
              <a:ext uri="{FF2B5EF4-FFF2-40B4-BE49-F238E27FC236}">
                <a16:creationId xmlns:a16="http://schemas.microsoft.com/office/drawing/2014/main" id="{EC60F5E1-D43B-4CAD-B37D-895E843B88A0}"/>
              </a:ext>
            </a:extLst>
          </p:cNvPr>
          <p:cNvSpPr>
            <a:spLocks noChangeShapeType="1"/>
          </p:cNvSpPr>
          <p:nvPr/>
        </p:nvSpPr>
        <p:spPr bwMode="auto">
          <a:xfrm>
            <a:off x="3276600" y="1844675"/>
            <a:ext cx="107950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76" name="Line 28">
            <a:extLst>
              <a:ext uri="{FF2B5EF4-FFF2-40B4-BE49-F238E27FC236}">
                <a16:creationId xmlns:a16="http://schemas.microsoft.com/office/drawing/2014/main" id="{FA1B794A-4D0F-4BB0-9F10-E6EDD56E98CF}"/>
              </a:ext>
            </a:extLst>
          </p:cNvPr>
          <p:cNvSpPr>
            <a:spLocks noChangeShapeType="1"/>
          </p:cNvSpPr>
          <p:nvPr/>
        </p:nvSpPr>
        <p:spPr bwMode="auto">
          <a:xfrm>
            <a:off x="4356100" y="1844675"/>
            <a:ext cx="0" cy="259080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744477" name="Rectangle 29">
            <a:extLst>
              <a:ext uri="{FF2B5EF4-FFF2-40B4-BE49-F238E27FC236}">
                <a16:creationId xmlns:a16="http://schemas.microsoft.com/office/drawing/2014/main" id="{997A8342-D2D7-45FB-8F6B-09F2654ACB16}"/>
              </a:ext>
            </a:extLst>
          </p:cNvPr>
          <p:cNvSpPr>
            <a:spLocks noChangeArrowheads="1"/>
          </p:cNvSpPr>
          <p:nvPr/>
        </p:nvSpPr>
        <p:spPr bwMode="auto">
          <a:xfrm>
            <a:off x="395288" y="5445125"/>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tabLst>
                <a:tab pos="4572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4572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45720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7</a:t>
            </a:r>
            <a:r>
              <a:rPr kumimoji="1" lang="zh-CN" altLang="en-US" sz="2400">
                <a:latin typeface="Times New Roman" panose="02020603050405020304" pitchFamily="18" charset="0"/>
                <a:cs typeface="Times New Roman" panose="02020603050405020304" pitchFamily="18" charset="0"/>
              </a:rPr>
              <a:t>、决定类的个数与类。</a:t>
            </a:r>
            <a:endParaRPr kumimoji="1" lang="zh-CN" altLang="en-US" sz="2400">
              <a:latin typeface="Times New Roman" panose="02020603050405020304" pitchFamily="18" charset="0"/>
            </a:endParaRPr>
          </a:p>
        </p:txBody>
      </p:sp>
      <p:sp>
        <p:nvSpPr>
          <p:cNvPr id="744478" name="Rectangle 30">
            <a:extLst>
              <a:ext uri="{FF2B5EF4-FFF2-40B4-BE49-F238E27FC236}">
                <a16:creationId xmlns:a16="http://schemas.microsoft.com/office/drawing/2014/main" id="{69EF26F0-F24F-4CE5-9635-4471C372FE9C}"/>
              </a:ext>
            </a:extLst>
          </p:cNvPr>
          <p:cNvSpPr>
            <a:spLocks noChangeArrowheads="1"/>
          </p:cNvSpPr>
          <p:nvPr/>
        </p:nvSpPr>
        <p:spPr bwMode="auto">
          <a:xfrm>
            <a:off x="250825" y="5949950"/>
            <a:ext cx="5899150" cy="4572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cs typeface="Times New Roman" panose="02020603050405020304" pitchFamily="18" charset="0"/>
              </a:rPr>
              <a:t>   </a:t>
            </a:r>
            <a:r>
              <a:rPr kumimoji="1" lang="zh-CN" altLang="en-US" sz="2400">
                <a:latin typeface="Times New Roman" panose="02020603050405020304" pitchFamily="18" charset="0"/>
                <a:cs typeface="Times New Roman" panose="02020603050405020304" pitchFamily="18" charset="0"/>
              </a:rPr>
              <a:t>观察此图，我们可以把</a:t>
            </a:r>
            <a:r>
              <a:rPr kumimoji="1" lang="en-US" altLang="zh-CN" sz="2400">
                <a:latin typeface="Times New Roman" panose="02020603050405020304" pitchFamily="18" charset="0"/>
                <a:cs typeface="Times New Roman" panose="02020603050405020304" pitchFamily="18" charset="0"/>
              </a:rPr>
              <a:t>5</a:t>
            </a:r>
            <a:r>
              <a:rPr kumimoji="1" lang="zh-CN" altLang="en-US" sz="2400">
                <a:latin typeface="Times New Roman" panose="02020603050405020304" pitchFamily="18" charset="0"/>
                <a:cs typeface="Times New Roman" panose="02020603050405020304" pitchFamily="18" charset="0"/>
              </a:rPr>
              <a:t>个样品分为</a:t>
            </a:r>
            <a:r>
              <a:rPr kumimoji="1" lang="en-US" altLang="zh-CN" sz="2400">
                <a:latin typeface="Times New Roman" panose="02020603050405020304" pitchFamily="18" charset="0"/>
                <a:cs typeface="Times New Roman" panose="02020603050405020304" pitchFamily="18" charset="0"/>
              </a:rPr>
              <a:t>3</a:t>
            </a:r>
            <a:r>
              <a:rPr kumimoji="1" lang="zh-CN" altLang="en-US" sz="2400">
                <a:latin typeface="Times New Roman" panose="02020603050405020304" pitchFamily="18" charset="0"/>
                <a:cs typeface="Times New Roman" panose="02020603050405020304" pitchFamily="18" charset="0"/>
              </a:rPr>
              <a:t>类，</a:t>
            </a:r>
            <a:endParaRPr kumimoji="1" lang="zh-CN" altLang="en-US" sz="2400">
              <a:latin typeface="Times New Roman" panose="02020603050405020304" pitchFamily="18" charset="0"/>
            </a:endParaRPr>
          </a:p>
        </p:txBody>
      </p:sp>
      <p:grpSp>
        <p:nvGrpSpPr>
          <p:cNvPr id="2" name="Group 31">
            <a:extLst>
              <a:ext uri="{FF2B5EF4-FFF2-40B4-BE49-F238E27FC236}">
                <a16:creationId xmlns:a16="http://schemas.microsoft.com/office/drawing/2014/main" id="{E37B1680-F715-4333-BDC5-94791F7194A2}"/>
              </a:ext>
            </a:extLst>
          </p:cNvPr>
          <p:cNvGrpSpPr>
            <a:grpSpLocks/>
          </p:cNvGrpSpPr>
          <p:nvPr/>
        </p:nvGrpSpPr>
        <p:grpSpPr bwMode="auto">
          <a:xfrm>
            <a:off x="6156325" y="5734050"/>
            <a:ext cx="2987675" cy="582613"/>
            <a:chOff x="3878" y="3566"/>
            <a:chExt cx="1882" cy="367"/>
          </a:xfrm>
        </p:grpSpPr>
        <p:graphicFrame>
          <p:nvGraphicFramePr>
            <p:cNvPr id="86049" name="Object 32">
              <a:extLst>
                <a:ext uri="{FF2B5EF4-FFF2-40B4-BE49-F238E27FC236}">
                  <a16:creationId xmlns:a16="http://schemas.microsoft.com/office/drawing/2014/main" id="{ED33B8A6-037F-406F-9BF0-F7C7576800BC}"/>
                </a:ext>
              </a:extLst>
            </p:cNvPr>
            <p:cNvGraphicFramePr>
              <a:graphicFrameLocks noChangeAspect="1"/>
            </p:cNvGraphicFramePr>
            <p:nvPr/>
          </p:nvGraphicFramePr>
          <p:xfrm>
            <a:off x="3878" y="3566"/>
            <a:ext cx="510" cy="367"/>
          </p:xfrm>
          <a:graphic>
            <a:graphicData uri="http://schemas.openxmlformats.org/presentationml/2006/ole">
              <mc:AlternateContent xmlns:mc="http://schemas.openxmlformats.org/markup-compatibility/2006">
                <mc:Choice xmlns:v="urn:schemas-microsoft-com:vml" Requires="v">
                  <p:oleObj spid="_x0000_s51410" name="公式" r:id="rId3" imgW="304536" imgH="215713" progId="Equation.3">
                    <p:embed/>
                  </p:oleObj>
                </mc:Choice>
                <mc:Fallback>
                  <p:oleObj name="公式" r:id="rId3" imgW="304536"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3566"/>
                          <a:ext cx="51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50" name="Object 33">
              <a:extLst>
                <a:ext uri="{FF2B5EF4-FFF2-40B4-BE49-F238E27FC236}">
                  <a16:creationId xmlns:a16="http://schemas.microsoft.com/office/drawing/2014/main" id="{222EA3B0-CAB0-4341-A6B2-B00B31BC1557}"/>
                </a:ext>
              </a:extLst>
            </p:cNvPr>
            <p:cNvGraphicFramePr>
              <a:graphicFrameLocks noChangeAspect="1"/>
            </p:cNvGraphicFramePr>
            <p:nvPr/>
          </p:nvGraphicFramePr>
          <p:xfrm>
            <a:off x="4468" y="3566"/>
            <a:ext cx="335" cy="367"/>
          </p:xfrm>
          <a:graphic>
            <a:graphicData uri="http://schemas.openxmlformats.org/presentationml/2006/ole">
              <mc:AlternateContent xmlns:mc="http://schemas.openxmlformats.org/markup-compatibility/2006">
                <mc:Choice xmlns:v="urn:schemas-microsoft-com:vml" Requires="v">
                  <p:oleObj spid="_x0000_s51411" name="公式" r:id="rId5" imgW="203024" imgH="215713" progId="Equation.3">
                    <p:embed/>
                  </p:oleObj>
                </mc:Choice>
                <mc:Fallback>
                  <p:oleObj name="公式" r:id="rId5" imgW="203024" imgH="215713"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 y="3566"/>
                          <a:ext cx="33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51" name="Object 34">
              <a:extLst>
                <a:ext uri="{FF2B5EF4-FFF2-40B4-BE49-F238E27FC236}">
                  <a16:creationId xmlns:a16="http://schemas.microsoft.com/office/drawing/2014/main" id="{A2D86DFF-9C70-4C3C-952F-FF0482F1F99D}"/>
                </a:ext>
              </a:extLst>
            </p:cNvPr>
            <p:cNvGraphicFramePr>
              <a:graphicFrameLocks noChangeAspect="1"/>
            </p:cNvGraphicFramePr>
            <p:nvPr/>
          </p:nvGraphicFramePr>
          <p:xfrm>
            <a:off x="4921" y="3566"/>
            <a:ext cx="526" cy="367"/>
          </p:xfrm>
          <a:graphic>
            <a:graphicData uri="http://schemas.openxmlformats.org/presentationml/2006/ole">
              <mc:AlternateContent xmlns:mc="http://schemas.openxmlformats.org/markup-compatibility/2006">
                <mc:Choice xmlns:v="urn:schemas-microsoft-com:vml" Requires="v">
                  <p:oleObj spid="_x0000_s51412" name="公式" r:id="rId7" imgW="317087" imgH="215619" progId="Equation.3">
                    <p:embed/>
                  </p:oleObj>
                </mc:Choice>
                <mc:Fallback>
                  <p:oleObj name="公式" r:id="rId7" imgW="317087"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 y="3566"/>
                          <a:ext cx="526"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52" name="Rectangle 35">
              <a:extLst>
                <a:ext uri="{FF2B5EF4-FFF2-40B4-BE49-F238E27FC236}">
                  <a16:creationId xmlns:a16="http://schemas.microsoft.com/office/drawing/2014/main" id="{2FD88CB9-63AE-4096-B80C-7BE01F6C2EF2}"/>
                </a:ext>
              </a:extLst>
            </p:cNvPr>
            <p:cNvSpPr>
              <a:spLocks noChangeArrowheads="1"/>
            </p:cNvSpPr>
            <p:nvPr/>
          </p:nvSpPr>
          <p:spPr bwMode="auto">
            <a:xfrm>
              <a:off x="4763" y="364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86053" name="Rectangle 36">
              <a:extLst>
                <a:ext uri="{FF2B5EF4-FFF2-40B4-BE49-F238E27FC236}">
                  <a16:creationId xmlns:a16="http://schemas.microsoft.com/office/drawing/2014/main" id="{DD62487B-64DC-4878-A169-E12FD0CB661E}"/>
                </a:ext>
              </a:extLst>
            </p:cNvPr>
            <p:cNvSpPr>
              <a:spLocks noChangeArrowheads="1"/>
            </p:cNvSpPr>
            <p:nvPr/>
          </p:nvSpPr>
          <p:spPr bwMode="auto">
            <a:xfrm>
              <a:off x="4332" y="363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sp>
          <p:nvSpPr>
            <p:cNvPr id="86054" name="Rectangle 37">
              <a:extLst>
                <a:ext uri="{FF2B5EF4-FFF2-40B4-BE49-F238E27FC236}">
                  <a16:creationId xmlns:a16="http://schemas.microsoft.com/office/drawing/2014/main" id="{0DA46BA7-09A5-4EB0-8153-E92282BAAA37}"/>
                </a:ext>
              </a:extLst>
            </p:cNvPr>
            <p:cNvSpPr>
              <a:spLocks noChangeArrowheads="1"/>
            </p:cNvSpPr>
            <p:nvPr/>
          </p:nvSpPr>
          <p:spPr bwMode="auto">
            <a:xfrm>
              <a:off x="5452" y="360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endParaRPr>
            </a:p>
          </p:txBody>
        </p:sp>
      </p:grpSp>
      <p:graphicFrame>
        <p:nvGraphicFramePr>
          <p:cNvPr id="86048" name="Object 38">
            <a:extLst>
              <a:ext uri="{FF2B5EF4-FFF2-40B4-BE49-F238E27FC236}">
                <a16:creationId xmlns:a16="http://schemas.microsoft.com/office/drawing/2014/main" id="{664E0B77-ADF9-44C3-9E65-B3CE832C44D5}"/>
              </a:ext>
            </a:extLst>
          </p:cNvPr>
          <p:cNvGraphicFramePr>
            <a:graphicFrameLocks noChangeAspect="1"/>
          </p:cNvGraphicFramePr>
          <p:nvPr/>
        </p:nvGraphicFramePr>
        <p:xfrm>
          <a:off x="6442075" y="476250"/>
          <a:ext cx="1814513" cy="2376488"/>
        </p:xfrm>
        <a:graphic>
          <a:graphicData uri="http://schemas.openxmlformats.org/presentationml/2006/ole">
            <mc:AlternateContent xmlns:mc="http://schemas.openxmlformats.org/markup-compatibility/2006">
              <mc:Choice xmlns:v="urn:schemas-microsoft-com:vml" Requires="v">
                <p:oleObj spid="_x0000_s51413" name="公式" r:id="rId9" imgW="736600" imgH="965200" progId="Equation.3">
                  <p:embed/>
                </p:oleObj>
              </mc:Choice>
              <mc:Fallback>
                <p:oleObj name="公式" r:id="rId9" imgW="736600" imgH="96520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2075" y="476250"/>
                        <a:ext cx="1814513" cy="2376488"/>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4451"/>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74445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44455"/>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744456"/>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2000"/>
                                  </p:stCondLst>
                                  <p:childTnLst>
                                    <p:set>
                                      <p:cBhvr>
                                        <p:cTn id="19" dur="1" fill="hold">
                                          <p:stCondLst>
                                            <p:cond delay="0"/>
                                          </p:stCondLst>
                                        </p:cTn>
                                        <p:tgtEl>
                                          <p:spTgt spid="744453"/>
                                        </p:tgtEl>
                                        <p:attrNameLst>
                                          <p:attrName>style.visibility</p:attrName>
                                        </p:attrNameLst>
                                      </p:cBhvr>
                                      <p:to>
                                        <p:strVal val="visible"/>
                                      </p:to>
                                    </p:set>
                                  </p:childTnLst>
                                </p:cTn>
                              </p:par>
                            </p:childTnLst>
                          </p:cTn>
                        </p:par>
                        <p:par>
                          <p:cTn id="20" fill="hold" nodeType="afterGroup">
                            <p:stCondLst>
                              <p:cond delay="2500"/>
                            </p:stCondLst>
                            <p:childTnLst>
                              <p:par>
                                <p:cTn id="21" presetID="1" presetClass="entr" presetSubtype="0" fill="hold" nodeType="afterEffect">
                                  <p:stCondLst>
                                    <p:cond delay="1000"/>
                                  </p:stCondLst>
                                  <p:childTnLst>
                                    <p:set>
                                      <p:cBhvr>
                                        <p:cTn id="22" dur="1" fill="hold">
                                          <p:stCondLst>
                                            <p:cond delay="0"/>
                                          </p:stCondLst>
                                        </p:cTn>
                                        <p:tgtEl>
                                          <p:spTgt spid="744468"/>
                                        </p:tgtEl>
                                        <p:attrNameLst>
                                          <p:attrName>style.visibility</p:attrName>
                                        </p:attrNameLst>
                                      </p:cBhvr>
                                      <p:to>
                                        <p:strVal val="visible"/>
                                      </p:to>
                                    </p:set>
                                  </p:childTnLst>
                                </p:cTn>
                              </p:par>
                            </p:childTnLst>
                          </p:cTn>
                        </p:par>
                        <p:par>
                          <p:cTn id="23" fill="hold" nodeType="afterGroup">
                            <p:stCondLst>
                              <p:cond delay="3500"/>
                            </p:stCondLst>
                            <p:childTnLst>
                              <p:par>
                                <p:cTn id="24" presetID="1" presetClass="entr" presetSubtype="0" fill="hold" nodeType="afterEffect">
                                  <p:stCondLst>
                                    <p:cond delay="2000"/>
                                  </p:stCondLst>
                                  <p:childTnLst>
                                    <p:set>
                                      <p:cBhvr>
                                        <p:cTn id="25" dur="1" fill="hold">
                                          <p:stCondLst>
                                            <p:cond delay="0"/>
                                          </p:stCondLst>
                                        </p:cTn>
                                        <p:tgtEl>
                                          <p:spTgt spid="744454"/>
                                        </p:tgtEl>
                                        <p:attrNameLst>
                                          <p:attrName>style.visibility</p:attrName>
                                        </p:attrNameLst>
                                      </p:cBhvr>
                                      <p:to>
                                        <p:strVal val="visible"/>
                                      </p:to>
                                    </p:set>
                                  </p:childTnLst>
                                </p:cTn>
                              </p:par>
                            </p:childTnLst>
                          </p:cTn>
                        </p:par>
                        <p:par>
                          <p:cTn id="26" fill="hold" nodeType="afterGroup">
                            <p:stCondLst>
                              <p:cond delay="5500"/>
                            </p:stCondLst>
                            <p:childTnLst>
                              <p:par>
                                <p:cTn id="27" presetID="1" presetClass="entr" presetSubtype="0" fill="hold" grpId="0" nodeType="afterEffect">
                                  <p:stCondLst>
                                    <p:cond delay="2000"/>
                                  </p:stCondLst>
                                  <p:childTnLst>
                                    <p:set>
                                      <p:cBhvr>
                                        <p:cTn id="28" dur="1" fill="hold">
                                          <p:stCondLst>
                                            <p:cond delay="0"/>
                                          </p:stCondLst>
                                        </p:cTn>
                                        <p:tgtEl>
                                          <p:spTgt spid="74446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4469"/>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grpId="0" nodeType="afterEffect">
                                  <p:stCondLst>
                                    <p:cond delay="200"/>
                                  </p:stCondLst>
                                  <p:childTnLst>
                                    <p:set>
                                      <p:cBhvr>
                                        <p:cTn id="35" dur="1" fill="hold">
                                          <p:stCondLst>
                                            <p:cond delay="0"/>
                                          </p:stCondLst>
                                        </p:cTn>
                                        <p:tgtEl>
                                          <p:spTgt spid="744470"/>
                                        </p:tgtEl>
                                        <p:attrNameLst>
                                          <p:attrName>style.visibility</p:attrName>
                                        </p:attrNameLst>
                                      </p:cBhvr>
                                      <p:to>
                                        <p:strVal val="visible"/>
                                      </p:to>
                                    </p:set>
                                  </p:childTnLst>
                                </p:cTn>
                              </p:par>
                            </p:childTnLst>
                          </p:cTn>
                        </p:par>
                        <p:par>
                          <p:cTn id="36" fill="hold" nodeType="afterGroup">
                            <p:stCondLst>
                              <p:cond delay="200"/>
                            </p:stCondLst>
                            <p:childTnLst>
                              <p:par>
                                <p:cTn id="37" presetID="1" presetClass="entr" presetSubtype="0" fill="hold" nodeType="afterEffect">
                                  <p:stCondLst>
                                    <p:cond delay="2000"/>
                                  </p:stCondLst>
                                  <p:childTnLst>
                                    <p:set>
                                      <p:cBhvr>
                                        <p:cTn id="38" dur="1" fill="hold">
                                          <p:stCondLst>
                                            <p:cond delay="0"/>
                                          </p:stCondLst>
                                        </p:cTn>
                                        <p:tgtEl>
                                          <p:spTgt spid="744471"/>
                                        </p:tgtEl>
                                        <p:attrNameLst>
                                          <p:attrName>style.visibility</p:attrName>
                                        </p:attrNameLst>
                                      </p:cBhvr>
                                      <p:to>
                                        <p:strVal val="visible"/>
                                      </p:to>
                                    </p:set>
                                  </p:childTnLst>
                                </p:cTn>
                              </p:par>
                            </p:childTnLst>
                          </p:cTn>
                        </p:par>
                        <p:par>
                          <p:cTn id="39" fill="hold" nodeType="afterGroup">
                            <p:stCondLst>
                              <p:cond delay="2200"/>
                            </p:stCondLst>
                            <p:childTnLst>
                              <p:par>
                                <p:cTn id="40" presetID="1" presetClass="entr" presetSubtype="0" fill="hold" nodeType="afterEffect">
                                  <p:stCondLst>
                                    <p:cond delay="2000"/>
                                  </p:stCondLst>
                                  <p:childTnLst>
                                    <p:set>
                                      <p:cBhvr>
                                        <p:cTn id="41" dur="1" fill="hold">
                                          <p:stCondLst>
                                            <p:cond delay="0"/>
                                          </p:stCondLst>
                                        </p:cTn>
                                        <p:tgtEl>
                                          <p:spTgt spid="744472"/>
                                        </p:tgtEl>
                                        <p:attrNameLst>
                                          <p:attrName>style.visibility</p:attrName>
                                        </p:attrNameLst>
                                      </p:cBhvr>
                                      <p:to>
                                        <p:strVal val="visible"/>
                                      </p:to>
                                    </p:set>
                                  </p:childTnLst>
                                </p:cTn>
                              </p:par>
                            </p:childTnLst>
                          </p:cTn>
                        </p:par>
                        <p:par>
                          <p:cTn id="42" fill="hold" nodeType="afterGroup">
                            <p:stCondLst>
                              <p:cond delay="4200"/>
                            </p:stCondLst>
                            <p:childTnLst>
                              <p:par>
                                <p:cTn id="43" presetID="1" presetClass="entr" presetSubtype="0" fill="hold" nodeType="afterEffect">
                                  <p:stCondLst>
                                    <p:cond delay="2000"/>
                                  </p:stCondLst>
                                  <p:childTnLst>
                                    <p:set>
                                      <p:cBhvr>
                                        <p:cTn id="44" dur="1" fill="hold">
                                          <p:stCondLst>
                                            <p:cond delay="0"/>
                                          </p:stCondLst>
                                        </p:cTn>
                                        <p:tgtEl>
                                          <p:spTgt spid="744457"/>
                                        </p:tgtEl>
                                        <p:attrNameLst>
                                          <p:attrName>style.visibility</p:attrName>
                                        </p:attrNameLst>
                                      </p:cBhvr>
                                      <p:to>
                                        <p:strVal val="visible"/>
                                      </p:to>
                                    </p:set>
                                  </p:childTnLst>
                                </p:cTn>
                              </p:par>
                            </p:childTnLst>
                          </p:cTn>
                        </p:par>
                        <p:par>
                          <p:cTn id="45" fill="hold" nodeType="afterGroup">
                            <p:stCondLst>
                              <p:cond delay="6200"/>
                            </p:stCondLst>
                            <p:childTnLst>
                              <p:par>
                                <p:cTn id="46" presetID="1" presetClass="entr" presetSubtype="0" fill="hold" grpId="0" nodeType="afterEffect">
                                  <p:stCondLst>
                                    <p:cond delay="2000"/>
                                  </p:stCondLst>
                                  <p:childTnLst>
                                    <p:set>
                                      <p:cBhvr>
                                        <p:cTn id="47" dur="1" fill="hold">
                                          <p:stCondLst>
                                            <p:cond delay="0"/>
                                          </p:stCondLst>
                                        </p:cTn>
                                        <p:tgtEl>
                                          <p:spTgt spid="744473"/>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44467"/>
                                        </p:tgtEl>
                                        <p:attrNameLst>
                                          <p:attrName>style.visibility</p:attrName>
                                        </p:attrNameLst>
                                      </p:cBhvr>
                                      <p:to>
                                        <p:strVal val="visible"/>
                                      </p:to>
                                    </p:set>
                                  </p:childTnLst>
                                </p:cTn>
                              </p:par>
                            </p:childTnLst>
                          </p:cTn>
                        </p:par>
                        <p:par>
                          <p:cTn id="52" fill="hold" nodeType="afterGroup">
                            <p:stCondLst>
                              <p:cond delay="0"/>
                            </p:stCondLst>
                            <p:childTnLst>
                              <p:par>
                                <p:cTn id="53" presetID="1" presetClass="entr" presetSubtype="0" fill="hold" nodeType="afterEffect">
                                  <p:stCondLst>
                                    <p:cond delay="2000"/>
                                  </p:stCondLst>
                                  <p:childTnLst>
                                    <p:set>
                                      <p:cBhvr>
                                        <p:cTn id="54" dur="1" fill="hold">
                                          <p:stCondLst>
                                            <p:cond delay="0"/>
                                          </p:stCondLst>
                                        </p:cTn>
                                        <p:tgtEl>
                                          <p:spTgt spid="744458"/>
                                        </p:tgtEl>
                                        <p:attrNameLst>
                                          <p:attrName>style.visibility</p:attrName>
                                        </p:attrNameLst>
                                      </p:cBhvr>
                                      <p:to>
                                        <p:strVal val="visible"/>
                                      </p:to>
                                    </p:set>
                                  </p:childTnLst>
                                </p:cTn>
                              </p:par>
                            </p:childTnLst>
                          </p:cTn>
                        </p:par>
                        <p:par>
                          <p:cTn id="55" fill="hold" nodeType="afterGroup">
                            <p:stCondLst>
                              <p:cond delay="2000"/>
                            </p:stCondLst>
                            <p:childTnLst>
                              <p:par>
                                <p:cTn id="56" presetID="1" presetClass="entr" presetSubtype="0" fill="hold" nodeType="afterEffect">
                                  <p:stCondLst>
                                    <p:cond delay="2000"/>
                                  </p:stCondLst>
                                  <p:childTnLst>
                                    <p:set>
                                      <p:cBhvr>
                                        <p:cTn id="57" dur="1" fill="hold">
                                          <p:stCondLst>
                                            <p:cond delay="0"/>
                                          </p:stCondLst>
                                        </p:cTn>
                                        <p:tgtEl>
                                          <p:spTgt spid="744461"/>
                                        </p:tgtEl>
                                        <p:attrNameLst>
                                          <p:attrName>style.visibility</p:attrName>
                                        </p:attrNameLst>
                                      </p:cBhvr>
                                      <p:to>
                                        <p:strVal val="visible"/>
                                      </p:to>
                                    </p:set>
                                  </p:childTnLst>
                                </p:cTn>
                              </p:par>
                            </p:childTnLst>
                          </p:cTn>
                        </p:par>
                        <p:par>
                          <p:cTn id="58" fill="hold" nodeType="afterGroup">
                            <p:stCondLst>
                              <p:cond delay="4000"/>
                            </p:stCondLst>
                            <p:childTnLst>
                              <p:par>
                                <p:cTn id="59" presetID="1" presetClass="entr" presetSubtype="0" fill="hold" nodeType="afterEffect">
                                  <p:stCondLst>
                                    <p:cond delay="0"/>
                                  </p:stCondLst>
                                  <p:childTnLst>
                                    <p:set>
                                      <p:cBhvr>
                                        <p:cTn id="60" dur="1" fill="hold">
                                          <p:stCondLst>
                                            <p:cond delay="0"/>
                                          </p:stCondLst>
                                        </p:cTn>
                                        <p:tgtEl>
                                          <p:spTgt spid="744459"/>
                                        </p:tgtEl>
                                        <p:attrNameLst>
                                          <p:attrName>style.visibility</p:attrName>
                                        </p:attrNameLst>
                                      </p:cBhvr>
                                      <p:to>
                                        <p:strVal val="visible"/>
                                      </p:to>
                                    </p:set>
                                  </p:childTnLst>
                                </p:cTn>
                              </p:par>
                            </p:childTnLst>
                          </p:cTn>
                        </p:par>
                        <p:par>
                          <p:cTn id="61" fill="hold" nodeType="afterGroup">
                            <p:stCondLst>
                              <p:cond delay="4000"/>
                            </p:stCondLst>
                            <p:childTnLst>
                              <p:par>
                                <p:cTn id="62" presetID="1" presetClass="entr" presetSubtype="0" fill="hold" grpId="0" nodeType="afterEffect">
                                  <p:stCondLst>
                                    <p:cond delay="2000"/>
                                  </p:stCondLst>
                                  <p:childTnLst>
                                    <p:set>
                                      <p:cBhvr>
                                        <p:cTn id="63" dur="1" fill="hold">
                                          <p:stCondLst>
                                            <p:cond delay="0"/>
                                          </p:stCondLst>
                                        </p:cTn>
                                        <p:tgtEl>
                                          <p:spTgt spid="744465"/>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74447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74447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4447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44463"/>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744464"/>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74446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44477"/>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44478"/>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5" grpId="0"/>
      <p:bldP spid="744456" grpId="0"/>
      <p:bldP spid="744462" grpId="0"/>
      <p:bldP spid="744463" grpId="0"/>
      <p:bldP spid="744465" grpId="0"/>
      <p:bldP spid="744466" grpId="0"/>
      <p:bldP spid="744467" grpId="0"/>
      <p:bldP spid="744469" grpId="0"/>
      <p:bldP spid="744470" grpId="0"/>
      <p:bldP spid="744473" grpId="0"/>
      <p:bldP spid="744477" grpId="0"/>
      <p:bldP spid="74447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5">
            <a:extLst>
              <a:ext uri="{FF2B5EF4-FFF2-40B4-BE49-F238E27FC236}">
                <a16:creationId xmlns:a16="http://schemas.microsoft.com/office/drawing/2014/main" id="{AC188C29-510E-4748-8C8D-8E686BBFD87E}"/>
              </a:ext>
            </a:extLst>
          </p:cNvPr>
          <p:cNvSpPr txBox="1">
            <a:spLocks noChangeArrowheads="1"/>
          </p:cNvSpPr>
          <p:nvPr/>
        </p:nvSpPr>
        <p:spPr bwMode="auto">
          <a:xfrm>
            <a:off x="284163" y="322263"/>
            <a:ext cx="22320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2400" b="1">
                <a:latin typeface="Times New Roman" panose="02020603050405020304" pitchFamily="18" charset="0"/>
              </a:rPr>
              <a:t>最短距离法</a:t>
            </a:r>
          </a:p>
        </p:txBody>
      </p:sp>
      <p:graphicFrame>
        <p:nvGraphicFramePr>
          <p:cNvPr id="87043" name="Object 6">
            <a:extLst>
              <a:ext uri="{FF2B5EF4-FFF2-40B4-BE49-F238E27FC236}">
                <a16:creationId xmlns:a16="http://schemas.microsoft.com/office/drawing/2014/main" id="{9D6FC66B-99C0-4C93-927E-CA15B9C135F3}"/>
              </a:ext>
            </a:extLst>
          </p:cNvPr>
          <p:cNvGraphicFramePr>
            <a:graphicFrameLocks noChangeAspect="1"/>
          </p:cNvGraphicFramePr>
          <p:nvPr/>
        </p:nvGraphicFramePr>
        <p:xfrm>
          <a:off x="2405063" y="357188"/>
          <a:ext cx="2057400" cy="622300"/>
        </p:xfrm>
        <a:graphic>
          <a:graphicData uri="http://schemas.openxmlformats.org/presentationml/2006/ole">
            <mc:AlternateContent xmlns:mc="http://schemas.openxmlformats.org/markup-compatibility/2006">
              <mc:Choice xmlns:v="urn:schemas-microsoft-com:vml" Requires="v">
                <p:oleObj spid="_x0000_s52538" name="Equation" r:id="rId3" imgW="965200" imgH="292100" progId="Equation.3">
                  <p:embed/>
                </p:oleObj>
              </mc:Choice>
              <mc:Fallback>
                <p:oleObj name="Equation" r:id="rId3" imgW="965200" imgH="2921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357188"/>
                        <a:ext cx="20574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44" name="Text Box 7">
            <a:extLst>
              <a:ext uri="{FF2B5EF4-FFF2-40B4-BE49-F238E27FC236}">
                <a16:creationId xmlns:a16="http://schemas.microsoft.com/office/drawing/2014/main" id="{7FB7FCBE-213E-47B5-BD99-5A26E9AD86B7}"/>
              </a:ext>
            </a:extLst>
          </p:cNvPr>
          <p:cNvSpPr txBox="1">
            <a:spLocks noChangeArrowheads="1"/>
          </p:cNvSpPr>
          <p:nvPr/>
        </p:nvSpPr>
        <p:spPr bwMode="auto">
          <a:xfrm>
            <a:off x="250825" y="981075"/>
            <a:ext cx="22320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2400" b="1">
                <a:latin typeface="Times New Roman" panose="02020603050405020304" pitchFamily="18" charset="0"/>
              </a:rPr>
              <a:t>最长距离法</a:t>
            </a:r>
          </a:p>
        </p:txBody>
      </p:sp>
      <p:graphicFrame>
        <p:nvGraphicFramePr>
          <p:cNvPr id="87045" name="Object 8">
            <a:extLst>
              <a:ext uri="{FF2B5EF4-FFF2-40B4-BE49-F238E27FC236}">
                <a16:creationId xmlns:a16="http://schemas.microsoft.com/office/drawing/2014/main" id="{92871AD0-8219-4DDD-9C53-9872C91289FA}"/>
              </a:ext>
            </a:extLst>
          </p:cNvPr>
          <p:cNvGraphicFramePr>
            <a:graphicFrameLocks noChangeAspect="1"/>
          </p:cNvGraphicFramePr>
          <p:nvPr/>
        </p:nvGraphicFramePr>
        <p:xfrm>
          <a:off x="2405063" y="1076325"/>
          <a:ext cx="2057400" cy="622300"/>
        </p:xfrm>
        <a:graphic>
          <a:graphicData uri="http://schemas.openxmlformats.org/presentationml/2006/ole">
            <mc:AlternateContent xmlns:mc="http://schemas.openxmlformats.org/markup-compatibility/2006">
              <mc:Choice xmlns:v="urn:schemas-microsoft-com:vml" Requires="v">
                <p:oleObj spid="_x0000_s52539" name="公式" r:id="rId5" imgW="965200" imgH="292100" progId="Equation.3">
                  <p:embed/>
                </p:oleObj>
              </mc:Choice>
              <mc:Fallback>
                <p:oleObj name="公式" r:id="rId5" imgW="965200" imgH="2921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5063" y="1076325"/>
                        <a:ext cx="20574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46" name="Object 9">
            <a:extLst>
              <a:ext uri="{FF2B5EF4-FFF2-40B4-BE49-F238E27FC236}">
                <a16:creationId xmlns:a16="http://schemas.microsoft.com/office/drawing/2014/main" id="{6A00B12D-AD7B-47B7-A05B-EA25BB4D2ADF}"/>
              </a:ext>
            </a:extLst>
          </p:cNvPr>
          <p:cNvGraphicFramePr>
            <a:graphicFrameLocks noChangeAspect="1"/>
          </p:cNvGraphicFramePr>
          <p:nvPr/>
        </p:nvGraphicFramePr>
        <p:xfrm>
          <a:off x="2463800" y="1679575"/>
          <a:ext cx="4319588" cy="1071563"/>
        </p:xfrm>
        <a:graphic>
          <a:graphicData uri="http://schemas.openxmlformats.org/presentationml/2006/ole">
            <mc:AlternateContent xmlns:mc="http://schemas.openxmlformats.org/markup-compatibility/2006">
              <mc:Choice xmlns:v="urn:schemas-microsoft-com:vml" Requires="v">
                <p:oleObj spid="_x0000_s52540" name="公式" r:id="rId7" imgW="1586811" imgH="393529" progId="Equation.3">
                  <p:embed/>
                </p:oleObj>
              </mc:Choice>
              <mc:Fallback>
                <p:oleObj name="公式" r:id="rId7" imgW="1586811" imgH="393529"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3800" y="1679575"/>
                        <a:ext cx="4319588" cy="1071563"/>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47" name="Text Box 10">
            <a:extLst>
              <a:ext uri="{FF2B5EF4-FFF2-40B4-BE49-F238E27FC236}">
                <a16:creationId xmlns:a16="http://schemas.microsoft.com/office/drawing/2014/main" id="{1C543342-F80C-423E-BC6B-CED3419780AF}"/>
              </a:ext>
            </a:extLst>
          </p:cNvPr>
          <p:cNvSpPr txBox="1">
            <a:spLocks noChangeArrowheads="1"/>
          </p:cNvSpPr>
          <p:nvPr/>
        </p:nvSpPr>
        <p:spPr bwMode="auto">
          <a:xfrm>
            <a:off x="209550" y="1933575"/>
            <a:ext cx="22320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2400" b="1">
                <a:latin typeface="Times New Roman" panose="02020603050405020304" pitchFamily="18" charset="0"/>
              </a:rPr>
              <a:t>中间距离法</a:t>
            </a:r>
          </a:p>
        </p:txBody>
      </p:sp>
      <p:graphicFrame>
        <p:nvGraphicFramePr>
          <p:cNvPr id="87048" name="Object 11">
            <a:extLst>
              <a:ext uri="{FF2B5EF4-FFF2-40B4-BE49-F238E27FC236}">
                <a16:creationId xmlns:a16="http://schemas.microsoft.com/office/drawing/2014/main" id="{4575FD54-4077-4DB1-AAC4-9C89112EAA46}"/>
              </a:ext>
            </a:extLst>
          </p:cNvPr>
          <p:cNvGraphicFramePr>
            <a:graphicFrameLocks noChangeAspect="1"/>
          </p:cNvGraphicFramePr>
          <p:nvPr/>
        </p:nvGraphicFramePr>
        <p:xfrm>
          <a:off x="2451100" y="2862263"/>
          <a:ext cx="4938713" cy="1136650"/>
        </p:xfrm>
        <a:graphic>
          <a:graphicData uri="http://schemas.openxmlformats.org/presentationml/2006/ole">
            <mc:AlternateContent xmlns:mc="http://schemas.openxmlformats.org/markup-compatibility/2006">
              <mc:Choice xmlns:v="urn:schemas-microsoft-com:vml" Requires="v">
                <p:oleObj spid="_x0000_s52541" name="公式" r:id="rId9" imgW="1981200" imgH="457200" progId="Equation.3">
                  <p:embed/>
                </p:oleObj>
              </mc:Choice>
              <mc:Fallback>
                <p:oleObj name="公式" r:id="rId9" imgW="1981200" imgH="4572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1100" y="2862263"/>
                        <a:ext cx="4938713" cy="11366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9" name="Text Box 12">
            <a:extLst>
              <a:ext uri="{FF2B5EF4-FFF2-40B4-BE49-F238E27FC236}">
                <a16:creationId xmlns:a16="http://schemas.microsoft.com/office/drawing/2014/main" id="{37D3502A-1156-4D75-A692-22A4A2E9DDD2}"/>
              </a:ext>
            </a:extLst>
          </p:cNvPr>
          <p:cNvSpPr txBox="1">
            <a:spLocks noChangeArrowheads="1"/>
          </p:cNvSpPr>
          <p:nvPr/>
        </p:nvSpPr>
        <p:spPr bwMode="auto">
          <a:xfrm>
            <a:off x="261938" y="3106738"/>
            <a:ext cx="22320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2400" b="1">
                <a:latin typeface="Times New Roman" panose="02020603050405020304" pitchFamily="18" charset="0"/>
              </a:rPr>
              <a:t>重心法</a:t>
            </a:r>
          </a:p>
        </p:txBody>
      </p:sp>
      <p:sp>
        <p:nvSpPr>
          <p:cNvPr id="87050" name="Text Box 14">
            <a:extLst>
              <a:ext uri="{FF2B5EF4-FFF2-40B4-BE49-F238E27FC236}">
                <a16:creationId xmlns:a16="http://schemas.microsoft.com/office/drawing/2014/main" id="{8C4972BD-A2A0-4963-A6D7-A2560899E87B}"/>
              </a:ext>
            </a:extLst>
          </p:cNvPr>
          <p:cNvSpPr txBox="1">
            <a:spLocks noChangeArrowheads="1"/>
          </p:cNvSpPr>
          <p:nvPr/>
        </p:nvSpPr>
        <p:spPr bwMode="auto">
          <a:xfrm>
            <a:off x="307975" y="4235450"/>
            <a:ext cx="22320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2400" b="1">
                <a:latin typeface="Times New Roman" panose="02020603050405020304" pitchFamily="18" charset="0"/>
              </a:rPr>
              <a:t>类平均法</a:t>
            </a:r>
          </a:p>
        </p:txBody>
      </p:sp>
      <p:sp>
        <p:nvSpPr>
          <p:cNvPr id="87051" name="Text Box 15">
            <a:extLst>
              <a:ext uri="{FF2B5EF4-FFF2-40B4-BE49-F238E27FC236}">
                <a16:creationId xmlns:a16="http://schemas.microsoft.com/office/drawing/2014/main" id="{E7960FC2-8CA5-48B5-BE0D-3C454E342048}"/>
              </a:ext>
            </a:extLst>
          </p:cNvPr>
          <p:cNvSpPr txBox="1">
            <a:spLocks noChangeArrowheads="1"/>
          </p:cNvSpPr>
          <p:nvPr/>
        </p:nvSpPr>
        <p:spPr bwMode="auto">
          <a:xfrm>
            <a:off x="250825" y="5373688"/>
            <a:ext cx="12969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rPr>
              <a:t>离差平方和法</a:t>
            </a:r>
          </a:p>
        </p:txBody>
      </p:sp>
      <p:graphicFrame>
        <p:nvGraphicFramePr>
          <p:cNvPr id="87052" name="Object 16">
            <a:extLst>
              <a:ext uri="{FF2B5EF4-FFF2-40B4-BE49-F238E27FC236}">
                <a16:creationId xmlns:a16="http://schemas.microsoft.com/office/drawing/2014/main" id="{54A1E775-2244-42CE-A947-508FB6C13708}"/>
              </a:ext>
            </a:extLst>
          </p:cNvPr>
          <p:cNvGraphicFramePr>
            <a:graphicFrameLocks noChangeAspect="1"/>
          </p:cNvGraphicFramePr>
          <p:nvPr/>
        </p:nvGraphicFramePr>
        <p:xfrm>
          <a:off x="2465388" y="4076700"/>
          <a:ext cx="3165475" cy="1136650"/>
        </p:xfrm>
        <a:graphic>
          <a:graphicData uri="http://schemas.openxmlformats.org/presentationml/2006/ole">
            <mc:AlternateContent xmlns:mc="http://schemas.openxmlformats.org/markup-compatibility/2006">
              <mc:Choice xmlns:v="urn:schemas-microsoft-com:vml" Requires="v">
                <p:oleObj spid="_x0000_s52542" name="公式" r:id="rId11" imgW="1270000" imgH="457200" progId="Equation.3">
                  <p:embed/>
                </p:oleObj>
              </mc:Choice>
              <mc:Fallback>
                <p:oleObj name="公式" r:id="rId11" imgW="1270000" imgH="4572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5388" y="4076700"/>
                        <a:ext cx="3165475" cy="11366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53" name="Object 18">
            <a:extLst>
              <a:ext uri="{FF2B5EF4-FFF2-40B4-BE49-F238E27FC236}">
                <a16:creationId xmlns:a16="http://schemas.microsoft.com/office/drawing/2014/main" id="{AD66DC2A-A8BC-44C0-9F5C-E456556E5A3D}"/>
              </a:ext>
            </a:extLst>
          </p:cNvPr>
          <p:cNvGraphicFramePr>
            <a:graphicFrameLocks noChangeAspect="1"/>
          </p:cNvGraphicFramePr>
          <p:nvPr/>
        </p:nvGraphicFramePr>
        <p:xfrm>
          <a:off x="1619250" y="5373688"/>
          <a:ext cx="6697663" cy="1177925"/>
        </p:xfrm>
        <a:graphic>
          <a:graphicData uri="http://schemas.openxmlformats.org/presentationml/2006/ole">
            <mc:AlternateContent xmlns:mc="http://schemas.openxmlformats.org/markup-compatibility/2006">
              <mc:Choice xmlns:v="urn:schemas-microsoft-com:vml" Requires="v">
                <p:oleObj spid="_x0000_s52543" name="公式" r:id="rId13" imgW="2603500" imgH="457200" progId="Equation.3">
                  <p:embed/>
                </p:oleObj>
              </mc:Choice>
              <mc:Fallback>
                <p:oleObj name="公式" r:id="rId13" imgW="2603500" imgH="45720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19250" y="5373688"/>
                        <a:ext cx="6697663" cy="11779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a:extLst>
              <a:ext uri="{FF2B5EF4-FFF2-40B4-BE49-F238E27FC236}">
                <a16:creationId xmlns:a16="http://schemas.microsoft.com/office/drawing/2014/main" id="{A52F8217-EFE7-4B3F-81D4-96EB9C5770F0}"/>
              </a:ext>
            </a:extLst>
          </p:cNvPr>
          <p:cNvSpPr txBox="1">
            <a:spLocks noChangeArrowheads="1"/>
          </p:cNvSpPr>
          <p:nvPr/>
        </p:nvSpPr>
        <p:spPr bwMode="auto">
          <a:xfrm>
            <a:off x="400050" y="1517650"/>
            <a:ext cx="8445500"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 typeface="Wingdings" panose="05000000000000000000" pitchFamily="2" charset="2"/>
              <a:buNone/>
            </a:pPr>
            <a:r>
              <a:rPr kumimoji="1" lang="en-US" altLang="zh-CN" b="1">
                <a:solidFill>
                  <a:srgbClr val="000000"/>
                </a:solidFill>
                <a:latin typeface="Times New Roman" panose="02020603050405020304" pitchFamily="18" charset="0"/>
              </a:rPr>
              <a:t>         </a:t>
            </a:r>
            <a:r>
              <a:rPr kumimoji="1" lang="zh-CN" altLang="en-US">
                <a:solidFill>
                  <a:srgbClr val="000000"/>
                </a:solidFill>
                <a:latin typeface="Times New Roman" panose="02020603050405020304" pitchFamily="18" charset="0"/>
              </a:rPr>
              <a:t>提高居民生活质量，是人类历史发展的客观要求，也是人类消费发展的必然规律。为客观反映我国各地区居民生活质量状况，从生活环境、公共设施、经济条件、精神生活、物质生活和医疗条件等方面，选取</a:t>
            </a:r>
            <a:r>
              <a:rPr kumimoji="1" lang="en-US" altLang="zh-CN">
                <a:solidFill>
                  <a:srgbClr val="000000"/>
                </a:solidFill>
                <a:latin typeface="Times New Roman" panose="02020603050405020304" pitchFamily="18" charset="0"/>
              </a:rPr>
              <a:t>10</a:t>
            </a:r>
            <a:r>
              <a:rPr kumimoji="1" lang="zh-CN" altLang="en-US">
                <a:solidFill>
                  <a:srgbClr val="000000"/>
                </a:solidFill>
                <a:latin typeface="Times New Roman" panose="02020603050405020304" pitchFamily="18" charset="0"/>
              </a:rPr>
              <a:t>个指标并搜集相关数据，对我国</a:t>
            </a:r>
            <a:r>
              <a:rPr kumimoji="1" lang="en-US" altLang="zh-CN">
                <a:solidFill>
                  <a:srgbClr val="000000"/>
                </a:solidFill>
                <a:latin typeface="Times New Roman" panose="02020603050405020304" pitchFamily="18" charset="0"/>
              </a:rPr>
              <a:t>30</a:t>
            </a:r>
            <a:r>
              <a:rPr kumimoji="1" lang="zh-CN" altLang="en-US">
                <a:solidFill>
                  <a:srgbClr val="000000"/>
                </a:solidFill>
                <a:latin typeface="Times New Roman" panose="02020603050405020304" pitchFamily="18" charset="0"/>
              </a:rPr>
              <a:t>个地区分类（因西藏和港澳台数据缺失较多，故不在研究范围内）。</a:t>
            </a:r>
          </a:p>
        </p:txBody>
      </p:sp>
      <p:sp>
        <p:nvSpPr>
          <p:cNvPr id="88067" name="Text Box 7">
            <a:extLst>
              <a:ext uri="{FF2B5EF4-FFF2-40B4-BE49-F238E27FC236}">
                <a16:creationId xmlns:a16="http://schemas.microsoft.com/office/drawing/2014/main" id="{4E6E2AB4-FF86-46B3-839C-AAAC20359D8A}"/>
              </a:ext>
            </a:extLst>
          </p:cNvPr>
          <p:cNvSpPr txBox="1">
            <a:spLocks noChangeArrowheads="1"/>
          </p:cNvSpPr>
          <p:nvPr/>
        </p:nvSpPr>
        <p:spPr bwMode="auto">
          <a:xfrm>
            <a:off x="349250" y="479425"/>
            <a:ext cx="82867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3200" b="1">
                <a:solidFill>
                  <a:srgbClr val="000099"/>
                </a:solidFill>
                <a:latin typeface="Arial" panose="020B0604020202020204" pitchFamily="34" charset="0"/>
              </a:rPr>
              <a:t>案例分析</a:t>
            </a:r>
            <a:r>
              <a:rPr lang="zh-CN" altLang="en-US" sz="3200" b="1">
                <a:solidFill>
                  <a:srgbClr val="1F497D"/>
                </a:solidFill>
                <a:latin typeface="Arial" panose="020B0604020202020204" pitchFamily="34" charset="0"/>
              </a:rPr>
              <a:t>：</a:t>
            </a:r>
            <a:r>
              <a:rPr lang="zh-CN" altLang="en-US" sz="3200" b="1">
                <a:solidFill>
                  <a:srgbClr val="000000"/>
                </a:solidFill>
                <a:latin typeface="Arial" panose="020B0604020202020204" pitchFamily="34" charset="0"/>
              </a:rPr>
              <a:t>全国各地区居民生活质量聚类</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256502-42CA-4A29-BD8D-323CF47EC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00" y="1196752"/>
            <a:ext cx="7376799" cy="5342083"/>
          </a:xfrm>
          <a:prstGeom prst="rect">
            <a:avLst/>
          </a:prstGeom>
        </p:spPr>
      </p:pic>
      <p:sp>
        <p:nvSpPr>
          <p:cNvPr id="4" name="矩形 3">
            <a:extLst>
              <a:ext uri="{FF2B5EF4-FFF2-40B4-BE49-F238E27FC236}">
                <a16:creationId xmlns:a16="http://schemas.microsoft.com/office/drawing/2014/main" id="{43BE6F7C-BEF4-4180-88D3-BD22D0289F72}"/>
              </a:ext>
            </a:extLst>
          </p:cNvPr>
          <p:cNvSpPr/>
          <p:nvPr/>
        </p:nvSpPr>
        <p:spPr>
          <a:xfrm>
            <a:off x="544621" y="404664"/>
            <a:ext cx="7704856" cy="896131"/>
          </a:xfrm>
          <a:prstGeom prst="rect">
            <a:avLst/>
          </a:prstGeom>
        </p:spPr>
        <p:txBody>
          <a:bodyPr wrap="square" lIns="91428" tIns="45714" rIns="91428" bIns="45714">
            <a:spAutoFit/>
          </a:bodyPr>
          <a:lstStyle/>
          <a:p>
            <a:pPr algn="ctr" eaLnBrk="1" fontAlgn="auto" hangingPunct="1">
              <a:lnSpc>
                <a:spcPct val="150000"/>
              </a:lnSpc>
              <a:spcBef>
                <a:spcPts val="0"/>
              </a:spcBef>
              <a:spcAft>
                <a:spcPts val="0"/>
              </a:spcAft>
            </a:pPr>
            <a:r>
              <a:rPr lang="zh-CN" altLang="en-US" sz="4000" b="1" dirty="0">
                <a:solidFill>
                  <a:srgbClr val="0000CC"/>
                </a:solidFill>
              </a:rPr>
              <a:t>市场细分</a:t>
            </a:r>
            <a:endParaRPr lang="zh-CN" altLang="en-US" sz="4000" b="1" dirty="0">
              <a:solidFill>
                <a:prstClr val="black"/>
              </a:solidFill>
            </a:endParaRPr>
          </a:p>
        </p:txBody>
      </p:sp>
    </p:spTree>
    <p:extLst>
      <p:ext uri="{BB962C8B-B14F-4D97-AF65-F5344CB8AC3E}">
        <p14:creationId xmlns:p14="http://schemas.microsoft.com/office/powerpoint/2010/main" val="16443002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AE8EFB9A-C1FC-4508-8827-618957C8FFDE}"/>
              </a:ext>
            </a:extLst>
          </p:cNvPr>
          <p:cNvGraphicFramePr>
            <a:graphicFrameLocks noGrp="1"/>
          </p:cNvGraphicFramePr>
          <p:nvPr/>
        </p:nvGraphicFramePr>
        <p:xfrm>
          <a:off x="393700" y="815975"/>
          <a:ext cx="7661274" cy="5847134"/>
        </p:xfrm>
        <a:graphic>
          <a:graphicData uri="http://schemas.openxmlformats.org/drawingml/2006/table">
            <a:tbl>
              <a:tblPr/>
              <a:tblGrid>
                <a:gridCol w="569793">
                  <a:extLst>
                    <a:ext uri="{9D8B030D-6E8A-4147-A177-3AD203B41FA5}">
                      <a16:colId xmlns:a16="http://schemas.microsoft.com/office/drawing/2014/main" val="20000"/>
                    </a:ext>
                  </a:extLst>
                </a:gridCol>
                <a:gridCol w="695148">
                  <a:extLst>
                    <a:ext uri="{9D8B030D-6E8A-4147-A177-3AD203B41FA5}">
                      <a16:colId xmlns:a16="http://schemas.microsoft.com/office/drawing/2014/main" val="20001"/>
                    </a:ext>
                  </a:extLst>
                </a:gridCol>
                <a:gridCol w="695148">
                  <a:extLst>
                    <a:ext uri="{9D8B030D-6E8A-4147-A177-3AD203B41FA5}">
                      <a16:colId xmlns:a16="http://schemas.microsoft.com/office/drawing/2014/main" val="20002"/>
                    </a:ext>
                  </a:extLst>
                </a:gridCol>
                <a:gridCol w="695148">
                  <a:extLst>
                    <a:ext uri="{9D8B030D-6E8A-4147-A177-3AD203B41FA5}">
                      <a16:colId xmlns:a16="http://schemas.microsoft.com/office/drawing/2014/main" val="20003"/>
                    </a:ext>
                  </a:extLst>
                </a:gridCol>
                <a:gridCol w="695148">
                  <a:extLst>
                    <a:ext uri="{9D8B030D-6E8A-4147-A177-3AD203B41FA5}">
                      <a16:colId xmlns:a16="http://schemas.microsoft.com/office/drawing/2014/main" val="20004"/>
                    </a:ext>
                  </a:extLst>
                </a:gridCol>
                <a:gridCol w="695148">
                  <a:extLst>
                    <a:ext uri="{9D8B030D-6E8A-4147-A177-3AD203B41FA5}">
                      <a16:colId xmlns:a16="http://schemas.microsoft.com/office/drawing/2014/main" val="20005"/>
                    </a:ext>
                  </a:extLst>
                </a:gridCol>
                <a:gridCol w="695148">
                  <a:extLst>
                    <a:ext uri="{9D8B030D-6E8A-4147-A177-3AD203B41FA5}">
                      <a16:colId xmlns:a16="http://schemas.microsoft.com/office/drawing/2014/main" val="20006"/>
                    </a:ext>
                  </a:extLst>
                </a:gridCol>
                <a:gridCol w="695148">
                  <a:extLst>
                    <a:ext uri="{9D8B030D-6E8A-4147-A177-3AD203B41FA5}">
                      <a16:colId xmlns:a16="http://schemas.microsoft.com/office/drawing/2014/main" val="20007"/>
                    </a:ext>
                  </a:extLst>
                </a:gridCol>
                <a:gridCol w="695148">
                  <a:extLst>
                    <a:ext uri="{9D8B030D-6E8A-4147-A177-3AD203B41FA5}">
                      <a16:colId xmlns:a16="http://schemas.microsoft.com/office/drawing/2014/main" val="20008"/>
                    </a:ext>
                  </a:extLst>
                </a:gridCol>
                <a:gridCol w="765888">
                  <a:extLst>
                    <a:ext uri="{9D8B030D-6E8A-4147-A177-3AD203B41FA5}">
                      <a16:colId xmlns:a16="http://schemas.microsoft.com/office/drawing/2014/main" val="20009"/>
                    </a:ext>
                  </a:extLst>
                </a:gridCol>
                <a:gridCol w="764409">
                  <a:extLst>
                    <a:ext uri="{9D8B030D-6E8A-4147-A177-3AD203B41FA5}">
                      <a16:colId xmlns:a16="http://schemas.microsoft.com/office/drawing/2014/main" val="20010"/>
                    </a:ext>
                  </a:extLst>
                </a:gridCol>
              </a:tblGrid>
              <a:tr h="675271">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地区</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宋体" panose="02010600030101010101" pitchFamily="2" charset="-122"/>
                        </a:rPr>
                        <a:t>(region)</a:t>
                      </a: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人均地区生产总值</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宋体" panose="02010600030101010101" pitchFamily="2" charset="-122"/>
                        </a:rPr>
                        <a:t>(</a:t>
                      </a:r>
                      <a:r>
                        <a:rPr lang="en-US" altLang="zh-CN" sz="11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x1</a:t>
                      </a:r>
                      <a:r>
                        <a:rPr lang="en-US" altLang="zh-CN" sz="1100" b="1" i="0" u="none" strike="noStrike" dirty="0">
                          <a:solidFill>
                            <a:srgbClr val="000000"/>
                          </a:solidFill>
                          <a:effectLst/>
                          <a:latin typeface="宋体" panose="02010600030101010101" pitchFamily="2" charset="-122"/>
                          <a:ea typeface="宋体" panose="02010600030101010101" pitchFamily="2" charset="-122"/>
                        </a:rPr>
                        <a:t>)</a:t>
                      </a: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人均可支配收入</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x2</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人均拥有公共图书馆藏量</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x3</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人均教育文化娱乐消费支出</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x4</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人均交通通讯消费支出</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x5</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每百户计算机拥有量</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x6</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每百户家用汽车拥有量</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algn="ctr" fontAlgn="ct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x7</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100" b="1" i="0" u="none" strike="noStrike" dirty="0">
                          <a:solidFill>
                            <a:srgbClr val="000000"/>
                          </a:solidFill>
                          <a:effectLst/>
                          <a:latin typeface="宋体" panose="02010600030101010101" pitchFamily="2" charset="-122"/>
                          <a:ea typeface="宋体" panose="02010600030101010101" pitchFamily="2" charset="-122"/>
                        </a:rPr>
                        <a:t>每万人公共车辆数</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x8</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82294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rgbClr val="000000"/>
                          </a:solidFill>
                          <a:effectLst/>
                          <a:latin typeface="宋体" panose="02010600030101010101" pitchFamily="2" charset="-122"/>
                          <a:ea typeface="宋体" panose="02010600030101010101" pitchFamily="2" charset="-122"/>
                        </a:rPr>
                        <a:t>每千人口医疗卫生机构床位数</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x9</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82294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rgbClr val="000000"/>
                          </a:solidFill>
                          <a:effectLst/>
                          <a:latin typeface="宋体" panose="02010600030101010101" pitchFamily="2" charset="-122"/>
                          <a:ea typeface="宋体" panose="02010600030101010101" pitchFamily="2" charset="-122"/>
                        </a:rPr>
                        <a:t>生活垃圾无害化处理率</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p>
                      <a:pPr marL="0" marR="0" lvl="0" indent="0" algn="ctr" defTabSz="822940" rtl="0" eaLnBrk="1" fontAlgn="ctr" latinLnBrk="0" hangingPunct="1">
                        <a:lnSpc>
                          <a:spcPct val="100000"/>
                        </a:lnSpc>
                        <a:spcBef>
                          <a:spcPts val="0"/>
                        </a:spcBef>
                        <a:spcAft>
                          <a:spcPts val="0"/>
                        </a:spcAft>
                        <a:buClrTx/>
                        <a:buSzTx/>
                        <a:buFontTx/>
                        <a:buNone/>
                        <a:tabLst/>
                        <a:defRPr/>
                      </a:pPr>
                      <a:r>
                        <a:rPr lang="en-US" altLang="zh-CN" sz="1100" b="1" i="0" u="none" strike="noStrike" dirty="0">
                          <a:solidFill>
                            <a:srgbClr val="000000"/>
                          </a:solidFill>
                          <a:effectLst/>
                          <a:latin typeface="宋体" panose="02010600030101010101" pitchFamily="2" charset="-122"/>
                          <a:ea typeface="+mn-ea"/>
                        </a:rPr>
                        <a:t>(</a:t>
                      </a:r>
                      <a:r>
                        <a:rPr lang="en-US" altLang="zh-CN" sz="1100" b="1" i="0" u="none" strike="noStrike" dirty="0">
                          <a:solidFill>
                            <a:srgbClr val="000000"/>
                          </a:solidFill>
                          <a:effectLst/>
                          <a:latin typeface="Times New Roman" panose="02020603050405020304" pitchFamily="18" charset="0"/>
                          <a:ea typeface="+mn-ea"/>
                          <a:cs typeface="Times New Roman" panose="02020603050405020304" pitchFamily="18" charset="0"/>
                        </a:rPr>
                        <a:t>x10</a:t>
                      </a:r>
                      <a:r>
                        <a:rPr lang="en-US" altLang="zh-CN" sz="1100" b="1" i="0" u="none" strike="noStrike" dirty="0">
                          <a:solidFill>
                            <a:srgbClr val="000000"/>
                          </a:solidFill>
                          <a:effectLst/>
                          <a:latin typeface="宋体" panose="02010600030101010101" pitchFamily="2" charset="-122"/>
                          <a:ea typeface="+mn-ea"/>
                        </a:rPr>
                        <a:t>)</a:t>
                      </a:r>
                      <a:endParaRPr lang="zh-CN" altLang="en-US" sz="1100" b="1" i="0" u="none" strike="noStrike" dirty="0">
                        <a:solidFill>
                          <a:srgbClr val="000000"/>
                        </a:solidFill>
                        <a:effectLst/>
                        <a:latin typeface="宋体" panose="02010600030101010101" pitchFamily="2" charset="-122"/>
                        <a:ea typeface="+mn-ea"/>
                      </a:endParaRPr>
                    </a:p>
                    <a:p>
                      <a:pPr algn="ctr" fontAlgn="ct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2383">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北京</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129041.64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57229.80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3916.72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5033.98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101.08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47.96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26.55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48.40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172383">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天津</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119134.17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37022.30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2691.52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3744.54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74.21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43.96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19.64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36.80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172383">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河北</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45234.47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21484.10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0.34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1578.29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2290.30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59.48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37.28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15.34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5.25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41.80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2383">
                <a:tc>
                  <a:txBody>
                    <a:bodyPr/>
                    <a:lstStyle/>
                    <a:p>
                      <a:pPr algn="ctr" fontAlgn="ctr"/>
                      <a:r>
                        <a:rPr lang="zh-CN" altLang="en-US" sz="1100" b="0" i="0" u="none" strike="noStrike" dirty="0">
                          <a:solidFill>
                            <a:srgbClr val="000000"/>
                          </a:solidFill>
                          <a:effectLst/>
                          <a:latin typeface="宋体" panose="02010600030101010101" pitchFamily="2" charset="-122"/>
                          <a:ea typeface="宋体" panose="02010600030101010101" pitchFamily="2" charset="-122"/>
                        </a:rPr>
                        <a:t>山西</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41946.03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20420.00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0.47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1879.25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1884.04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55.57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25.08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9.74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5.33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40.60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内蒙古</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63646.54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26212.20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0.71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2227.80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2914.92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47.36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36.15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10.65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5.94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40.20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辽宁</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53580.32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27835.40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0.91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2534.52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3088.44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60.66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25.44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13.23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6.83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40.70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吉林</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55003.79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21368.30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0.73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1928.51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2217.96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52.72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23.20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11.15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5.66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35.80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黑龙江</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41970.65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21205.80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0.57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1897.99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2185.53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47.35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15.67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14.09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35.50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上海</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126687.30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58988.00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3.21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4685.92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4057.65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131.07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41.79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17.94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43.20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江苏</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106949.51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35024.10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2747.59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3496.40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78.75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40.16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17.42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43.00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浙江</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91511.86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42045.70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2844.91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4306.54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80.75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47.94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16.93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40.40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安徽</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43194.24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21863.30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1700.51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2102.26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46.23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21.45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13.61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42.20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福建</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82286.09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30047.70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0.85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1966.44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2642.78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67.50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29.04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15.85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4.66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43.70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江西</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43284.96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22031.40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1606.79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1600.74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50.81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24.68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12.55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45.20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山东</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72590.60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26929.90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1948.44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2568.33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63.29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47.65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16.36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42.10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河南</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46608.25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20170.00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1559.79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1698.59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50.62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24.96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12.28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39.40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湖北</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60111.98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23757.20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0.61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1930.45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1795.66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53.51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19.04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12.38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6.37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38.40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17"/>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湖南</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49421.22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23102.70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2805.07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2042.64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50.66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14.43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6.59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41.20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18"/>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广东</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80316.26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33003.30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0.78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2620.37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3380.02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75.83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31.58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15.30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4.41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43.50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19"/>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广西</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37918.65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19904.80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1585.84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1878.51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53.16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24.61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10.74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4.94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39.10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0"/>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海南</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48191.58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22553.20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1756.80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1995.02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48.33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19.58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13.54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4.54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40.10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1"/>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重庆</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63169.85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24153.00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1993.04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2310.34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51.68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21.27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11.50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6.71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2"/>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四川</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44543.75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20579.80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1468.17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2200.03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40.49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22.62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14.46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6.79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40.00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3"/>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贵州</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37823.55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16703.60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0.39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1783.35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1781.59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36.29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23.56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11.02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6.51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37.00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4"/>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云南</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34110.27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18348.30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1573.67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2033.41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33.77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30.83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13.60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5.72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38.90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5"/>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陕西</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57102.50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20635.20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0.45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1857.64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1760.69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49.81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20.93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15.63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6.29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39.90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6"/>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甘肃</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28407.84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16011.00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0.57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1537.13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1796.54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41.22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19.84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10.52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5.58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33.30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7"/>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青海</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43893.48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19001.00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0.77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1686.63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2409.58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38.80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33.70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14.37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6.40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32.60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8"/>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宁夏</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50492.08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20561.70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1.06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1955.59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2616.83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52.12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33.55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15.26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5.84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40.40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29"/>
                  </a:ext>
                </a:extLst>
              </a:tr>
              <a:tr h="172383">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新疆</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44506.99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19975.10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0.61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1599.29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2382.62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42.66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28.48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14.58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宋体" panose="02010600030101010101" pitchFamily="2" charset="-122"/>
                          <a:ea typeface="宋体" panose="02010600030101010101" pitchFamily="2" charset="-122"/>
                        </a:rPr>
                        <a:t>6.85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40.00 </a:t>
                      </a:r>
                    </a:p>
                  </a:txBody>
                  <a:tcPr marL="4754" marR="4754" marT="475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bl>
          </a:graphicData>
        </a:graphic>
      </p:graphicFrame>
      <p:sp>
        <p:nvSpPr>
          <p:cNvPr id="4" name="文本框 3">
            <a:extLst>
              <a:ext uri="{FF2B5EF4-FFF2-40B4-BE49-F238E27FC236}">
                <a16:creationId xmlns:a16="http://schemas.microsoft.com/office/drawing/2014/main" id="{587B6F82-A0A3-45E7-80ED-9AA4BE183AF2}"/>
              </a:ext>
            </a:extLst>
          </p:cNvPr>
          <p:cNvSpPr txBox="1"/>
          <p:nvPr/>
        </p:nvSpPr>
        <p:spPr>
          <a:xfrm>
            <a:off x="3313113" y="403225"/>
            <a:ext cx="4603750" cy="368300"/>
          </a:xfrm>
          <a:prstGeom prst="rect">
            <a:avLst/>
          </a:prstGeom>
          <a:noFill/>
        </p:spPr>
        <p:txBody>
          <a:bodyPr>
            <a:spAutoFit/>
          </a:bodyPr>
          <a:lstStyle/>
          <a:p>
            <a:pPr eaLnBrk="1" fontAlgn="auto" hangingPunct="1">
              <a:spcBef>
                <a:spcPts val="0"/>
              </a:spcBef>
              <a:spcAft>
                <a:spcPts val="0"/>
              </a:spcAft>
              <a:defRPr/>
            </a:pPr>
            <a:r>
              <a:rPr lang="zh-CN" altLang="en-US" b="1" kern="100" dirty="0">
                <a:solidFill>
                  <a:prstClr val="black"/>
                </a:solidFill>
                <a:latin typeface="Times New Roman" panose="02020603050405020304" pitchFamily="18" charset="0"/>
              </a:rPr>
              <a:t>表</a:t>
            </a:r>
            <a:r>
              <a:rPr lang="en-US" altLang="zh-CN" b="1" kern="100" dirty="0">
                <a:solidFill>
                  <a:prstClr val="black"/>
                </a:solidFill>
                <a:latin typeface="Times New Roman" panose="02020603050405020304" pitchFamily="18" charset="0"/>
              </a:rPr>
              <a:t>1   </a:t>
            </a:r>
            <a:r>
              <a:rPr lang="zh-CN" altLang="en-US" b="1" kern="100" dirty="0">
                <a:solidFill>
                  <a:prstClr val="black"/>
                </a:solidFill>
                <a:latin typeface="Times New Roman" panose="02020603050405020304" pitchFamily="18" charset="0"/>
              </a:rPr>
              <a:t>指标数据（文件名：</a:t>
            </a:r>
            <a:r>
              <a:rPr lang="en-US" altLang="zh-CN" b="1" kern="100" dirty="0">
                <a:solidFill>
                  <a:prstClr val="black"/>
                </a:solidFill>
                <a:latin typeface="Times New Roman" panose="02020603050405020304" pitchFamily="18" charset="0"/>
              </a:rPr>
              <a:t>life</a:t>
            </a:r>
            <a:r>
              <a:rPr lang="zh-CN" altLang="en-US" b="1" kern="100" dirty="0">
                <a:solidFill>
                  <a:prstClr val="black"/>
                </a:solidFill>
                <a:latin typeface="Times New Roman" panose="02020603050405020304" pitchFamily="18" charset="0"/>
              </a:rPr>
              <a:t>）</a:t>
            </a:r>
            <a:endParaRPr lang="zh-CN" altLang="en-US" dirty="0">
              <a:solidFill>
                <a:prstClr val="black"/>
              </a:solidFill>
              <a:latin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a:extLst>
              <a:ext uri="{FF2B5EF4-FFF2-40B4-BE49-F238E27FC236}">
                <a16:creationId xmlns:a16="http://schemas.microsoft.com/office/drawing/2014/main" id="{BBC0D3EA-5623-4A12-8CDC-F626A44E5D9B}"/>
              </a:ext>
            </a:extLst>
          </p:cNvPr>
          <p:cNvSpPr txBox="1">
            <a:spLocks noChangeArrowheads="1"/>
          </p:cNvSpPr>
          <p:nvPr/>
        </p:nvSpPr>
        <p:spPr bwMode="auto">
          <a:xfrm>
            <a:off x="250825" y="836613"/>
            <a:ext cx="8675688" cy="3108325"/>
          </a:xfrm>
          <a:prstGeom prst="rect">
            <a:avLst/>
          </a:prstGeom>
          <a:no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sz="2800" dirty="0">
                <a:solidFill>
                  <a:prstClr val="black"/>
                </a:solidFill>
                <a:latin typeface="Times New Roman" pitchFamily="18" charset="0"/>
              </a:rPr>
              <a:t>proc cluster method=</a:t>
            </a:r>
            <a:r>
              <a:rPr lang="zh-CN" altLang="en-US" sz="2400" b="1" u="sng" dirty="0">
                <a:solidFill>
                  <a:srgbClr val="FF0000"/>
                </a:solidFill>
              </a:rPr>
              <a:t>选项</a:t>
            </a:r>
            <a:r>
              <a:rPr lang="zh-CN" altLang="en-US" sz="2800" dirty="0">
                <a:solidFill>
                  <a:prstClr val="black"/>
                </a:solidFill>
                <a:latin typeface="Times New Roman" pitchFamily="18" charset="0"/>
              </a:rPr>
              <a:t>  </a:t>
            </a:r>
            <a:r>
              <a:rPr lang="en-US" altLang="zh-CN" sz="2800" dirty="0">
                <a:solidFill>
                  <a:prstClr val="black"/>
                </a:solidFill>
                <a:latin typeface="Times New Roman" pitchFamily="18" charset="0"/>
              </a:rPr>
              <a:t>data=</a:t>
            </a:r>
            <a:r>
              <a:rPr lang="en-US" altLang="zh-CN" sz="2800" b="1" u="sng" kern="100" dirty="0">
                <a:solidFill>
                  <a:srgbClr val="4F81BD"/>
                </a:solidFill>
                <a:latin typeface="Times New Roman" panose="02020603050405020304" pitchFamily="18" charset="0"/>
              </a:rPr>
              <a:t>life</a:t>
            </a:r>
            <a:r>
              <a:rPr lang="zh-CN" altLang="en-US" sz="2800" dirty="0">
                <a:solidFill>
                  <a:prstClr val="black"/>
                </a:solidFill>
                <a:latin typeface="Times New Roman" pitchFamily="18" charset="0"/>
              </a:rPr>
              <a:t>  </a:t>
            </a:r>
            <a:r>
              <a:rPr lang="en-US" altLang="zh-CN" sz="2800" dirty="0" err="1">
                <a:solidFill>
                  <a:prstClr val="black"/>
                </a:solidFill>
                <a:latin typeface="Times New Roman" pitchFamily="18" charset="0"/>
              </a:rPr>
              <a:t>outtree</a:t>
            </a:r>
            <a:r>
              <a:rPr lang="en-US" altLang="zh-CN" sz="2800" dirty="0">
                <a:solidFill>
                  <a:prstClr val="black"/>
                </a:solidFill>
                <a:latin typeface="Times New Roman" pitchFamily="18" charset="0"/>
              </a:rPr>
              <a:t>=</a:t>
            </a:r>
            <a:r>
              <a:rPr lang="en-US" altLang="zh-CN" sz="2800" b="1" u="sng" kern="100" dirty="0">
                <a:solidFill>
                  <a:srgbClr val="4F81BD"/>
                </a:solidFill>
                <a:latin typeface="Times New Roman" panose="02020603050405020304" pitchFamily="18" charset="0"/>
              </a:rPr>
              <a:t>tree</a:t>
            </a:r>
            <a:r>
              <a:rPr lang="en-US" altLang="zh-CN" sz="2800" b="1" kern="100" dirty="0">
                <a:solidFill>
                  <a:srgbClr val="4F81BD"/>
                </a:solidFill>
                <a:latin typeface="Times New Roman" panose="02020603050405020304" pitchFamily="18" charset="0"/>
              </a:rPr>
              <a:t> </a:t>
            </a:r>
            <a:r>
              <a:rPr lang="en-US" altLang="zh-CN" sz="2800" dirty="0">
                <a:solidFill>
                  <a:prstClr val="black"/>
                </a:solidFill>
                <a:latin typeface="Times New Roman" pitchFamily="18" charset="0"/>
              </a:rPr>
              <a:t>standard;</a:t>
            </a:r>
          </a:p>
          <a:p>
            <a:pPr eaLnBrk="1" fontAlgn="auto" hangingPunct="1">
              <a:spcBef>
                <a:spcPts val="0"/>
              </a:spcBef>
              <a:spcAft>
                <a:spcPts val="0"/>
              </a:spcAft>
              <a:defRPr/>
            </a:pPr>
            <a:r>
              <a:rPr lang="en-US" altLang="zh-CN" sz="2800" dirty="0">
                <a:solidFill>
                  <a:prstClr val="black"/>
                </a:solidFill>
                <a:latin typeface="Times New Roman" pitchFamily="18" charset="0"/>
              </a:rPr>
              <a:t>     var x1-x10;</a:t>
            </a:r>
          </a:p>
          <a:p>
            <a:pPr eaLnBrk="1" fontAlgn="auto" hangingPunct="1">
              <a:spcBef>
                <a:spcPts val="0"/>
              </a:spcBef>
              <a:spcAft>
                <a:spcPts val="0"/>
              </a:spcAft>
              <a:defRPr/>
            </a:pPr>
            <a:r>
              <a:rPr lang="en-US" altLang="zh-CN" sz="2800" dirty="0">
                <a:solidFill>
                  <a:prstClr val="black"/>
                </a:solidFill>
                <a:latin typeface="Times New Roman" pitchFamily="18" charset="0"/>
              </a:rPr>
              <a:t>     id region;</a:t>
            </a:r>
          </a:p>
          <a:p>
            <a:pPr eaLnBrk="1" fontAlgn="auto" hangingPunct="1">
              <a:spcBef>
                <a:spcPts val="0"/>
              </a:spcBef>
              <a:spcAft>
                <a:spcPts val="0"/>
              </a:spcAft>
              <a:defRPr/>
            </a:pPr>
            <a:r>
              <a:rPr lang="en-US" altLang="zh-CN" sz="2800" dirty="0">
                <a:solidFill>
                  <a:prstClr val="black"/>
                </a:solidFill>
                <a:latin typeface="Times New Roman" pitchFamily="18" charset="0"/>
              </a:rPr>
              <a:t>     run;</a:t>
            </a:r>
          </a:p>
          <a:p>
            <a:pPr marL="182563" indent="-182563" eaLnBrk="1" fontAlgn="auto" hangingPunct="1">
              <a:spcBef>
                <a:spcPts val="0"/>
              </a:spcBef>
              <a:spcAft>
                <a:spcPts val="0"/>
              </a:spcAft>
              <a:defRPr/>
            </a:pPr>
            <a:r>
              <a:rPr lang="en-US" altLang="zh-CN" sz="2800" dirty="0">
                <a:solidFill>
                  <a:prstClr val="black"/>
                </a:solidFill>
                <a:latin typeface="Times New Roman" pitchFamily="18" charset="0"/>
              </a:rPr>
              <a:t>proc tree data=</a:t>
            </a:r>
            <a:r>
              <a:rPr lang="en-US" altLang="zh-CN" sz="2800" b="1" u="sng" kern="100" dirty="0">
                <a:solidFill>
                  <a:srgbClr val="4F81BD"/>
                </a:solidFill>
                <a:latin typeface="Times New Roman" panose="02020603050405020304" pitchFamily="18" charset="0"/>
              </a:rPr>
              <a:t>tree</a:t>
            </a:r>
            <a:r>
              <a:rPr lang="en-US" altLang="zh-CN" dirty="0">
                <a:solidFill>
                  <a:prstClr val="black"/>
                </a:solidFill>
              </a:rPr>
              <a:t>  </a:t>
            </a:r>
            <a:r>
              <a:rPr lang="en-US" altLang="zh-CN" sz="2800" dirty="0">
                <a:solidFill>
                  <a:prstClr val="black"/>
                </a:solidFill>
                <a:latin typeface="Times New Roman" pitchFamily="18" charset="0"/>
              </a:rPr>
              <a:t>horizontal graphics;</a:t>
            </a:r>
          </a:p>
          <a:p>
            <a:pPr eaLnBrk="1" fontAlgn="auto" hangingPunct="1">
              <a:spcBef>
                <a:spcPts val="0"/>
              </a:spcBef>
              <a:spcAft>
                <a:spcPts val="0"/>
              </a:spcAft>
              <a:defRPr/>
            </a:pPr>
            <a:r>
              <a:rPr lang="en-US" altLang="zh-CN" sz="2800" dirty="0">
                <a:solidFill>
                  <a:prstClr val="black"/>
                </a:solidFill>
                <a:latin typeface="Times New Roman" pitchFamily="18" charset="0"/>
              </a:rPr>
              <a:t>     id region;</a:t>
            </a:r>
          </a:p>
          <a:p>
            <a:pPr eaLnBrk="1" fontAlgn="auto" hangingPunct="1">
              <a:spcBef>
                <a:spcPts val="0"/>
              </a:spcBef>
              <a:spcAft>
                <a:spcPts val="0"/>
              </a:spcAft>
              <a:defRPr/>
            </a:pPr>
            <a:r>
              <a:rPr lang="en-US" altLang="zh-CN" sz="2800" dirty="0">
                <a:solidFill>
                  <a:prstClr val="black"/>
                </a:solidFill>
                <a:latin typeface="Times New Roman" pitchFamily="18" charset="0"/>
              </a:rPr>
              <a:t>     run;</a:t>
            </a:r>
          </a:p>
        </p:txBody>
      </p:sp>
      <p:sp>
        <p:nvSpPr>
          <p:cNvPr id="90115" name="Rectangle 5">
            <a:extLst>
              <a:ext uri="{FF2B5EF4-FFF2-40B4-BE49-F238E27FC236}">
                <a16:creationId xmlns:a16="http://schemas.microsoft.com/office/drawing/2014/main" id="{7C04971D-8905-44D8-8C86-F303FDA488D7}"/>
              </a:ext>
            </a:extLst>
          </p:cNvPr>
          <p:cNvSpPr>
            <a:spLocks noChangeArrowheads="1"/>
          </p:cNvSpPr>
          <p:nvPr/>
        </p:nvSpPr>
        <p:spPr bwMode="auto">
          <a:xfrm>
            <a:off x="501650" y="4933950"/>
            <a:ext cx="2233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000000"/>
                </a:solidFill>
                <a:latin typeface="Times New Roman" panose="02020603050405020304" pitchFamily="18" charset="0"/>
              </a:rPr>
              <a:t>Method</a:t>
            </a:r>
            <a:r>
              <a:rPr lang="zh-CN" altLang="en-US" sz="2400">
                <a:solidFill>
                  <a:srgbClr val="000000"/>
                </a:solidFill>
                <a:latin typeface="Arial" panose="020B0604020202020204" pitchFamily="34" charset="0"/>
              </a:rPr>
              <a:t>＝</a:t>
            </a:r>
            <a:r>
              <a:rPr lang="zh-CN" altLang="en-US" sz="2400" b="1" u="sng">
                <a:solidFill>
                  <a:srgbClr val="FF0000"/>
                </a:solidFill>
                <a:latin typeface="Arial" panose="020B0604020202020204" pitchFamily="34" charset="0"/>
              </a:rPr>
              <a:t>选项</a:t>
            </a:r>
          </a:p>
        </p:txBody>
      </p:sp>
      <p:sp>
        <p:nvSpPr>
          <p:cNvPr id="90116" name="Text Box 6">
            <a:extLst>
              <a:ext uri="{FF2B5EF4-FFF2-40B4-BE49-F238E27FC236}">
                <a16:creationId xmlns:a16="http://schemas.microsoft.com/office/drawing/2014/main" id="{7BCDD487-B2CF-4A41-ABBC-E6BC6D6DCA20}"/>
              </a:ext>
            </a:extLst>
          </p:cNvPr>
          <p:cNvSpPr txBox="1">
            <a:spLocks noChangeArrowheads="1"/>
          </p:cNvSpPr>
          <p:nvPr/>
        </p:nvSpPr>
        <p:spPr bwMode="auto">
          <a:xfrm>
            <a:off x="3094038" y="4017963"/>
            <a:ext cx="507523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000000"/>
                </a:solidFill>
                <a:latin typeface="Arial" panose="020B0604020202020204" pitchFamily="34" charset="0"/>
              </a:rPr>
              <a:t>single       </a:t>
            </a:r>
            <a:r>
              <a:rPr lang="zh-CN" altLang="en-US" sz="2400">
                <a:solidFill>
                  <a:srgbClr val="000000"/>
                </a:solidFill>
                <a:latin typeface="Arial" panose="020B0604020202020204" pitchFamily="34" charset="0"/>
              </a:rPr>
              <a:t>最短距离法</a:t>
            </a:r>
          </a:p>
          <a:p>
            <a:pPr eaLnBrk="1" hangingPunct="1">
              <a:spcBef>
                <a:spcPct val="0"/>
              </a:spcBef>
              <a:buFontTx/>
              <a:buNone/>
            </a:pPr>
            <a:r>
              <a:rPr lang="en-US" altLang="zh-CN" sz="2400">
                <a:solidFill>
                  <a:srgbClr val="000000"/>
                </a:solidFill>
                <a:latin typeface="Arial" panose="020B0604020202020204" pitchFamily="34" charset="0"/>
              </a:rPr>
              <a:t>complete  </a:t>
            </a:r>
            <a:r>
              <a:rPr lang="zh-CN" altLang="en-US" sz="2400">
                <a:solidFill>
                  <a:srgbClr val="000000"/>
                </a:solidFill>
                <a:latin typeface="Arial" panose="020B0604020202020204" pitchFamily="34" charset="0"/>
              </a:rPr>
              <a:t>最长距离法</a:t>
            </a:r>
          </a:p>
          <a:p>
            <a:pPr eaLnBrk="1" hangingPunct="1">
              <a:spcBef>
                <a:spcPct val="0"/>
              </a:spcBef>
              <a:buFontTx/>
              <a:buNone/>
            </a:pPr>
            <a:r>
              <a:rPr lang="en-US" altLang="zh-CN" sz="2400">
                <a:solidFill>
                  <a:srgbClr val="000000"/>
                </a:solidFill>
                <a:latin typeface="Arial" panose="020B0604020202020204" pitchFamily="34" charset="0"/>
              </a:rPr>
              <a:t>median     </a:t>
            </a:r>
            <a:r>
              <a:rPr lang="zh-CN" altLang="en-US" sz="2400">
                <a:solidFill>
                  <a:srgbClr val="000000"/>
                </a:solidFill>
                <a:latin typeface="Arial" panose="020B0604020202020204" pitchFamily="34" charset="0"/>
              </a:rPr>
              <a:t>中间距离法</a:t>
            </a:r>
          </a:p>
          <a:p>
            <a:pPr eaLnBrk="1" hangingPunct="1">
              <a:spcBef>
                <a:spcPct val="0"/>
              </a:spcBef>
              <a:buFontTx/>
              <a:buNone/>
            </a:pPr>
            <a:r>
              <a:rPr lang="en-US" altLang="zh-CN" sz="2400">
                <a:solidFill>
                  <a:srgbClr val="000000"/>
                </a:solidFill>
                <a:latin typeface="Arial" panose="020B0604020202020204" pitchFamily="34" charset="0"/>
              </a:rPr>
              <a:t>centroid    </a:t>
            </a:r>
            <a:r>
              <a:rPr lang="zh-CN" altLang="en-US" sz="2400">
                <a:solidFill>
                  <a:srgbClr val="000000"/>
                </a:solidFill>
                <a:latin typeface="Arial" panose="020B0604020202020204" pitchFamily="34" charset="0"/>
              </a:rPr>
              <a:t>重心法</a:t>
            </a:r>
          </a:p>
          <a:p>
            <a:pPr eaLnBrk="1" hangingPunct="1">
              <a:spcBef>
                <a:spcPct val="0"/>
              </a:spcBef>
              <a:buFontTx/>
              <a:buNone/>
            </a:pPr>
            <a:r>
              <a:rPr lang="en-US" altLang="zh-CN" sz="2400">
                <a:solidFill>
                  <a:srgbClr val="000000"/>
                </a:solidFill>
                <a:latin typeface="Arial" panose="020B0604020202020204" pitchFamily="34" charset="0"/>
              </a:rPr>
              <a:t>average    </a:t>
            </a:r>
            <a:r>
              <a:rPr lang="zh-CN" altLang="en-US" sz="2400">
                <a:solidFill>
                  <a:srgbClr val="000000"/>
                </a:solidFill>
                <a:latin typeface="Arial" panose="020B0604020202020204" pitchFamily="34" charset="0"/>
              </a:rPr>
              <a:t>类平均法</a:t>
            </a:r>
          </a:p>
          <a:p>
            <a:pPr eaLnBrk="1" hangingPunct="1">
              <a:spcBef>
                <a:spcPct val="0"/>
              </a:spcBef>
              <a:buFontTx/>
              <a:buNone/>
            </a:pPr>
            <a:r>
              <a:rPr lang="en-US" altLang="zh-CN" sz="2400">
                <a:solidFill>
                  <a:srgbClr val="000000"/>
                </a:solidFill>
                <a:latin typeface="Arial" panose="020B0604020202020204" pitchFamily="34" charset="0"/>
              </a:rPr>
              <a:t>ward         </a:t>
            </a:r>
            <a:r>
              <a:rPr lang="zh-CN" altLang="en-US" sz="2400">
                <a:solidFill>
                  <a:srgbClr val="000000"/>
                </a:solidFill>
                <a:latin typeface="Arial" panose="020B0604020202020204" pitchFamily="34" charset="0"/>
              </a:rPr>
              <a:t>离差平方和法（</a:t>
            </a:r>
            <a:r>
              <a:rPr lang="en-US" altLang="zh-CN" sz="2400">
                <a:solidFill>
                  <a:srgbClr val="000000"/>
                </a:solidFill>
                <a:latin typeface="Arial" panose="020B0604020202020204" pitchFamily="34" charset="0"/>
              </a:rPr>
              <a:t>Ward</a:t>
            </a:r>
            <a:r>
              <a:rPr lang="zh-CN" altLang="en-US" sz="2400">
                <a:solidFill>
                  <a:srgbClr val="000000"/>
                </a:solidFill>
                <a:latin typeface="Arial" panose="020B0604020202020204" pitchFamily="34" charset="0"/>
              </a:rPr>
              <a:t>法）</a:t>
            </a:r>
          </a:p>
        </p:txBody>
      </p:sp>
      <p:sp>
        <p:nvSpPr>
          <p:cNvPr id="90117" name="Text Box 7">
            <a:extLst>
              <a:ext uri="{FF2B5EF4-FFF2-40B4-BE49-F238E27FC236}">
                <a16:creationId xmlns:a16="http://schemas.microsoft.com/office/drawing/2014/main" id="{9DB62B0B-F20E-4AE8-85A5-D67BAA35463A}"/>
              </a:ext>
            </a:extLst>
          </p:cNvPr>
          <p:cNvSpPr txBox="1">
            <a:spLocks noChangeArrowheads="1"/>
          </p:cNvSpPr>
          <p:nvPr/>
        </p:nvSpPr>
        <p:spPr bwMode="auto">
          <a:xfrm>
            <a:off x="395288" y="188913"/>
            <a:ext cx="5732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200" b="1">
                <a:solidFill>
                  <a:srgbClr val="1F497D"/>
                </a:solidFill>
                <a:latin typeface="Times New Roman" panose="02020603050405020304" pitchFamily="18" charset="0"/>
              </a:rPr>
              <a:t>SAS </a:t>
            </a:r>
            <a:r>
              <a:rPr lang="zh-CN" altLang="en-US" sz="3200" b="1">
                <a:solidFill>
                  <a:srgbClr val="1F497D"/>
                </a:solidFill>
                <a:latin typeface="Arial" panose="020B0604020202020204" pitchFamily="34" charset="0"/>
              </a:rPr>
              <a:t>程序：系统聚类法</a:t>
            </a:r>
          </a:p>
        </p:txBody>
      </p:sp>
      <p:graphicFrame>
        <p:nvGraphicFramePr>
          <p:cNvPr id="90118" name="Object 8">
            <a:extLst>
              <a:ext uri="{FF2B5EF4-FFF2-40B4-BE49-F238E27FC236}">
                <a16:creationId xmlns:a16="http://schemas.microsoft.com/office/drawing/2014/main" id="{CB2D2F71-9DF1-4422-B641-FB4839E6D802}"/>
              </a:ext>
            </a:extLst>
          </p:cNvPr>
          <p:cNvGraphicFramePr>
            <a:graphicFrameLocks noChangeAspect="1"/>
          </p:cNvGraphicFramePr>
          <p:nvPr/>
        </p:nvGraphicFramePr>
        <p:xfrm>
          <a:off x="2517775" y="4141788"/>
          <a:ext cx="963613" cy="2197100"/>
        </p:xfrm>
        <a:graphic>
          <a:graphicData uri="http://schemas.openxmlformats.org/presentationml/2006/ole">
            <mc:AlternateContent xmlns:mc="http://schemas.openxmlformats.org/markup-compatibility/2006">
              <mc:Choice xmlns:v="urn:schemas-microsoft-com:vml" Requires="v">
                <p:oleObj spid="_x0000_s53302" name="公式" r:id="rId3" imgW="164885" imgH="215619" progId="Equation.3">
                  <p:embed/>
                </p:oleObj>
              </mc:Choice>
              <mc:Fallback>
                <p:oleObj name="公式" r:id="rId3" imgW="164885"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775" y="4141788"/>
                        <a:ext cx="963613" cy="219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7">
            <a:extLst>
              <a:ext uri="{FF2B5EF4-FFF2-40B4-BE49-F238E27FC236}">
                <a16:creationId xmlns:a16="http://schemas.microsoft.com/office/drawing/2014/main" id="{EE7419FC-3D6E-4E31-9193-8A68485A3C48}"/>
              </a:ext>
            </a:extLst>
          </p:cNvPr>
          <p:cNvSpPr txBox="1">
            <a:spLocks noChangeArrowheads="1"/>
          </p:cNvSpPr>
          <p:nvPr/>
        </p:nvSpPr>
        <p:spPr bwMode="auto">
          <a:xfrm>
            <a:off x="395288" y="188913"/>
            <a:ext cx="5453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200" b="1">
                <a:solidFill>
                  <a:srgbClr val="1F497D"/>
                </a:solidFill>
                <a:latin typeface="Times New Roman" panose="02020603050405020304" pitchFamily="18" charset="0"/>
              </a:rPr>
              <a:t>SAS </a:t>
            </a:r>
            <a:r>
              <a:rPr lang="zh-CN" altLang="en-US" sz="3200" b="1">
                <a:solidFill>
                  <a:srgbClr val="1F497D"/>
                </a:solidFill>
                <a:latin typeface="Arial" panose="020B0604020202020204" pitchFamily="34" charset="0"/>
              </a:rPr>
              <a:t>输出：系统聚类法</a:t>
            </a:r>
          </a:p>
        </p:txBody>
      </p:sp>
      <p:sp>
        <p:nvSpPr>
          <p:cNvPr id="10" name="文本框 9">
            <a:extLst>
              <a:ext uri="{FF2B5EF4-FFF2-40B4-BE49-F238E27FC236}">
                <a16:creationId xmlns:a16="http://schemas.microsoft.com/office/drawing/2014/main" id="{93089BD4-93BE-40F8-9A84-7A466F06EAFD}"/>
              </a:ext>
            </a:extLst>
          </p:cNvPr>
          <p:cNvSpPr txBox="1"/>
          <p:nvPr/>
        </p:nvSpPr>
        <p:spPr>
          <a:xfrm>
            <a:off x="138113" y="889000"/>
            <a:ext cx="5137150" cy="461963"/>
          </a:xfrm>
          <a:prstGeom prst="rect">
            <a:avLst/>
          </a:prstGeom>
          <a:noFill/>
        </p:spPr>
        <p:txBody>
          <a:bodyPr>
            <a:spAutoFit/>
          </a:bodyPr>
          <a:lstStyle/>
          <a:p>
            <a:pPr eaLnBrk="1" fontAlgn="auto" hangingPunct="1">
              <a:spcBef>
                <a:spcPts val="0"/>
              </a:spcBef>
              <a:spcAft>
                <a:spcPts val="0"/>
              </a:spcAft>
              <a:defRPr/>
            </a:pPr>
            <a:r>
              <a:rPr lang="zh-CN" altLang="en-US" sz="2400" b="1" kern="100" dirty="0">
                <a:solidFill>
                  <a:prstClr val="black"/>
                </a:solidFill>
                <a:latin typeface="Times New Roman" panose="02020603050405020304" pitchFamily="18" charset="0"/>
              </a:rPr>
              <a:t>输出</a:t>
            </a:r>
            <a:r>
              <a:rPr lang="en-US" altLang="zh-CN" sz="2400" b="1" kern="100" dirty="0">
                <a:solidFill>
                  <a:prstClr val="black"/>
                </a:solidFill>
                <a:latin typeface="Times New Roman" panose="02020603050405020304" pitchFamily="18" charset="0"/>
              </a:rPr>
              <a:t>1</a:t>
            </a:r>
            <a:r>
              <a:rPr lang="zh-CN" altLang="en-US" sz="2400" b="1" kern="100" dirty="0">
                <a:solidFill>
                  <a:prstClr val="black"/>
                </a:solidFill>
                <a:latin typeface="Times New Roman" panose="02020603050405020304" pitchFamily="18" charset="0"/>
              </a:rPr>
              <a:t>：聚类历史</a:t>
            </a:r>
            <a:r>
              <a:rPr lang="en-US" altLang="zh-CN" sz="2400" b="1" kern="100" dirty="0">
                <a:solidFill>
                  <a:prstClr val="black"/>
                </a:solidFill>
                <a:latin typeface="Times New Roman" panose="02020603050405020304" pitchFamily="18" charset="0"/>
              </a:rPr>
              <a:t>(</a:t>
            </a:r>
            <a:r>
              <a:rPr lang="zh-CN" altLang="en-US" sz="2400" b="1" kern="100" dirty="0">
                <a:solidFill>
                  <a:prstClr val="black"/>
                </a:solidFill>
                <a:latin typeface="Times New Roman" panose="02020603050405020304" pitchFamily="18" charset="0"/>
              </a:rPr>
              <a:t>以</a:t>
            </a:r>
            <a:r>
              <a:rPr lang="en-US" altLang="zh-CN" sz="2400" b="1" kern="100" dirty="0">
                <a:solidFill>
                  <a:prstClr val="black"/>
                </a:solidFill>
                <a:latin typeface="Times New Roman" panose="02020603050405020304" pitchFamily="18" charset="0"/>
              </a:rPr>
              <a:t>Ward</a:t>
            </a:r>
            <a:r>
              <a:rPr lang="zh-CN" altLang="en-US" sz="2400" b="1" kern="100" dirty="0">
                <a:solidFill>
                  <a:prstClr val="black"/>
                </a:solidFill>
                <a:latin typeface="Times New Roman" panose="02020603050405020304" pitchFamily="18" charset="0"/>
              </a:rPr>
              <a:t>法为例</a:t>
            </a:r>
            <a:r>
              <a:rPr lang="en-US" altLang="zh-CN" sz="2400" b="1" kern="100" dirty="0">
                <a:solidFill>
                  <a:prstClr val="black"/>
                </a:solidFill>
                <a:latin typeface="Times New Roman" panose="02020603050405020304" pitchFamily="18" charset="0"/>
              </a:rPr>
              <a:t>)</a:t>
            </a:r>
            <a:endParaRPr lang="zh-CN" altLang="en-US" sz="2400" b="1" dirty="0">
              <a:solidFill>
                <a:prstClr val="black"/>
              </a:solidFill>
              <a:latin typeface="Calibri"/>
            </a:endParaRPr>
          </a:p>
        </p:txBody>
      </p:sp>
      <p:pic>
        <p:nvPicPr>
          <p:cNvPr id="91140" name="Picture 2">
            <a:extLst>
              <a:ext uri="{FF2B5EF4-FFF2-40B4-BE49-F238E27FC236}">
                <a16:creationId xmlns:a16="http://schemas.microsoft.com/office/drawing/2014/main" id="{77A52976-FC64-4541-821C-59AA4D972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501775"/>
            <a:ext cx="3425825"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1" name="Picture 4">
            <a:extLst>
              <a:ext uri="{FF2B5EF4-FFF2-40B4-BE49-F238E27FC236}">
                <a16:creationId xmlns:a16="http://schemas.microsoft.com/office/drawing/2014/main" id="{15D2BDA5-7AA7-4052-AD03-89F8EB148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738" y="2266950"/>
            <a:ext cx="3341687"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2" name="Picture 2">
            <a:extLst>
              <a:ext uri="{FF2B5EF4-FFF2-40B4-BE49-F238E27FC236}">
                <a16:creationId xmlns:a16="http://schemas.microsoft.com/office/drawing/2014/main" id="{ACE961A0-BE23-4CB5-818E-EEBF90A51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467" b="84753"/>
          <a:stretch>
            <a:fillRect/>
          </a:stretch>
        </p:blipFill>
        <p:spPr bwMode="auto">
          <a:xfrm>
            <a:off x="4376738" y="1466850"/>
            <a:ext cx="3341687"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445CA57-F742-4FB9-ABCF-D11673FE1AFF}"/>
              </a:ext>
            </a:extLst>
          </p:cNvPr>
          <p:cNvSpPr txBox="1"/>
          <p:nvPr/>
        </p:nvSpPr>
        <p:spPr>
          <a:xfrm>
            <a:off x="3627438" y="6324600"/>
            <a:ext cx="4518025" cy="369888"/>
          </a:xfrm>
          <a:prstGeom prst="rect">
            <a:avLst/>
          </a:prstGeom>
          <a:noFill/>
        </p:spPr>
        <p:txBody>
          <a:bodyPr>
            <a:spAutoFit/>
          </a:bodyPr>
          <a:lstStyle/>
          <a:p>
            <a:pPr eaLnBrk="1" fontAlgn="auto" hangingPunct="1">
              <a:spcBef>
                <a:spcPts val="0"/>
              </a:spcBef>
              <a:spcAft>
                <a:spcPts val="0"/>
              </a:spcAft>
              <a:defRPr/>
            </a:pPr>
            <a:r>
              <a:rPr lang="zh-CN" altLang="en-US" b="1" kern="100" dirty="0">
                <a:solidFill>
                  <a:prstClr val="black"/>
                </a:solidFill>
                <a:latin typeface="Times New Roman" panose="02020603050405020304" pitchFamily="18" charset="0"/>
              </a:rPr>
              <a:t>图</a:t>
            </a:r>
            <a:r>
              <a:rPr lang="en-US" altLang="zh-CN" b="1" kern="100" dirty="0">
                <a:solidFill>
                  <a:prstClr val="black"/>
                </a:solidFill>
                <a:latin typeface="Times New Roman" panose="02020603050405020304" pitchFamily="18" charset="0"/>
              </a:rPr>
              <a:t>2 </a:t>
            </a:r>
            <a:r>
              <a:rPr lang="zh-CN" altLang="en-US" b="1" kern="100" dirty="0">
                <a:solidFill>
                  <a:prstClr val="black"/>
                </a:solidFill>
                <a:latin typeface="Times New Roman" panose="02020603050405020304" pitchFamily="18" charset="0"/>
              </a:rPr>
              <a:t>类平均法树形图</a:t>
            </a:r>
            <a:endParaRPr lang="zh-CN" altLang="en-US" dirty="0">
              <a:solidFill>
                <a:prstClr val="black"/>
              </a:solidFill>
              <a:latin typeface="Calibri"/>
            </a:endParaRPr>
          </a:p>
        </p:txBody>
      </p:sp>
      <p:pic>
        <p:nvPicPr>
          <p:cNvPr id="92163" name="Picture 2" descr="Proc Tree 图形输出">
            <a:extLst>
              <a:ext uri="{FF2B5EF4-FFF2-40B4-BE49-F238E27FC236}">
                <a16:creationId xmlns:a16="http://schemas.microsoft.com/office/drawing/2014/main" id="{D0E6A700-D724-44B7-8D13-591635094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409575"/>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3">
            <a:extLst>
              <a:ext uri="{FF2B5EF4-FFF2-40B4-BE49-F238E27FC236}">
                <a16:creationId xmlns:a16="http://schemas.microsoft.com/office/drawing/2014/main" id="{6333E993-D617-457D-A184-E8EECA54591A}"/>
              </a:ext>
            </a:extLst>
          </p:cNvPr>
          <p:cNvSpPr>
            <a:spLocks noChangeShapeType="1"/>
          </p:cNvSpPr>
          <p:nvPr/>
        </p:nvSpPr>
        <p:spPr bwMode="auto">
          <a:xfrm flipH="1">
            <a:off x="4168775" y="722313"/>
            <a:ext cx="11113" cy="5087937"/>
          </a:xfrm>
          <a:prstGeom prst="line">
            <a:avLst/>
          </a:prstGeom>
          <a:noFill/>
          <a:ln w="28575">
            <a:solidFill>
              <a:srgbClr val="FF0066"/>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91AA64-265A-4797-BE5A-6E3EF3285DD0}"/>
              </a:ext>
            </a:extLst>
          </p:cNvPr>
          <p:cNvSpPr txBox="1"/>
          <p:nvPr/>
        </p:nvSpPr>
        <p:spPr>
          <a:xfrm>
            <a:off x="3511550" y="6238875"/>
            <a:ext cx="4572000" cy="369888"/>
          </a:xfrm>
          <a:prstGeom prst="rect">
            <a:avLst/>
          </a:prstGeom>
          <a:noFill/>
        </p:spPr>
        <p:txBody>
          <a:bodyPr>
            <a:spAutoFit/>
          </a:bodyPr>
          <a:lstStyle/>
          <a:p>
            <a:pPr eaLnBrk="1" fontAlgn="auto" hangingPunct="1">
              <a:spcBef>
                <a:spcPts val="0"/>
              </a:spcBef>
              <a:spcAft>
                <a:spcPts val="0"/>
              </a:spcAft>
              <a:defRPr/>
            </a:pPr>
            <a:r>
              <a:rPr lang="zh-CN" altLang="en-US" b="1" kern="100" dirty="0">
                <a:solidFill>
                  <a:prstClr val="black"/>
                </a:solidFill>
                <a:latin typeface="Times New Roman" panose="02020603050405020304" pitchFamily="18" charset="0"/>
              </a:rPr>
              <a:t>图</a:t>
            </a:r>
            <a:r>
              <a:rPr lang="en-US" altLang="zh-CN" b="1" kern="100" dirty="0">
                <a:solidFill>
                  <a:prstClr val="black"/>
                </a:solidFill>
                <a:latin typeface="Times New Roman" panose="02020603050405020304" pitchFamily="18" charset="0"/>
              </a:rPr>
              <a:t>3 </a:t>
            </a:r>
            <a:r>
              <a:rPr lang="zh-CN" altLang="en-US" b="1" kern="100" dirty="0">
                <a:solidFill>
                  <a:prstClr val="black"/>
                </a:solidFill>
                <a:latin typeface="Times New Roman" panose="02020603050405020304" pitchFamily="18" charset="0"/>
              </a:rPr>
              <a:t>重心法树形图</a:t>
            </a:r>
            <a:endParaRPr lang="zh-CN" altLang="en-US" dirty="0">
              <a:solidFill>
                <a:prstClr val="black"/>
              </a:solidFill>
              <a:latin typeface="Calibri"/>
            </a:endParaRPr>
          </a:p>
        </p:txBody>
      </p:sp>
      <p:pic>
        <p:nvPicPr>
          <p:cNvPr id="93187" name="Picture 2" descr="Proc Tree 图形输出">
            <a:extLst>
              <a:ext uri="{FF2B5EF4-FFF2-40B4-BE49-F238E27FC236}">
                <a16:creationId xmlns:a16="http://schemas.microsoft.com/office/drawing/2014/main" id="{DBD6EAEE-A40D-4B1D-93C0-D238931A4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58775"/>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3">
            <a:extLst>
              <a:ext uri="{FF2B5EF4-FFF2-40B4-BE49-F238E27FC236}">
                <a16:creationId xmlns:a16="http://schemas.microsoft.com/office/drawing/2014/main" id="{B2A10DA7-3F18-439F-94B3-A696BA5BD115}"/>
              </a:ext>
            </a:extLst>
          </p:cNvPr>
          <p:cNvSpPr>
            <a:spLocks noChangeShapeType="1"/>
          </p:cNvSpPr>
          <p:nvPr/>
        </p:nvSpPr>
        <p:spPr bwMode="auto">
          <a:xfrm flipH="1">
            <a:off x="3189288" y="690563"/>
            <a:ext cx="39687" cy="5049837"/>
          </a:xfrm>
          <a:prstGeom prst="line">
            <a:avLst/>
          </a:prstGeom>
          <a:noFill/>
          <a:ln w="28575">
            <a:solidFill>
              <a:srgbClr val="FF0066"/>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EADB9BA-4940-4839-9E94-0B191E504EED}"/>
              </a:ext>
            </a:extLst>
          </p:cNvPr>
          <p:cNvSpPr txBox="1"/>
          <p:nvPr/>
        </p:nvSpPr>
        <p:spPr>
          <a:xfrm>
            <a:off x="3368675" y="6183313"/>
            <a:ext cx="4572000" cy="369887"/>
          </a:xfrm>
          <a:prstGeom prst="rect">
            <a:avLst/>
          </a:prstGeom>
          <a:noFill/>
        </p:spPr>
        <p:txBody>
          <a:bodyPr>
            <a:spAutoFit/>
          </a:bodyPr>
          <a:lstStyle/>
          <a:p>
            <a:pPr eaLnBrk="1" fontAlgn="auto" hangingPunct="1">
              <a:spcBef>
                <a:spcPts val="0"/>
              </a:spcBef>
              <a:spcAft>
                <a:spcPts val="0"/>
              </a:spcAft>
              <a:defRPr/>
            </a:pPr>
            <a:r>
              <a:rPr lang="zh-CN" altLang="en-US" b="1" kern="100" dirty="0">
                <a:solidFill>
                  <a:prstClr val="black"/>
                </a:solidFill>
                <a:latin typeface="Times New Roman" panose="02020603050405020304" pitchFamily="18" charset="0"/>
              </a:rPr>
              <a:t>图</a:t>
            </a:r>
            <a:r>
              <a:rPr lang="en-US" altLang="zh-CN" b="1" kern="100" dirty="0">
                <a:solidFill>
                  <a:prstClr val="black"/>
                </a:solidFill>
                <a:latin typeface="Times New Roman" panose="02020603050405020304" pitchFamily="18" charset="0"/>
              </a:rPr>
              <a:t>4 </a:t>
            </a:r>
            <a:r>
              <a:rPr lang="zh-CN" altLang="en-US" b="1" kern="100" dirty="0">
                <a:solidFill>
                  <a:prstClr val="black"/>
                </a:solidFill>
                <a:latin typeface="Times New Roman" panose="02020603050405020304" pitchFamily="18" charset="0"/>
              </a:rPr>
              <a:t>中间距离法树形图</a:t>
            </a:r>
            <a:endParaRPr lang="zh-CN" altLang="en-US" dirty="0">
              <a:solidFill>
                <a:prstClr val="black"/>
              </a:solidFill>
              <a:latin typeface="Calibri"/>
            </a:endParaRPr>
          </a:p>
        </p:txBody>
      </p:sp>
      <p:pic>
        <p:nvPicPr>
          <p:cNvPr id="94211" name="Picture 2" descr="Proc Tree 图形输出">
            <a:extLst>
              <a:ext uri="{FF2B5EF4-FFF2-40B4-BE49-F238E27FC236}">
                <a16:creationId xmlns:a16="http://schemas.microsoft.com/office/drawing/2014/main" id="{8C16AEEC-4D00-4712-8CF6-F73356EDD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88" y="358775"/>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3">
            <a:extLst>
              <a:ext uri="{FF2B5EF4-FFF2-40B4-BE49-F238E27FC236}">
                <a16:creationId xmlns:a16="http://schemas.microsoft.com/office/drawing/2014/main" id="{BAFDEE5F-D063-4499-82EA-A843D1E579C4}"/>
              </a:ext>
            </a:extLst>
          </p:cNvPr>
          <p:cNvSpPr>
            <a:spLocks noChangeShapeType="1"/>
          </p:cNvSpPr>
          <p:nvPr/>
        </p:nvSpPr>
        <p:spPr bwMode="auto">
          <a:xfrm flipH="1">
            <a:off x="3870325" y="531813"/>
            <a:ext cx="20638" cy="5368925"/>
          </a:xfrm>
          <a:prstGeom prst="line">
            <a:avLst/>
          </a:prstGeom>
          <a:noFill/>
          <a:ln w="28575">
            <a:solidFill>
              <a:srgbClr val="FF0066"/>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Proc Tree 图形输出">
            <a:extLst>
              <a:ext uri="{FF2B5EF4-FFF2-40B4-BE49-F238E27FC236}">
                <a16:creationId xmlns:a16="http://schemas.microsoft.com/office/drawing/2014/main" id="{D47E1720-ADC8-4238-9AA2-E7A271230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8" y="677863"/>
            <a:ext cx="7427912"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3">
            <a:extLst>
              <a:ext uri="{FF2B5EF4-FFF2-40B4-BE49-F238E27FC236}">
                <a16:creationId xmlns:a16="http://schemas.microsoft.com/office/drawing/2014/main" id="{C0EF5C4D-78CC-47B9-9354-8BF5012AD60A}"/>
              </a:ext>
            </a:extLst>
          </p:cNvPr>
          <p:cNvSpPr>
            <a:spLocks noChangeShapeType="1"/>
          </p:cNvSpPr>
          <p:nvPr/>
        </p:nvSpPr>
        <p:spPr bwMode="auto">
          <a:xfrm flipH="1">
            <a:off x="2265363" y="992188"/>
            <a:ext cx="7937" cy="4598987"/>
          </a:xfrm>
          <a:prstGeom prst="line">
            <a:avLst/>
          </a:prstGeom>
          <a:noFill/>
          <a:ln w="28575">
            <a:solidFill>
              <a:srgbClr val="FF0066"/>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 name="文本框 4">
            <a:extLst>
              <a:ext uri="{FF2B5EF4-FFF2-40B4-BE49-F238E27FC236}">
                <a16:creationId xmlns:a16="http://schemas.microsoft.com/office/drawing/2014/main" id="{7A52591A-B6AE-488F-A017-37FC4F7BC515}"/>
              </a:ext>
            </a:extLst>
          </p:cNvPr>
          <p:cNvSpPr txBox="1"/>
          <p:nvPr/>
        </p:nvSpPr>
        <p:spPr>
          <a:xfrm>
            <a:off x="2922588" y="6226175"/>
            <a:ext cx="4572000" cy="369888"/>
          </a:xfrm>
          <a:prstGeom prst="rect">
            <a:avLst/>
          </a:prstGeom>
          <a:noFill/>
        </p:spPr>
        <p:txBody>
          <a:bodyPr>
            <a:spAutoFit/>
          </a:bodyPr>
          <a:lstStyle/>
          <a:p>
            <a:pPr eaLnBrk="1" fontAlgn="auto" hangingPunct="1">
              <a:spcBef>
                <a:spcPts val="0"/>
              </a:spcBef>
              <a:spcAft>
                <a:spcPts val="0"/>
              </a:spcAft>
              <a:defRPr/>
            </a:pPr>
            <a:r>
              <a:rPr lang="zh-CN" altLang="en-US" b="1" kern="100" dirty="0">
                <a:solidFill>
                  <a:prstClr val="black"/>
                </a:solidFill>
                <a:latin typeface="Times New Roman" panose="02020603050405020304" pitchFamily="18" charset="0"/>
              </a:rPr>
              <a:t>图</a:t>
            </a:r>
            <a:r>
              <a:rPr lang="en-US" altLang="zh-CN" b="1" kern="100" dirty="0">
                <a:solidFill>
                  <a:prstClr val="black"/>
                </a:solidFill>
                <a:latin typeface="Times New Roman" panose="02020603050405020304" pitchFamily="18" charset="0"/>
              </a:rPr>
              <a:t>1 Ward</a:t>
            </a:r>
            <a:r>
              <a:rPr lang="zh-CN" altLang="en-US" b="1" kern="100" dirty="0">
                <a:solidFill>
                  <a:prstClr val="black"/>
                </a:solidFill>
                <a:latin typeface="Times New Roman" panose="02020603050405020304" pitchFamily="18" charset="0"/>
              </a:rPr>
              <a:t>离差平方和法树形图</a:t>
            </a:r>
            <a:endParaRPr lang="zh-CN" altLang="en-US" dirty="0">
              <a:solidFill>
                <a:prstClr val="black"/>
              </a:solidFill>
              <a:latin typeface="Calibri"/>
            </a:endParaRPr>
          </a:p>
        </p:txBody>
      </p:sp>
      <p:sp>
        <p:nvSpPr>
          <p:cNvPr id="6" name="文本框 5">
            <a:extLst>
              <a:ext uri="{FF2B5EF4-FFF2-40B4-BE49-F238E27FC236}">
                <a16:creationId xmlns:a16="http://schemas.microsoft.com/office/drawing/2014/main" id="{42DA464E-2827-427F-9AE8-831E389AAB85}"/>
              </a:ext>
            </a:extLst>
          </p:cNvPr>
          <p:cNvSpPr txBox="1"/>
          <p:nvPr/>
        </p:nvSpPr>
        <p:spPr>
          <a:xfrm>
            <a:off x="285750" y="215900"/>
            <a:ext cx="5138738" cy="461963"/>
          </a:xfrm>
          <a:prstGeom prst="rect">
            <a:avLst/>
          </a:prstGeom>
          <a:noFill/>
        </p:spPr>
        <p:txBody>
          <a:bodyPr>
            <a:spAutoFit/>
          </a:bodyPr>
          <a:lstStyle/>
          <a:p>
            <a:pPr eaLnBrk="1" fontAlgn="auto" hangingPunct="1">
              <a:spcBef>
                <a:spcPts val="0"/>
              </a:spcBef>
              <a:spcAft>
                <a:spcPts val="0"/>
              </a:spcAft>
              <a:defRPr/>
            </a:pPr>
            <a:r>
              <a:rPr lang="zh-CN" altLang="en-US" sz="2400" b="1" kern="100" dirty="0">
                <a:solidFill>
                  <a:prstClr val="black"/>
                </a:solidFill>
                <a:latin typeface="Times New Roman" panose="02020603050405020304" pitchFamily="18" charset="0"/>
              </a:rPr>
              <a:t>输出</a:t>
            </a:r>
            <a:r>
              <a:rPr lang="en-US" altLang="zh-CN" sz="2400" b="1" kern="100" dirty="0">
                <a:solidFill>
                  <a:prstClr val="black"/>
                </a:solidFill>
                <a:latin typeface="Times New Roman" panose="02020603050405020304" pitchFamily="18" charset="0"/>
              </a:rPr>
              <a:t>2</a:t>
            </a:r>
            <a:r>
              <a:rPr lang="zh-CN" altLang="en-US" sz="2400" b="1" kern="100" dirty="0">
                <a:solidFill>
                  <a:prstClr val="black"/>
                </a:solidFill>
                <a:latin typeface="Times New Roman" panose="02020603050405020304" pitchFamily="18" charset="0"/>
              </a:rPr>
              <a:t>：树形图 </a:t>
            </a:r>
            <a:r>
              <a:rPr lang="en-US" altLang="zh-CN" sz="2400" b="1" kern="100" dirty="0">
                <a:solidFill>
                  <a:prstClr val="black"/>
                </a:solidFill>
                <a:latin typeface="Times New Roman" panose="02020603050405020304" pitchFamily="18" charset="0"/>
              </a:rPr>
              <a:t>(Ward</a:t>
            </a:r>
            <a:r>
              <a:rPr lang="zh-CN" altLang="en-US" sz="2400" b="1" kern="100" dirty="0">
                <a:solidFill>
                  <a:prstClr val="black"/>
                </a:solidFill>
                <a:latin typeface="Times New Roman" panose="02020603050405020304" pitchFamily="18" charset="0"/>
              </a:rPr>
              <a:t>法</a:t>
            </a:r>
            <a:r>
              <a:rPr lang="en-US" altLang="zh-CN" sz="2400" b="1" kern="100" dirty="0">
                <a:solidFill>
                  <a:prstClr val="black"/>
                </a:solidFill>
                <a:latin typeface="Times New Roman" panose="02020603050405020304" pitchFamily="18" charset="0"/>
              </a:rPr>
              <a:t>)</a:t>
            </a:r>
            <a:endParaRPr lang="zh-CN" altLang="en-US" sz="2400" b="1" dirty="0">
              <a:solidFill>
                <a:prstClr val="black"/>
              </a:solidFill>
              <a:latin typeface="Calibri"/>
            </a:endParaRPr>
          </a:p>
        </p:txBody>
      </p:sp>
      <p:sp>
        <p:nvSpPr>
          <p:cNvPr id="2" name="矩形 1">
            <a:extLst>
              <a:ext uri="{FF2B5EF4-FFF2-40B4-BE49-F238E27FC236}">
                <a16:creationId xmlns:a16="http://schemas.microsoft.com/office/drawing/2014/main" id="{5CCD67D9-4FD2-4139-84D2-93CB0A8A3F1E}"/>
              </a:ext>
            </a:extLst>
          </p:cNvPr>
          <p:cNvSpPr/>
          <p:nvPr/>
        </p:nvSpPr>
        <p:spPr>
          <a:xfrm>
            <a:off x="893763" y="992188"/>
            <a:ext cx="384175" cy="846137"/>
          </a:xfrm>
          <a:prstGeom prst="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矩形 6">
            <a:extLst>
              <a:ext uri="{FF2B5EF4-FFF2-40B4-BE49-F238E27FC236}">
                <a16:creationId xmlns:a16="http://schemas.microsoft.com/office/drawing/2014/main" id="{6B440555-485D-4969-8F2F-5EBD532B9B9A}"/>
              </a:ext>
            </a:extLst>
          </p:cNvPr>
          <p:cNvSpPr/>
          <p:nvPr/>
        </p:nvSpPr>
        <p:spPr>
          <a:xfrm>
            <a:off x="893763" y="1865313"/>
            <a:ext cx="341312" cy="877887"/>
          </a:xfrm>
          <a:prstGeom prst="rect">
            <a:avLst/>
          </a:prstGeom>
          <a:noFill/>
          <a:ln w="19050">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矩形 7">
            <a:extLst>
              <a:ext uri="{FF2B5EF4-FFF2-40B4-BE49-F238E27FC236}">
                <a16:creationId xmlns:a16="http://schemas.microsoft.com/office/drawing/2014/main" id="{236EF1F8-14D8-4E7F-BA49-C30B75124658}"/>
              </a:ext>
            </a:extLst>
          </p:cNvPr>
          <p:cNvSpPr/>
          <p:nvPr/>
        </p:nvSpPr>
        <p:spPr>
          <a:xfrm>
            <a:off x="893763" y="2828925"/>
            <a:ext cx="384175" cy="1023938"/>
          </a:xfrm>
          <a:prstGeom prst="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矩形 8">
            <a:extLst>
              <a:ext uri="{FF2B5EF4-FFF2-40B4-BE49-F238E27FC236}">
                <a16:creationId xmlns:a16="http://schemas.microsoft.com/office/drawing/2014/main" id="{D7CB360F-A0C4-4B38-A74B-AC59BE20ECA1}"/>
              </a:ext>
            </a:extLst>
          </p:cNvPr>
          <p:cNvSpPr/>
          <p:nvPr/>
        </p:nvSpPr>
        <p:spPr>
          <a:xfrm>
            <a:off x="893763" y="3892550"/>
            <a:ext cx="384175" cy="1127125"/>
          </a:xfrm>
          <a:prstGeom prst="rect">
            <a:avLst/>
          </a:prstGeom>
          <a:noFill/>
          <a:ln w="19050">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矩形 9">
            <a:extLst>
              <a:ext uri="{FF2B5EF4-FFF2-40B4-BE49-F238E27FC236}">
                <a16:creationId xmlns:a16="http://schemas.microsoft.com/office/drawing/2014/main" id="{D1D377B8-F706-4ED0-881C-585272550E53}"/>
              </a:ext>
            </a:extLst>
          </p:cNvPr>
          <p:cNvSpPr/>
          <p:nvPr/>
        </p:nvSpPr>
        <p:spPr>
          <a:xfrm>
            <a:off x="895350" y="4992688"/>
            <a:ext cx="384175" cy="846137"/>
          </a:xfrm>
          <a:prstGeom prst="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7">
            <a:extLst>
              <a:ext uri="{FF2B5EF4-FFF2-40B4-BE49-F238E27FC236}">
                <a16:creationId xmlns:a16="http://schemas.microsoft.com/office/drawing/2014/main" id="{44B571DB-93A2-4283-84CE-15CBB4B12FB6}"/>
              </a:ext>
            </a:extLst>
          </p:cNvPr>
          <p:cNvSpPr txBox="1">
            <a:spLocks noChangeArrowheads="1"/>
          </p:cNvSpPr>
          <p:nvPr/>
        </p:nvSpPr>
        <p:spPr bwMode="auto">
          <a:xfrm>
            <a:off x="419100" y="242888"/>
            <a:ext cx="5429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3200" b="1">
                <a:solidFill>
                  <a:srgbClr val="000099"/>
                </a:solidFill>
                <a:latin typeface="Arial" panose="020B0604020202020204" pitchFamily="34" charset="0"/>
              </a:rPr>
              <a:t>系统聚类</a:t>
            </a:r>
            <a:r>
              <a:rPr lang="zh-CN" altLang="en-US" sz="3200" b="1">
                <a:solidFill>
                  <a:srgbClr val="000099"/>
                </a:solidFill>
                <a:latin typeface="Times New Roman" panose="02020603050405020304" pitchFamily="18" charset="0"/>
              </a:rPr>
              <a:t>结果分析</a:t>
            </a:r>
            <a:endParaRPr lang="zh-CN" altLang="en-US" sz="3200" b="1">
              <a:solidFill>
                <a:srgbClr val="000099"/>
              </a:solidFill>
              <a:latin typeface="Arial" panose="020B0604020202020204" pitchFamily="34" charset="0"/>
            </a:endParaRPr>
          </a:p>
        </p:txBody>
      </p:sp>
      <p:graphicFrame>
        <p:nvGraphicFramePr>
          <p:cNvPr id="9" name="表格 8">
            <a:extLst>
              <a:ext uri="{FF2B5EF4-FFF2-40B4-BE49-F238E27FC236}">
                <a16:creationId xmlns:a16="http://schemas.microsoft.com/office/drawing/2014/main" id="{717A3A16-B5C0-4F5D-B46B-A9138BE90581}"/>
              </a:ext>
            </a:extLst>
          </p:cNvPr>
          <p:cNvGraphicFramePr>
            <a:graphicFrameLocks noGrp="1"/>
          </p:cNvGraphicFramePr>
          <p:nvPr/>
        </p:nvGraphicFramePr>
        <p:xfrm>
          <a:off x="217488" y="2657475"/>
          <a:ext cx="8701087" cy="3194050"/>
        </p:xfrm>
        <a:graphic>
          <a:graphicData uri="http://schemas.openxmlformats.org/drawingml/2006/table">
            <a:tbl>
              <a:tblPr firstRow="1" firstCol="1" bandRow="1"/>
              <a:tblGrid>
                <a:gridCol w="1168698">
                  <a:extLst>
                    <a:ext uri="{9D8B030D-6E8A-4147-A177-3AD203B41FA5}">
                      <a16:colId xmlns:a16="http://schemas.microsoft.com/office/drawing/2014/main" val="20000"/>
                    </a:ext>
                  </a:extLst>
                </a:gridCol>
                <a:gridCol w="1537698">
                  <a:extLst>
                    <a:ext uri="{9D8B030D-6E8A-4147-A177-3AD203B41FA5}">
                      <a16:colId xmlns:a16="http://schemas.microsoft.com/office/drawing/2014/main" val="20001"/>
                    </a:ext>
                  </a:extLst>
                </a:gridCol>
                <a:gridCol w="5994691">
                  <a:extLst>
                    <a:ext uri="{9D8B030D-6E8A-4147-A177-3AD203B41FA5}">
                      <a16:colId xmlns:a16="http://schemas.microsoft.com/office/drawing/2014/main" val="20002"/>
                    </a:ext>
                  </a:extLst>
                </a:gridCol>
              </a:tblGrid>
              <a:tr h="419321">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400" b="1" kern="100" dirty="0">
                          <a:solidFill>
                            <a:schemeClr val="tx1"/>
                          </a:solidFill>
                          <a:effectLst/>
                          <a:latin typeface="Times New Roman" panose="02020603050405020304" pitchFamily="18" charset="0"/>
                          <a:ea typeface="+mn-ea"/>
                        </a:rPr>
                        <a:t>序号</a:t>
                      </a:r>
                      <a:endParaRPr lang="zh-CN" altLang="zh-CN" sz="2400" kern="100" dirty="0">
                        <a:solidFill>
                          <a:schemeClr val="tx1"/>
                        </a:solidFill>
                        <a:effectLst/>
                        <a:latin typeface="Times New Roman" panose="02020603050405020304" pitchFamily="18" charset="0"/>
                        <a:ea typeface="+mn-ea"/>
                      </a:endParaRPr>
                    </a:p>
                  </a:txBody>
                  <a:tcPr marL="68584" marR="68584"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400" b="1" kern="100" dirty="0">
                          <a:solidFill>
                            <a:schemeClr val="tx1"/>
                          </a:solidFill>
                          <a:effectLst/>
                          <a:latin typeface="Times New Roman" panose="02020603050405020304" pitchFamily="18" charset="0"/>
                          <a:ea typeface="宋体" panose="02010600030101010101" pitchFamily="2" charset="-122"/>
                        </a:rPr>
                        <a:t>类别</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400" b="1" kern="100" dirty="0">
                          <a:solidFill>
                            <a:schemeClr val="tx1"/>
                          </a:solidFill>
                          <a:effectLst/>
                          <a:latin typeface="Times New Roman" panose="02020603050405020304" pitchFamily="18" charset="0"/>
                          <a:ea typeface="宋体" panose="02010600030101010101" pitchFamily="2" charset="-122"/>
                        </a:rPr>
                        <a:t>地区</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4" marR="68584"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643">
                <a:tc>
                  <a:txBody>
                    <a:bodyPr/>
                    <a:lstStyle/>
                    <a:p>
                      <a:pPr algn="just"/>
                      <a:r>
                        <a:rPr lang="zh-CN" altLang="en-US" sz="2400" kern="100" dirty="0">
                          <a:solidFill>
                            <a:schemeClr val="tx1"/>
                          </a:solidFill>
                          <a:effectLst/>
                          <a:latin typeface="Times New Roman" panose="02020603050405020304" pitchFamily="18" charset="0"/>
                          <a:ea typeface="宋体" panose="02010600030101010101" pitchFamily="2" charset="-122"/>
                        </a:rPr>
                        <a:t>第一类</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4" marR="6858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400" kern="100" dirty="0">
                          <a:solidFill>
                            <a:schemeClr val="tx1"/>
                          </a:solidFill>
                          <a:effectLst/>
                          <a:latin typeface="Times New Roman" panose="02020603050405020304" pitchFamily="18" charset="0"/>
                          <a:ea typeface="宋体" panose="02010600030101010101" pitchFamily="2" charset="-122"/>
                        </a:rPr>
                        <a:t>高生活质量地区</a:t>
                      </a: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400" kern="100" dirty="0">
                          <a:solidFill>
                            <a:schemeClr val="tx1"/>
                          </a:solidFill>
                          <a:effectLst/>
                          <a:latin typeface="Times New Roman" panose="02020603050405020304" pitchFamily="18" charset="0"/>
                          <a:ea typeface="宋体" panose="02010600030101010101" pitchFamily="2" charset="-122"/>
                        </a:rPr>
                        <a:t>北京、天津、上海、江苏、浙江</a:t>
                      </a:r>
                    </a:p>
                  </a:txBody>
                  <a:tcPr marL="68584" marR="6858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7444">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400" kern="100" dirty="0">
                          <a:solidFill>
                            <a:schemeClr val="tx1"/>
                          </a:solidFill>
                          <a:effectLst/>
                          <a:latin typeface="Times New Roman" panose="02020603050405020304" pitchFamily="18" charset="0"/>
                          <a:ea typeface="+mn-ea"/>
                        </a:rPr>
                        <a:t>第二类</a:t>
                      </a:r>
                      <a:endParaRPr lang="zh-CN" altLang="zh-CN" sz="2400" kern="100" dirty="0">
                        <a:solidFill>
                          <a:schemeClr val="tx1"/>
                        </a:solidFill>
                        <a:effectLst/>
                        <a:latin typeface="Times New Roman" panose="02020603050405020304" pitchFamily="18" charset="0"/>
                        <a:ea typeface="+mn-ea"/>
                      </a:endParaRPr>
                    </a:p>
                  </a:txBody>
                  <a:tcPr marL="68584" marR="6858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2400" kern="100" dirty="0">
                          <a:solidFill>
                            <a:schemeClr val="tx1"/>
                          </a:solidFill>
                          <a:effectLst/>
                          <a:latin typeface="Times New Roman" panose="02020603050405020304" pitchFamily="18" charset="0"/>
                          <a:ea typeface="宋体" panose="02010600030101010101" pitchFamily="2" charset="-122"/>
                        </a:rPr>
                        <a:t>中等生活质量地区</a:t>
                      </a: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altLang="en-US" sz="2400" kern="100" dirty="0">
                          <a:solidFill>
                            <a:schemeClr val="tx1"/>
                          </a:solidFill>
                          <a:effectLst/>
                          <a:latin typeface="Times New Roman" panose="02020603050405020304" pitchFamily="18" charset="0"/>
                          <a:ea typeface="宋体" panose="02010600030101010101" pitchFamily="2" charset="-122"/>
                        </a:rPr>
                        <a:t>广东、</a:t>
                      </a:r>
                      <a:r>
                        <a:rPr lang="zh-CN" sz="2400" kern="100" dirty="0">
                          <a:solidFill>
                            <a:schemeClr val="tx1"/>
                          </a:solidFill>
                          <a:effectLst/>
                          <a:latin typeface="Times New Roman" panose="02020603050405020304" pitchFamily="18" charset="0"/>
                          <a:ea typeface="宋体" panose="02010600030101010101" pitchFamily="2" charset="-122"/>
                        </a:rPr>
                        <a:t>河北、安徽、福建、江西、山东、</a:t>
                      </a:r>
                      <a:r>
                        <a:rPr lang="zh-CN" altLang="zh-CN" sz="2400" kern="100" dirty="0">
                          <a:solidFill>
                            <a:schemeClr val="tx1"/>
                          </a:solidFill>
                          <a:effectLst/>
                          <a:latin typeface="Times New Roman" panose="02020603050405020304" pitchFamily="18" charset="0"/>
                          <a:ea typeface="+mn-ea"/>
                        </a:rPr>
                        <a:t>山西、</a:t>
                      </a:r>
                      <a:r>
                        <a:rPr lang="zh-CN" sz="2400" kern="100" dirty="0">
                          <a:solidFill>
                            <a:schemeClr val="tx1"/>
                          </a:solidFill>
                          <a:effectLst/>
                          <a:latin typeface="Times New Roman" panose="02020603050405020304" pitchFamily="18" charset="0"/>
                          <a:ea typeface="宋体" panose="02010600030101010101" pitchFamily="2" charset="-122"/>
                        </a:rPr>
                        <a:t>宁夏、</a:t>
                      </a:r>
                      <a:r>
                        <a:rPr lang="zh-CN" altLang="zh-CN" sz="2400" kern="100" dirty="0">
                          <a:solidFill>
                            <a:schemeClr val="tx1"/>
                          </a:solidFill>
                          <a:effectLst/>
                          <a:latin typeface="Times New Roman" panose="02020603050405020304" pitchFamily="18" charset="0"/>
                          <a:ea typeface="+mn-ea"/>
                        </a:rPr>
                        <a:t>广西、</a:t>
                      </a:r>
                      <a:r>
                        <a:rPr lang="zh-CN" altLang="zh-CN" sz="2400" kern="100" dirty="0">
                          <a:solidFill>
                            <a:schemeClr val="tx1"/>
                          </a:solidFill>
                          <a:effectLst/>
                          <a:latin typeface="Times New Roman" panose="02020603050405020304" pitchFamily="18" charset="0"/>
                          <a:ea typeface="宋体" panose="02010600030101010101" pitchFamily="2" charset="-122"/>
                        </a:rPr>
                        <a:t>河南、云南、</a:t>
                      </a:r>
                      <a:r>
                        <a:rPr lang="zh-CN" altLang="zh-CN" sz="2400" kern="100" dirty="0">
                          <a:solidFill>
                            <a:schemeClr val="tx1"/>
                          </a:solidFill>
                          <a:effectLst/>
                          <a:latin typeface="Times New Roman" panose="02020603050405020304" pitchFamily="18" charset="0"/>
                          <a:ea typeface="+mn-ea"/>
                        </a:rPr>
                        <a:t>内蒙古、海南</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4" marR="6858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643">
                <a:tc>
                  <a:txBody>
                    <a:bodyPr/>
                    <a:lstStyle/>
                    <a:p>
                      <a:pPr marL="0" marR="0" lvl="0" indent="0" algn="just" defTabSz="822940" rtl="0" eaLnBrk="1" fontAlgn="auto" latinLnBrk="0" hangingPunct="1">
                        <a:lnSpc>
                          <a:spcPct val="100000"/>
                        </a:lnSpc>
                        <a:spcBef>
                          <a:spcPts val="0"/>
                        </a:spcBef>
                        <a:spcAft>
                          <a:spcPts val="0"/>
                        </a:spcAft>
                        <a:buClrTx/>
                        <a:buSzTx/>
                        <a:buFontTx/>
                        <a:buNone/>
                        <a:tabLst/>
                        <a:defRPr/>
                      </a:pPr>
                      <a:r>
                        <a:rPr lang="zh-CN" altLang="en-US" sz="2400" kern="100" dirty="0">
                          <a:solidFill>
                            <a:schemeClr val="tx1"/>
                          </a:solidFill>
                          <a:effectLst/>
                          <a:latin typeface="Times New Roman" panose="02020603050405020304" pitchFamily="18" charset="0"/>
                          <a:ea typeface="+mn-ea"/>
                        </a:rPr>
                        <a:t>第三类</a:t>
                      </a:r>
                      <a:endParaRPr lang="zh-CN" altLang="zh-CN" sz="2400" kern="100" dirty="0">
                        <a:solidFill>
                          <a:schemeClr val="tx1"/>
                        </a:solidFill>
                        <a:effectLst/>
                        <a:latin typeface="Times New Roman" panose="02020603050405020304" pitchFamily="18" charset="0"/>
                        <a:ea typeface="+mn-ea"/>
                      </a:endParaRPr>
                    </a:p>
                  </a:txBody>
                  <a:tcPr marL="68584" marR="6858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r>
                        <a:rPr lang="zh-CN" sz="2400" kern="100">
                          <a:solidFill>
                            <a:schemeClr val="tx1"/>
                          </a:solidFill>
                          <a:effectLst/>
                          <a:latin typeface="Times New Roman" panose="02020603050405020304" pitchFamily="18" charset="0"/>
                          <a:ea typeface="宋体" panose="02010600030101010101" pitchFamily="2" charset="-122"/>
                        </a:rPr>
                        <a:t>低生活质量地区</a:t>
                      </a: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r>
                        <a:rPr lang="zh-CN" altLang="zh-CN" sz="2400" kern="100" dirty="0">
                          <a:solidFill>
                            <a:schemeClr val="tx1"/>
                          </a:solidFill>
                          <a:effectLst/>
                          <a:latin typeface="Times New Roman" panose="02020603050405020304" pitchFamily="18" charset="0"/>
                          <a:ea typeface="+mn-ea"/>
                        </a:rPr>
                        <a:t>新疆、辽宁、</a:t>
                      </a:r>
                      <a:r>
                        <a:rPr lang="zh-CN" sz="2400" kern="100" dirty="0">
                          <a:solidFill>
                            <a:schemeClr val="tx1"/>
                          </a:solidFill>
                          <a:effectLst/>
                          <a:latin typeface="Times New Roman" panose="02020603050405020304" pitchFamily="18" charset="0"/>
                          <a:ea typeface="宋体" panose="02010600030101010101" pitchFamily="2" charset="-122"/>
                        </a:rPr>
                        <a:t>吉林、</a:t>
                      </a:r>
                      <a:r>
                        <a:rPr lang="zh-CN" altLang="zh-CN" sz="2400" kern="100" dirty="0">
                          <a:solidFill>
                            <a:schemeClr val="tx1"/>
                          </a:solidFill>
                          <a:effectLst/>
                          <a:latin typeface="Times New Roman" panose="02020603050405020304" pitchFamily="18" charset="0"/>
                          <a:ea typeface="+mn-ea"/>
                        </a:rPr>
                        <a:t>四川、湖北、湖南、陕西、重庆、</a:t>
                      </a:r>
                      <a:r>
                        <a:rPr lang="zh-CN" sz="2400" kern="100" dirty="0">
                          <a:solidFill>
                            <a:schemeClr val="tx1"/>
                          </a:solidFill>
                          <a:effectLst/>
                          <a:latin typeface="Times New Roman" panose="02020603050405020304" pitchFamily="18" charset="0"/>
                          <a:ea typeface="宋体" panose="02010600030101010101" pitchFamily="2" charset="-122"/>
                        </a:rPr>
                        <a:t>黑龙江、贵州、甘肃、青海</a:t>
                      </a:r>
                    </a:p>
                  </a:txBody>
                  <a:tcPr marL="68584" marR="68584"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4" name="文本框 13">
            <a:extLst>
              <a:ext uri="{FF2B5EF4-FFF2-40B4-BE49-F238E27FC236}">
                <a16:creationId xmlns:a16="http://schemas.microsoft.com/office/drawing/2014/main" id="{8F6B220F-1D98-4E8D-BB5D-D2CD7EDED20B}"/>
              </a:ext>
            </a:extLst>
          </p:cNvPr>
          <p:cNvSpPr txBox="1"/>
          <p:nvPr/>
        </p:nvSpPr>
        <p:spPr>
          <a:xfrm>
            <a:off x="457200" y="1006475"/>
            <a:ext cx="7827963" cy="1130300"/>
          </a:xfrm>
          <a:prstGeom prst="rect">
            <a:avLst/>
          </a:prstGeom>
          <a:noFill/>
        </p:spPr>
        <p:txBody>
          <a:bodyPr>
            <a:spAutoFit/>
          </a:bodyPr>
          <a:lstStyle/>
          <a:p>
            <a:pPr indent="626400" eaLnBrk="1" fontAlgn="auto" hangingPunct="1">
              <a:lnSpc>
                <a:spcPct val="150000"/>
              </a:lnSpc>
              <a:spcBef>
                <a:spcPts val="0"/>
              </a:spcBef>
              <a:spcAft>
                <a:spcPts val="0"/>
              </a:spcAft>
              <a:defRPr/>
            </a:pPr>
            <a:r>
              <a:rPr lang="zh-CN" altLang="zh-CN" sz="2400" kern="100" dirty="0">
                <a:solidFill>
                  <a:prstClr val="black"/>
                </a:solidFill>
                <a:latin typeface="Times New Roman" panose="02020603050405020304" pitchFamily="18" charset="0"/>
              </a:rPr>
              <a:t>全国大陆</a:t>
            </a:r>
            <a:r>
              <a:rPr lang="en-US" altLang="zh-CN" sz="2400" kern="100" dirty="0">
                <a:solidFill>
                  <a:prstClr val="black"/>
                </a:solidFill>
                <a:latin typeface="Times New Roman" panose="02020603050405020304" pitchFamily="18" charset="0"/>
              </a:rPr>
              <a:t>30</a:t>
            </a:r>
            <a:r>
              <a:rPr lang="zh-CN" altLang="zh-CN" sz="2400" kern="100" dirty="0">
                <a:solidFill>
                  <a:prstClr val="black"/>
                </a:solidFill>
                <a:latin typeface="Times New Roman" panose="02020603050405020304" pitchFamily="18" charset="0"/>
              </a:rPr>
              <a:t>个地区（因数据不完整，除西藏和港澳台）的居民生活质量通过</a:t>
            </a:r>
            <a:r>
              <a:rPr lang="zh-CN" altLang="en-US" sz="2400" kern="100" dirty="0">
                <a:solidFill>
                  <a:prstClr val="black"/>
                </a:solidFill>
                <a:latin typeface="Times New Roman" panose="02020603050405020304" pitchFamily="18" charset="0"/>
              </a:rPr>
              <a:t>系统</a:t>
            </a:r>
            <a:r>
              <a:rPr lang="zh-CN" altLang="zh-CN" sz="2400" kern="100" dirty="0">
                <a:solidFill>
                  <a:prstClr val="black"/>
                </a:solidFill>
                <a:latin typeface="Times New Roman" panose="02020603050405020304" pitchFamily="18" charset="0"/>
              </a:rPr>
              <a:t>聚类可分为三类。</a:t>
            </a:r>
          </a:p>
        </p:txBody>
      </p:sp>
      <p:sp>
        <p:nvSpPr>
          <p:cNvPr id="5" name="文本框 4">
            <a:extLst>
              <a:ext uri="{FF2B5EF4-FFF2-40B4-BE49-F238E27FC236}">
                <a16:creationId xmlns:a16="http://schemas.microsoft.com/office/drawing/2014/main" id="{92E4B129-7AF8-44B1-BBA9-06A352E121AF}"/>
              </a:ext>
            </a:extLst>
          </p:cNvPr>
          <p:cNvSpPr txBox="1"/>
          <p:nvPr/>
        </p:nvSpPr>
        <p:spPr>
          <a:xfrm>
            <a:off x="3005138" y="2274888"/>
            <a:ext cx="4572000" cy="369887"/>
          </a:xfrm>
          <a:prstGeom prst="rect">
            <a:avLst/>
          </a:prstGeom>
          <a:noFill/>
        </p:spPr>
        <p:txBody>
          <a:bodyPr>
            <a:spAutoFit/>
          </a:bodyPr>
          <a:lstStyle/>
          <a:p>
            <a:pPr eaLnBrk="1" fontAlgn="auto" hangingPunct="1">
              <a:spcBef>
                <a:spcPts val="0"/>
              </a:spcBef>
              <a:spcAft>
                <a:spcPts val="0"/>
              </a:spcAft>
              <a:defRPr/>
            </a:pPr>
            <a:r>
              <a:rPr lang="zh-CN" altLang="en-US" b="1" kern="100" dirty="0">
                <a:solidFill>
                  <a:prstClr val="black"/>
                </a:solidFill>
                <a:latin typeface="Times New Roman" panose="02020603050405020304" pitchFamily="18" charset="0"/>
              </a:rPr>
              <a:t>表</a:t>
            </a:r>
            <a:r>
              <a:rPr lang="en-US" altLang="zh-CN" b="1" kern="100" dirty="0">
                <a:solidFill>
                  <a:prstClr val="black"/>
                </a:solidFill>
                <a:latin typeface="Times New Roman" panose="02020603050405020304" pitchFamily="18" charset="0"/>
              </a:rPr>
              <a:t>2  </a:t>
            </a:r>
            <a:r>
              <a:rPr lang="zh-CN" altLang="en-US" b="1" kern="100">
                <a:solidFill>
                  <a:prstClr val="black"/>
                </a:solidFill>
                <a:latin typeface="Times New Roman" panose="02020603050405020304" pitchFamily="18" charset="0"/>
              </a:rPr>
              <a:t>分类结果</a:t>
            </a:r>
            <a:endParaRPr lang="zh-CN" altLang="en-US" dirty="0">
              <a:solidFill>
                <a:prstClr val="black"/>
              </a:solidFill>
              <a:latin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F4C1BF7C-BA5E-4F90-B94D-6E2A9D78ECC9}"/>
              </a:ext>
            </a:extLst>
          </p:cNvPr>
          <p:cNvSpPr>
            <a:spLocks noGrp="1" noChangeArrowheads="1"/>
          </p:cNvSpPr>
          <p:nvPr>
            <p:ph type="body" idx="1"/>
          </p:nvPr>
        </p:nvSpPr>
        <p:spPr>
          <a:xfrm>
            <a:off x="755650" y="765175"/>
            <a:ext cx="7772400" cy="5181600"/>
          </a:xfrm>
        </p:spPr>
        <p:txBody>
          <a:bodyPr/>
          <a:lstStyle/>
          <a:p>
            <a:pPr algn="just" eaLnBrk="1" hangingPunct="1">
              <a:buFont typeface="Wingdings" panose="05000000000000000000" pitchFamily="2" charset="2"/>
              <a:buNone/>
            </a:pPr>
            <a:r>
              <a:rPr lang="en-US" altLang="zh-CN" sz="2600">
                <a:latin typeface="宋体" panose="02010600030101010101" pitchFamily="2" charset="-122"/>
              </a:rPr>
              <a:t>   </a:t>
            </a:r>
            <a:r>
              <a:rPr lang="zh-CN" altLang="en-US" sz="2600">
                <a:latin typeface="宋体" panose="02010600030101010101" pitchFamily="2" charset="-122"/>
              </a:rPr>
              <a:t>根据美国等</a:t>
            </a:r>
            <a:r>
              <a:rPr lang="en-US" altLang="zh-CN" sz="2600">
                <a:latin typeface="宋体" panose="02010600030101010101" pitchFamily="2" charset="-122"/>
                <a:cs typeface="Times New Roman" panose="02020603050405020304" pitchFamily="18" charset="0"/>
              </a:rPr>
              <a:t>20</a:t>
            </a:r>
            <a:r>
              <a:rPr lang="zh-CN" altLang="en-US" sz="2600">
                <a:latin typeface="宋体" panose="02010600030101010101" pitchFamily="2" charset="-122"/>
              </a:rPr>
              <a:t>个国家和地区的信息基础设施</a:t>
            </a:r>
          </a:p>
          <a:p>
            <a:pPr algn="just" eaLnBrk="1" hangingPunct="1">
              <a:buFont typeface="Wingdings" panose="05000000000000000000" pitchFamily="2" charset="2"/>
              <a:buNone/>
            </a:pPr>
            <a:r>
              <a:rPr lang="zh-CN" altLang="en-US" sz="2600">
                <a:latin typeface="宋体" panose="02010600030101010101" pitchFamily="2" charset="-122"/>
              </a:rPr>
              <a:t>的发展状况进行分类。</a:t>
            </a:r>
            <a:endParaRPr lang="zh-CN" altLang="en-US" sz="2600">
              <a:latin typeface="宋体" panose="02010600030101010101" pitchFamily="2" charset="-122"/>
              <a:cs typeface="Times New Roman" panose="02020603050405020304" pitchFamily="18" charset="0"/>
            </a:endParaRPr>
          </a:p>
          <a:p>
            <a:pPr algn="just" eaLnBrk="1" hangingPunct="1">
              <a:buFont typeface="Wingdings" panose="05000000000000000000" pitchFamily="2" charset="2"/>
              <a:buNone/>
            </a:pPr>
            <a:r>
              <a:rPr lang="en-US" altLang="zh-CN" sz="2600">
                <a:latin typeface="Times New Roman" panose="02020603050405020304" pitchFamily="18" charset="0"/>
                <a:cs typeface="Times New Roman" panose="02020603050405020304" pitchFamily="18" charset="0"/>
              </a:rPr>
              <a:t>Call</a:t>
            </a:r>
            <a:r>
              <a:rPr lang="en-US" altLang="zh-CN" sz="2600"/>
              <a:t>—</a:t>
            </a:r>
            <a:r>
              <a:rPr lang="zh-CN" altLang="en-US" sz="2600">
                <a:latin typeface="宋体" panose="02010600030101010101" pitchFamily="2" charset="-122"/>
              </a:rPr>
              <a:t>每千人拥有的电话线数；</a:t>
            </a:r>
            <a:endParaRPr lang="zh-CN" altLang="en-US" sz="2600">
              <a:latin typeface="宋体" panose="02010600030101010101" pitchFamily="2" charset="-122"/>
              <a:cs typeface="Times New Roman" panose="02020603050405020304" pitchFamily="18" charset="0"/>
            </a:endParaRPr>
          </a:p>
          <a:p>
            <a:pPr algn="just" eaLnBrk="1" hangingPunct="1">
              <a:buFont typeface="Wingdings" panose="05000000000000000000" pitchFamily="2" charset="2"/>
              <a:buNone/>
            </a:pPr>
            <a:r>
              <a:rPr lang="en-US" altLang="zh-CN" sz="2600">
                <a:latin typeface="Times New Roman" panose="02020603050405020304" pitchFamily="18" charset="0"/>
                <a:cs typeface="Times New Roman" panose="02020603050405020304" pitchFamily="18" charset="0"/>
              </a:rPr>
              <a:t>movecall</a:t>
            </a:r>
            <a:r>
              <a:rPr lang="en-US" altLang="zh-CN" sz="2600"/>
              <a:t>—</a:t>
            </a:r>
            <a:r>
              <a:rPr lang="zh-CN" altLang="en-US" sz="2600">
                <a:latin typeface="宋体" panose="02010600030101010101" pitchFamily="2" charset="-122"/>
              </a:rPr>
              <a:t>每千人户居民拥有的蜂窝移动电话数；</a:t>
            </a:r>
            <a:endParaRPr lang="zh-CN" altLang="en-US" sz="2600">
              <a:latin typeface="宋体" panose="02010600030101010101" pitchFamily="2" charset="-122"/>
              <a:cs typeface="Times New Roman" panose="02020603050405020304" pitchFamily="18" charset="0"/>
            </a:endParaRPr>
          </a:p>
          <a:p>
            <a:pPr algn="just" eaLnBrk="1" hangingPunct="1">
              <a:buFont typeface="Wingdings" panose="05000000000000000000" pitchFamily="2" charset="2"/>
              <a:buNone/>
            </a:pPr>
            <a:r>
              <a:rPr lang="en-US" altLang="zh-CN" sz="2600">
                <a:latin typeface="Times New Roman" panose="02020603050405020304" pitchFamily="18" charset="0"/>
                <a:cs typeface="Times New Roman" panose="02020603050405020304" pitchFamily="18" charset="0"/>
              </a:rPr>
              <a:t>fee</a:t>
            </a:r>
            <a:r>
              <a:rPr lang="en-US" altLang="zh-CN" sz="2600"/>
              <a:t>—</a:t>
            </a:r>
            <a:r>
              <a:rPr lang="zh-CN" altLang="en-US" sz="2600">
                <a:latin typeface="宋体" panose="02010600030101010101" pitchFamily="2" charset="-122"/>
              </a:rPr>
              <a:t>高峰时期每三分钟国际电话的成本；</a:t>
            </a:r>
            <a:endParaRPr lang="zh-CN" altLang="en-US" sz="2600">
              <a:latin typeface="宋体" panose="02010600030101010101" pitchFamily="2" charset="-122"/>
              <a:cs typeface="Times New Roman" panose="02020603050405020304" pitchFamily="18" charset="0"/>
            </a:endParaRPr>
          </a:p>
          <a:p>
            <a:pPr algn="just" eaLnBrk="1" hangingPunct="1">
              <a:buFont typeface="Wingdings" panose="05000000000000000000" pitchFamily="2" charset="2"/>
              <a:buNone/>
            </a:pPr>
            <a:r>
              <a:rPr lang="en-US" altLang="zh-CN" sz="2600">
                <a:latin typeface="Times New Roman" panose="02020603050405020304" pitchFamily="18" charset="0"/>
                <a:cs typeface="Times New Roman" panose="02020603050405020304" pitchFamily="18" charset="0"/>
              </a:rPr>
              <a:t>computer</a:t>
            </a:r>
            <a:r>
              <a:rPr lang="en-US" altLang="zh-CN" sz="2600"/>
              <a:t>—</a:t>
            </a:r>
            <a:r>
              <a:rPr lang="zh-CN" altLang="en-US" sz="2600">
                <a:latin typeface="宋体" panose="02010600030101010101" pitchFamily="2" charset="-122"/>
              </a:rPr>
              <a:t>每千人拥有的计算机数；</a:t>
            </a:r>
            <a:endParaRPr lang="zh-CN" altLang="en-US" sz="2600">
              <a:latin typeface="宋体" panose="02010600030101010101" pitchFamily="2" charset="-122"/>
              <a:cs typeface="Times New Roman" panose="02020603050405020304" pitchFamily="18" charset="0"/>
            </a:endParaRPr>
          </a:p>
          <a:p>
            <a:pPr algn="just" eaLnBrk="1" hangingPunct="1">
              <a:buFont typeface="Wingdings" panose="05000000000000000000" pitchFamily="2" charset="2"/>
              <a:buNone/>
            </a:pPr>
            <a:r>
              <a:rPr lang="en-US" altLang="zh-CN" sz="2600">
                <a:latin typeface="Times New Roman" panose="02020603050405020304" pitchFamily="18" charset="0"/>
                <a:cs typeface="Times New Roman" panose="02020603050405020304" pitchFamily="18" charset="0"/>
              </a:rPr>
              <a:t>mips</a:t>
            </a:r>
            <a:r>
              <a:rPr lang="en-US" altLang="zh-CN" sz="2600"/>
              <a:t>—</a:t>
            </a:r>
            <a:r>
              <a:rPr lang="zh-CN" altLang="en-US" sz="2600">
                <a:latin typeface="宋体" panose="02010600030101010101" pitchFamily="2" charset="-122"/>
              </a:rPr>
              <a:t>每千人计算机功率（每秒百万指令）；</a:t>
            </a:r>
            <a:endParaRPr lang="zh-CN" altLang="en-US" sz="2600">
              <a:latin typeface="宋体" panose="02010600030101010101" pitchFamily="2" charset="-122"/>
              <a:cs typeface="Times New Roman" panose="02020603050405020304" pitchFamily="18" charset="0"/>
            </a:endParaRPr>
          </a:p>
          <a:p>
            <a:pPr eaLnBrk="1" hangingPunct="1">
              <a:buFont typeface="Wingdings" panose="05000000000000000000" pitchFamily="2" charset="2"/>
              <a:buNone/>
            </a:pPr>
            <a:r>
              <a:rPr lang="en-US" altLang="zh-CN" sz="2600">
                <a:latin typeface="Times New Roman" panose="02020603050405020304" pitchFamily="18" charset="0"/>
              </a:rPr>
              <a:t>net</a:t>
            </a:r>
            <a:r>
              <a:rPr lang="en-US" altLang="zh-CN" sz="2600"/>
              <a:t>—</a:t>
            </a:r>
            <a:r>
              <a:rPr lang="zh-CN" altLang="en-US" sz="2600">
                <a:latin typeface="宋体" panose="02010600030101010101" pitchFamily="2" charset="-122"/>
              </a:rPr>
              <a:t>每千人互联网络户主数。</a:t>
            </a:r>
            <a:r>
              <a:rPr lang="zh-CN" altLang="en-US" sz="2600"/>
              <a:t> </a:t>
            </a:r>
          </a:p>
        </p:txBody>
      </p:sp>
      <p:sp>
        <p:nvSpPr>
          <p:cNvPr id="97283" name="Text Box 3">
            <a:extLst>
              <a:ext uri="{FF2B5EF4-FFF2-40B4-BE49-F238E27FC236}">
                <a16:creationId xmlns:a16="http://schemas.microsoft.com/office/drawing/2014/main" id="{AA1E4C7E-C5D8-4B01-9BFF-93D9F1B7C5F5}"/>
              </a:ext>
            </a:extLst>
          </p:cNvPr>
          <p:cNvSpPr txBox="1">
            <a:spLocks noChangeArrowheads="1"/>
          </p:cNvSpPr>
          <p:nvPr/>
        </p:nvSpPr>
        <p:spPr bwMode="auto">
          <a:xfrm>
            <a:off x="971550" y="4868863"/>
            <a:ext cx="57975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600">
                <a:latin typeface="宋体" panose="02010600030101010101" pitchFamily="2" charset="-122"/>
              </a:rPr>
              <a:t>数据摘自</a:t>
            </a:r>
            <a:r>
              <a:rPr lang="en-US" altLang="zh-CN" sz="2600">
                <a:latin typeface="宋体" panose="02010600030101010101" pitchFamily="2" charset="-122"/>
              </a:rPr>
              <a:t>《</a:t>
            </a:r>
            <a:r>
              <a:rPr lang="zh-CN" altLang="en-US" sz="2600">
                <a:latin typeface="宋体" panose="02010600030101010101" pitchFamily="2" charset="-122"/>
              </a:rPr>
              <a:t>世界竞争力报告</a:t>
            </a:r>
            <a:r>
              <a:rPr lang="en-US" altLang="zh-CN" sz="2600"/>
              <a:t>——</a:t>
            </a:r>
            <a:r>
              <a:rPr lang="en-US" altLang="zh-CN" sz="2600">
                <a:latin typeface="宋体" panose="02010600030101010101" pitchFamily="2" charset="-122"/>
              </a:rPr>
              <a:t>1997》</a:t>
            </a:r>
          </a:p>
        </p:txBody>
      </p:sp>
      <p:sp>
        <p:nvSpPr>
          <p:cNvPr id="97284" name="Text Box 4">
            <a:extLst>
              <a:ext uri="{FF2B5EF4-FFF2-40B4-BE49-F238E27FC236}">
                <a16:creationId xmlns:a16="http://schemas.microsoft.com/office/drawing/2014/main" id="{86527931-7DA2-4C59-B5B6-6D0A3F39AA85}"/>
              </a:ext>
            </a:extLst>
          </p:cNvPr>
          <p:cNvSpPr txBox="1">
            <a:spLocks noChangeArrowheads="1"/>
          </p:cNvSpPr>
          <p:nvPr/>
        </p:nvSpPr>
        <p:spPr bwMode="auto">
          <a:xfrm>
            <a:off x="1116013" y="5589588"/>
            <a:ext cx="3351212" cy="519112"/>
          </a:xfrm>
          <a:prstGeom prst="rect">
            <a:avLst/>
          </a:prstGeom>
          <a:solidFill>
            <a:srgbClr val="FFCC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a:t>数据见</a:t>
            </a:r>
            <a:r>
              <a:rPr lang="en-US" altLang="zh-CN" sz="2800">
                <a:latin typeface="Times New Roman" panose="02020603050405020304" pitchFamily="18" charset="0"/>
              </a:rPr>
              <a:t>sasuser.cluli01</a:t>
            </a:r>
          </a:p>
        </p:txBody>
      </p:sp>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4">
            <a:extLst>
              <a:ext uri="{FF2B5EF4-FFF2-40B4-BE49-F238E27FC236}">
                <a16:creationId xmlns:a16="http://schemas.microsoft.com/office/drawing/2014/main" id="{DDC1025D-F989-4CF9-8853-7F903B729AEF}"/>
              </a:ext>
            </a:extLst>
          </p:cNvPr>
          <p:cNvSpPr txBox="1">
            <a:spLocks noChangeArrowheads="1"/>
          </p:cNvSpPr>
          <p:nvPr/>
        </p:nvSpPr>
        <p:spPr bwMode="auto">
          <a:xfrm>
            <a:off x="539750" y="784225"/>
            <a:ext cx="82804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60000"/>
              </a:spcBef>
              <a:buClrTx/>
              <a:buSzTx/>
              <a:buFontTx/>
              <a:buNone/>
            </a:pPr>
            <a:r>
              <a:rPr lang="zh-CN" altLang="en-US" sz="2800" b="1">
                <a:solidFill>
                  <a:srgbClr val="006600"/>
                </a:solidFill>
              </a:rPr>
              <a:t>第</a:t>
            </a:r>
            <a:r>
              <a:rPr lang="en-US" altLang="zh-CN" sz="2800" b="1">
                <a:solidFill>
                  <a:srgbClr val="006600"/>
                </a:solidFill>
              </a:rPr>
              <a:t>Ⅰ</a:t>
            </a:r>
            <a:r>
              <a:rPr lang="zh-CN" altLang="en-US" sz="2800" b="1">
                <a:solidFill>
                  <a:srgbClr val="006600"/>
                </a:solidFill>
              </a:rPr>
              <a:t>类</a:t>
            </a:r>
            <a:r>
              <a:rPr lang="zh-CN" altLang="en-US" sz="2800"/>
              <a:t>：美国、瑞典、丹麦，发达国家，信息基础设施发展良好</a:t>
            </a:r>
          </a:p>
          <a:p>
            <a:pPr eaLnBrk="1" hangingPunct="1">
              <a:lnSpc>
                <a:spcPct val="110000"/>
              </a:lnSpc>
              <a:spcBef>
                <a:spcPct val="60000"/>
              </a:spcBef>
              <a:buClrTx/>
              <a:buSzTx/>
              <a:buFontTx/>
              <a:buNone/>
            </a:pPr>
            <a:r>
              <a:rPr lang="zh-CN" altLang="en-US" sz="2800" b="1">
                <a:solidFill>
                  <a:srgbClr val="006600"/>
                </a:solidFill>
              </a:rPr>
              <a:t>第</a:t>
            </a:r>
            <a:r>
              <a:rPr lang="en-US" altLang="zh-CN" sz="2800" b="1">
                <a:solidFill>
                  <a:srgbClr val="006600"/>
                </a:solidFill>
              </a:rPr>
              <a:t>Ⅱ</a:t>
            </a:r>
            <a:r>
              <a:rPr lang="zh-CN" altLang="en-US" sz="2800" b="1">
                <a:solidFill>
                  <a:srgbClr val="006600"/>
                </a:solidFill>
              </a:rPr>
              <a:t>类</a:t>
            </a:r>
            <a:r>
              <a:rPr lang="zh-CN" altLang="en-US" sz="2800"/>
              <a:t>：日本、中国台湾、韩国、德国、法国、瑞士、新加坡、英国，新兴工业化国家，信息基础设施发展较好</a:t>
            </a:r>
          </a:p>
          <a:p>
            <a:pPr eaLnBrk="1" hangingPunct="1">
              <a:lnSpc>
                <a:spcPct val="110000"/>
              </a:lnSpc>
              <a:spcBef>
                <a:spcPct val="60000"/>
              </a:spcBef>
              <a:buClrTx/>
              <a:buSzTx/>
              <a:buFontTx/>
              <a:buNone/>
            </a:pPr>
            <a:r>
              <a:rPr lang="zh-CN" altLang="en-US" sz="2800" b="1">
                <a:solidFill>
                  <a:srgbClr val="006600"/>
                </a:solidFill>
              </a:rPr>
              <a:t>第</a:t>
            </a:r>
            <a:r>
              <a:rPr lang="en-US" altLang="zh-CN" sz="2800" b="1">
                <a:solidFill>
                  <a:srgbClr val="006600"/>
                </a:solidFill>
                <a:latin typeface="Times New Roman" panose="02020603050405020304" pitchFamily="18" charset="0"/>
              </a:rPr>
              <a:t>Ⅲ</a:t>
            </a:r>
            <a:r>
              <a:rPr lang="zh-CN" altLang="en-US" sz="2800" b="1">
                <a:solidFill>
                  <a:srgbClr val="006600"/>
                </a:solidFill>
              </a:rPr>
              <a:t>类</a:t>
            </a:r>
            <a:r>
              <a:rPr lang="zh-CN" altLang="en-US" sz="2800"/>
              <a:t>：巴西、墨西哥、波兰、匈牙利、马来西亚、智利、俄罗斯、泰国、印度，发展中国家，基础设施薄弱</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D865EDF-CD86-4BBA-AD78-0EBF0743E3C9}"/>
              </a:ext>
            </a:extLst>
          </p:cNvPr>
          <p:cNvSpPr txBox="1"/>
          <p:nvPr/>
        </p:nvSpPr>
        <p:spPr>
          <a:xfrm>
            <a:off x="823426" y="1658625"/>
            <a:ext cx="7497147" cy="3974678"/>
          </a:xfrm>
          <a:prstGeom prst="rect">
            <a:avLst/>
          </a:prstGeom>
          <a:noFill/>
        </p:spPr>
        <p:txBody>
          <a:bodyPr wrap="square" rtlCol="0">
            <a:spAutoFit/>
          </a:bodyPr>
          <a:lstStyle/>
          <a:p>
            <a:pPr marL="342900" indent="-342900" defTabSz="457200" eaLnBrk="0" fontAlgn="base" hangingPunct="0">
              <a:lnSpc>
                <a:spcPct val="150000"/>
              </a:lnSpc>
              <a:spcBef>
                <a:spcPts val="360"/>
              </a:spcBef>
              <a:spcAft>
                <a:spcPct val="0"/>
              </a:spcAft>
              <a:buClr>
                <a:srgbClr val="0053A3"/>
              </a:buClr>
              <a:buSzPct val="70000"/>
              <a:buFont typeface="Wingdings" panose="05000000000000000000" pitchFamily="2" charset="2"/>
              <a:buChar char="Ø"/>
            </a:pPr>
            <a:r>
              <a:rPr lang="zh-CN" altLang="en-US" sz="2800" b="1" dirty="0">
                <a:solidFill>
                  <a:prstClr val="black"/>
                </a:solidFill>
                <a:latin typeface="黑体" panose="02010609060101010101" pitchFamily="49" charset="-122"/>
                <a:ea typeface="黑体" panose="02010609060101010101" pitchFamily="49" charset="-122"/>
              </a:rPr>
              <a:t>利用客户消费</a:t>
            </a:r>
            <a:r>
              <a:rPr lang="zh-CN" altLang="zh-CN" sz="2800" b="1" dirty="0">
                <a:solidFill>
                  <a:prstClr val="black"/>
                </a:solidFill>
                <a:latin typeface="黑体" panose="02010609060101010101" pitchFamily="49" charset="-122"/>
                <a:ea typeface="黑体" panose="02010609060101010101" pitchFamily="49" charset="-122"/>
              </a:rPr>
              <a:t>大数据</a:t>
            </a:r>
            <a:r>
              <a:rPr lang="zh-CN" altLang="en-US" sz="2800" b="1" dirty="0">
                <a:solidFill>
                  <a:prstClr val="black"/>
                </a:solidFill>
                <a:latin typeface="黑体" panose="02010609060101010101" pitchFamily="49" charset="-122"/>
                <a:ea typeface="黑体" panose="02010609060101010101" pitchFamily="49" charset="-122"/>
              </a:rPr>
              <a:t>，</a:t>
            </a:r>
            <a:r>
              <a:rPr lang="zh-CN" altLang="zh-CN" sz="2800" b="1" dirty="0">
                <a:solidFill>
                  <a:prstClr val="black"/>
                </a:solidFill>
                <a:latin typeface="黑体" panose="02010609060101010101" pitchFamily="49" charset="-122"/>
                <a:ea typeface="黑体" panose="02010609060101010101" pitchFamily="49" charset="-122"/>
              </a:rPr>
              <a:t>可以对顾客群体进行</a:t>
            </a:r>
            <a:r>
              <a:rPr lang="zh-CN" altLang="zh-CN" sz="2800" b="1" dirty="0">
                <a:solidFill>
                  <a:srgbClr val="000099"/>
                </a:solidFill>
                <a:latin typeface="黑体" panose="02010609060101010101" pitchFamily="49" charset="-122"/>
                <a:ea typeface="黑体" panose="02010609060101010101" pitchFamily="49" charset="-122"/>
              </a:rPr>
              <a:t>细分</a:t>
            </a:r>
            <a:r>
              <a:rPr lang="zh-CN" altLang="zh-CN" sz="2800" b="1" dirty="0">
                <a:solidFill>
                  <a:prstClr val="black"/>
                </a:solidFill>
                <a:latin typeface="黑体" panose="02010609060101010101" pitchFamily="49" charset="-122"/>
                <a:ea typeface="黑体" panose="02010609060101010101" pitchFamily="49" charset="-122"/>
              </a:rPr>
              <a:t>，</a:t>
            </a:r>
            <a:r>
              <a:rPr lang="zh-CN" altLang="en-US" sz="2800" b="1" dirty="0">
                <a:solidFill>
                  <a:prstClr val="black"/>
                </a:solidFill>
                <a:latin typeface="黑体" panose="02010609060101010101" pitchFamily="49" charset="-122"/>
                <a:ea typeface="黑体" panose="02010609060101010101" pitchFamily="49" charset="-122"/>
              </a:rPr>
              <a:t>据此</a:t>
            </a:r>
            <a:r>
              <a:rPr lang="zh-CN" altLang="zh-CN" sz="2800" b="1" dirty="0">
                <a:solidFill>
                  <a:prstClr val="black"/>
                </a:solidFill>
                <a:latin typeface="黑体" panose="02010609060101010101" pitchFamily="49" charset="-122"/>
                <a:ea typeface="黑体" panose="02010609060101010101" pitchFamily="49" charset="-122"/>
              </a:rPr>
              <a:t>对每个群体量体裁衣般地采取独特的行动。</a:t>
            </a:r>
            <a:endParaRPr lang="en-US" altLang="zh-CN" sz="2800" b="1" dirty="0">
              <a:solidFill>
                <a:prstClr val="black"/>
              </a:solidFill>
              <a:latin typeface="黑体" panose="02010609060101010101" pitchFamily="49" charset="-122"/>
              <a:ea typeface="黑体" panose="02010609060101010101" pitchFamily="49" charset="-122"/>
            </a:endParaRPr>
          </a:p>
          <a:p>
            <a:pPr marL="342900" indent="-342900" defTabSz="457200" eaLnBrk="0" fontAlgn="base" hangingPunct="0">
              <a:lnSpc>
                <a:spcPct val="150000"/>
              </a:lnSpc>
              <a:spcBef>
                <a:spcPts val="360"/>
              </a:spcBef>
              <a:spcAft>
                <a:spcPct val="0"/>
              </a:spcAft>
              <a:buClr>
                <a:srgbClr val="0053A3"/>
              </a:buClr>
              <a:buSzPct val="70000"/>
              <a:buFont typeface="Wingdings" panose="05000000000000000000" pitchFamily="2" charset="2"/>
              <a:buChar char="Ø"/>
            </a:pPr>
            <a:r>
              <a:rPr lang="zh-CN" altLang="zh-CN" sz="2800" b="1" dirty="0">
                <a:solidFill>
                  <a:prstClr val="black"/>
                </a:solidFill>
                <a:latin typeface="黑体" panose="02010609060101010101" pitchFamily="49" charset="-122"/>
                <a:ea typeface="黑体" panose="02010609060101010101" pitchFamily="49" charset="-122"/>
              </a:rPr>
              <a:t>瞄准特定的顾客群体进行</a:t>
            </a:r>
            <a:r>
              <a:rPr lang="zh-CN" altLang="en-US" sz="2800" b="1" dirty="0">
                <a:solidFill>
                  <a:prstClr val="black"/>
                </a:solidFill>
                <a:latin typeface="黑体" panose="02010609060101010101" pitchFamily="49" charset="-122"/>
                <a:ea typeface="黑体" panose="02010609060101010101" pitchFamily="49" charset="-122"/>
              </a:rPr>
              <a:t>有</a:t>
            </a:r>
            <a:r>
              <a:rPr lang="zh-CN" altLang="en-US" sz="2800" b="1" dirty="0">
                <a:solidFill>
                  <a:srgbClr val="000099"/>
                </a:solidFill>
                <a:latin typeface="黑体" panose="02010609060101010101" pitchFamily="49" charset="-122"/>
                <a:ea typeface="黑体" panose="02010609060101010101" pitchFamily="49" charset="-122"/>
              </a:rPr>
              <a:t>针对性</a:t>
            </a:r>
            <a:r>
              <a:rPr lang="zh-CN" altLang="en-US" sz="2800" b="1" dirty="0">
                <a:solidFill>
                  <a:prstClr val="black"/>
                </a:solidFill>
                <a:latin typeface="黑体" panose="02010609060101010101" pitchFamily="49" charset="-122"/>
                <a:ea typeface="黑体" panose="02010609060101010101" pitchFamily="49" charset="-122"/>
              </a:rPr>
              <a:t>的</a:t>
            </a:r>
            <a:r>
              <a:rPr lang="zh-CN" altLang="zh-CN" sz="2800" b="1" dirty="0">
                <a:solidFill>
                  <a:prstClr val="black"/>
                </a:solidFill>
                <a:latin typeface="黑体" panose="02010609060101010101" pitchFamily="49" charset="-122"/>
                <a:ea typeface="黑体" panose="02010609060101010101" pitchFamily="49" charset="-122"/>
              </a:rPr>
              <a:t>营销和服务，</a:t>
            </a:r>
            <a:r>
              <a:rPr lang="zh-CN" altLang="en-US" sz="2800" b="1" dirty="0">
                <a:solidFill>
                  <a:prstClr val="black"/>
                </a:solidFill>
                <a:latin typeface="黑体" panose="02010609060101010101" pitchFamily="49" charset="-122"/>
                <a:ea typeface="黑体" panose="02010609060101010101" pitchFamily="49" charset="-122"/>
              </a:rPr>
              <a:t>有助于开拓新的客户</a:t>
            </a:r>
            <a:r>
              <a:rPr lang="zh-CN" altLang="zh-CN" sz="2800" b="1" dirty="0">
                <a:solidFill>
                  <a:prstClr val="black"/>
                </a:solidFill>
                <a:latin typeface="黑体" panose="02010609060101010101" pitchFamily="49" charset="-122"/>
                <a:ea typeface="黑体" panose="02010609060101010101" pitchFamily="49" charset="-122"/>
              </a:rPr>
              <a:t>、提高客户忠诚度、降低客户流失率、</a:t>
            </a:r>
            <a:r>
              <a:rPr lang="zh-CN" altLang="en-US" sz="2800" b="1" dirty="0">
                <a:solidFill>
                  <a:prstClr val="black"/>
                </a:solidFill>
                <a:latin typeface="黑体" panose="02010609060101010101" pitchFamily="49" charset="-122"/>
                <a:ea typeface="黑体" panose="02010609060101010101" pitchFamily="49" charset="-122"/>
              </a:rPr>
              <a:t>促进</a:t>
            </a:r>
            <a:r>
              <a:rPr lang="zh-CN" altLang="zh-CN" sz="2800" b="1" dirty="0">
                <a:solidFill>
                  <a:prstClr val="black"/>
                </a:solidFill>
                <a:latin typeface="黑体" panose="02010609060101010101" pitchFamily="49" charset="-122"/>
                <a:ea typeface="黑体" panose="02010609060101010101" pitchFamily="49" charset="-122"/>
              </a:rPr>
              <a:t>客户消费。</a:t>
            </a:r>
            <a:endParaRPr lang="zh-CN" altLang="en-US" sz="2800" b="1" dirty="0">
              <a:solidFill>
                <a:prstClr val="black"/>
              </a:solidFill>
              <a:latin typeface="黑体" panose="02010609060101010101" pitchFamily="49" charset="-122"/>
              <a:ea typeface="黑体" panose="02010609060101010101" pitchFamily="49" charset="-122"/>
            </a:endParaRPr>
          </a:p>
        </p:txBody>
      </p:sp>
      <p:sp>
        <p:nvSpPr>
          <p:cNvPr id="6" name="标题 1">
            <a:extLst>
              <a:ext uri="{FF2B5EF4-FFF2-40B4-BE49-F238E27FC236}">
                <a16:creationId xmlns:a16="http://schemas.microsoft.com/office/drawing/2014/main" id="{843EFD60-27B9-4990-90D3-83B4B6D17341}"/>
              </a:ext>
            </a:extLst>
          </p:cNvPr>
          <p:cNvSpPr>
            <a:spLocks noGrp="1" noChangeArrowheads="1"/>
          </p:cNvSpPr>
          <p:nvPr>
            <p:ph type="title"/>
          </p:nvPr>
        </p:nvSpPr>
        <p:spPr>
          <a:xfrm>
            <a:off x="457199" y="522724"/>
            <a:ext cx="8229600" cy="1143000"/>
          </a:xfrm>
        </p:spPr>
        <p:txBody>
          <a:bodyPr/>
          <a:lstStyle/>
          <a:p>
            <a:pPr algn="ctr"/>
            <a:r>
              <a:rPr lang="zh-CN" altLang="zh-CN" b="1" dirty="0"/>
              <a:t>基于购买行为的客户细分方法</a:t>
            </a:r>
            <a:endParaRPr lang="zh-CN" altLang="en-US" b="1" dirty="0"/>
          </a:p>
        </p:txBody>
      </p:sp>
    </p:spTree>
    <p:extLst>
      <p:ext uri="{BB962C8B-B14F-4D97-AF65-F5344CB8AC3E}">
        <p14:creationId xmlns:p14="http://schemas.microsoft.com/office/powerpoint/2010/main" val="28709404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8386CA6F-A3CF-41D7-B8BC-359F1E598180}"/>
              </a:ext>
            </a:extLst>
          </p:cNvPr>
          <p:cNvSpPr>
            <a:spLocks noChangeArrowheads="1"/>
          </p:cNvSpPr>
          <p:nvPr/>
        </p:nvSpPr>
        <p:spPr bwMode="auto">
          <a:xfrm>
            <a:off x="323850" y="765175"/>
            <a:ext cx="88201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2400">
                <a:latin typeface="宋体" panose="02010600030101010101" pitchFamily="2" charset="-122"/>
              </a:rPr>
              <a:t>某公司下属</a:t>
            </a:r>
            <a:r>
              <a:rPr kumimoji="1" lang="en-US" altLang="zh-CN" sz="2400">
                <a:latin typeface="宋体" panose="02010600030101010101" pitchFamily="2" charset="-122"/>
                <a:cs typeface="Times New Roman" panose="02020603050405020304" pitchFamily="18" charset="0"/>
              </a:rPr>
              <a:t>30</a:t>
            </a:r>
            <a:r>
              <a:rPr kumimoji="1" lang="zh-CN" altLang="en-US" sz="2400">
                <a:latin typeface="宋体" panose="02010600030101010101" pitchFamily="2" charset="-122"/>
              </a:rPr>
              <a:t>个企业，公司为了考核下属企业的经济效益，设计了</a:t>
            </a:r>
            <a:r>
              <a:rPr kumimoji="1" lang="en-US" altLang="zh-CN" sz="2400">
                <a:latin typeface="宋体" panose="02010600030101010101" pitchFamily="2" charset="-122"/>
                <a:cs typeface="Times New Roman" panose="02020603050405020304" pitchFamily="18" charset="0"/>
              </a:rPr>
              <a:t>8</a:t>
            </a:r>
            <a:r>
              <a:rPr kumimoji="1" lang="zh-CN" altLang="en-US" sz="2400">
                <a:latin typeface="宋体" panose="02010600030101010101" pitchFamily="2" charset="-122"/>
              </a:rPr>
              <a:t>个指标。为了避免重复，需要对这</a:t>
            </a:r>
            <a:r>
              <a:rPr kumimoji="1" lang="en-US" altLang="zh-CN" sz="2400">
                <a:latin typeface="宋体" panose="02010600030101010101" pitchFamily="2" charset="-122"/>
                <a:cs typeface="Times New Roman" panose="02020603050405020304" pitchFamily="18" charset="0"/>
              </a:rPr>
              <a:t>8</a:t>
            </a:r>
            <a:r>
              <a:rPr kumimoji="1" lang="zh-CN" altLang="en-US" sz="2400">
                <a:latin typeface="宋体" panose="02010600030101010101" pitchFamily="2" charset="-122"/>
              </a:rPr>
              <a:t>个指标进行筛选，建立一个恰当的经济效益指标体系。通过计算</a:t>
            </a:r>
            <a:r>
              <a:rPr kumimoji="1" lang="en-US" altLang="zh-CN" sz="2400">
                <a:latin typeface="宋体" panose="02010600030101010101" pitchFamily="2" charset="-122"/>
                <a:cs typeface="Times New Roman" panose="02020603050405020304" pitchFamily="18" charset="0"/>
              </a:rPr>
              <a:t>30</a:t>
            </a:r>
            <a:r>
              <a:rPr kumimoji="1" lang="zh-CN" altLang="en-US" sz="2400">
                <a:latin typeface="宋体" panose="02010600030101010101" pitchFamily="2" charset="-122"/>
              </a:rPr>
              <a:t>个企业</a:t>
            </a:r>
            <a:r>
              <a:rPr kumimoji="1" lang="en-US" altLang="zh-CN" sz="2400">
                <a:latin typeface="宋体" panose="02010600030101010101" pitchFamily="2" charset="-122"/>
                <a:cs typeface="Times New Roman" panose="02020603050405020304" pitchFamily="18" charset="0"/>
              </a:rPr>
              <a:t>8</a:t>
            </a:r>
            <a:r>
              <a:rPr kumimoji="1" lang="zh-CN" altLang="en-US" sz="2400">
                <a:latin typeface="宋体" panose="02010600030101010101" pitchFamily="2" charset="-122"/>
              </a:rPr>
              <a:t>个指标的相关系数距离，数据是</a:t>
            </a:r>
            <a:r>
              <a:rPr kumimoji="1" lang="en-US" altLang="zh-CN" sz="2400" b="1">
                <a:solidFill>
                  <a:schemeClr val="tx2"/>
                </a:solidFill>
                <a:latin typeface="宋体" panose="02010600030101010101" pitchFamily="2" charset="-122"/>
              </a:rPr>
              <a:t>1-r</a:t>
            </a:r>
            <a:r>
              <a:rPr kumimoji="1" lang="en-US" altLang="zh-CN" sz="2400" b="1" baseline="30000">
                <a:solidFill>
                  <a:schemeClr val="tx2"/>
                </a:solidFill>
                <a:latin typeface="宋体" panose="02010600030101010101" pitchFamily="2" charset="-122"/>
              </a:rPr>
              <a:t>2</a:t>
            </a:r>
            <a:r>
              <a:rPr kumimoji="1" lang="zh-CN" altLang="en-US" sz="2400">
                <a:latin typeface="宋体" panose="02010600030101010101" pitchFamily="2" charset="-122"/>
              </a:rPr>
              <a:t>。得如下表</a:t>
            </a:r>
            <a:r>
              <a:rPr kumimoji="1" lang="en-US" altLang="zh-CN" sz="2400">
                <a:latin typeface="宋体" panose="02010600030101010101" pitchFamily="2" charset="-122"/>
              </a:rPr>
              <a:t>:</a:t>
            </a:r>
          </a:p>
        </p:txBody>
      </p:sp>
      <p:grpSp>
        <p:nvGrpSpPr>
          <p:cNvPr id="99331" name="Group 3">
            <a:extLst>
              <a:ext uri="{FF2B5EF4-FFF2-40B4-BE49-F238E27FC236}">
                <a16:creationId xmlns:a16="http://schemas.microsoft.com/office/drawing/2014/main" id="{2065CB1C-5051-40B2-8894-AB2098821973}"/>
              </a:ext>
            </a:extLst>
          </p:cNvPr>
          <p:cNvGrpSpPr>
            <a:grpSpLocks/>
          </p:cNvGrpSpPr>
          <p:nvPr/>
        </p:nvGrpSpPr>
        <p:grpSpPr bwMode="auto">
          <a:xfrm>
            <a:off x="838200" y="2362200"/>
            <a:ext cx="7848600" cy="3678238"/>
            <a:chOff x="-3" y="515"/>
            <a:chExt cx="4182" cy="3748"/>
          </a:xfrm>
        </p:grpSpPr>
        <p:grpSp>
          <p:nvGrpSpPr>
            <p:cNvPr id="99341" name="Group 4">
              <a:extLst>
                <a:ext uri="{FF2B5EF4-FFF2-40B4-BE49-F238E27FC236}">
                  <a16:creationId xmlns:a16="http://schemas.microsoft.com/office/drawing/2014/main" id="{AC00533A-0310-4EAD-A243-BF80A925ED98}"/>
                </a:ext>
              </a:extLst>
            </p:cNvPr>
            <p:cNvGrpSpPr>
              <a:grpSpLocks/>
            </p:cNvGrpSpPr>
            <p:nvPr/>
          </p:nvGrpSpPr>
          <p:grpSpPr bwMode="auto">
            <a:xfrm>
              <a:off x="0" y="518"/>
              <a:ext cx="4176" cy="3742"/>
              <a:chOff x="0" y="518"/>
              <a:chExt cx="4176" cy="3742"/>
            </a:xfrm>
          </p:grpSpPr>
          <p:grpSp>
            <p:nvGrpSpPr>
              <p:cNvPr id="99343" name="Group 5">
                <a:extLst>
                  <a:ext uri="{FF2B5EF4-FFF2-40B4-BE49-F238E27FC236}">
                    <a16:creationId xmlns:a16="http://schemas.microsoft.com/office/drawing/2014/main" id="{AA519CA0-CAF2-40EA-B41F-D8E5B1130D5F}"/>
                  </a:ext>
                </a:extLst>
              </p:cNvPr>
              <p:cNvGrpSpPr>
                <a:grpSpLocks/>
              </p:cNvGrpSpPr>
              <p:nvPr/>
            </p:nvGrpSpPr>
            <p:grpSpPr bwMode="auto">
              <a:xfrm>
                <a:off x="0" y="518"/>
                <a:ext cx="464" cy="518"/>
                <a:chOff x="0" y="518"/>
                <a:chExt cx="464" cy="518"/>
              </a:xfrm>
            </p:grpSpPr>
            <p:sp>
              <p:nvSpPr>
                <p:cNvPr id="99584" name="Rectangle 6">
                  <a:extLst>
                    <a:ext uri="{FF2B5EF4-FFF2-40B4-BE49-F238E27FC236}">
                      <a16:creationId xmlns:a16="http://schemas.microsoft.com/office/drawing/2014/main" id="{04BED1A9-3146-43ED-A82B-AC053D500E2E}"/>
                    </a:ext>
                  </a:extLst>
                </p:cNvPr>
                <p:cNvSpPr>
                  <a:spLocks noChangeArrowheads="1"/>
                </p:cNvSpPr>
                <p:nvPr/>
              </p:nvSpPr>
              <p:spPr bwMode="auto">
                <a:xfrm>
                  <a:off x="43" y="518"/>
                  <a:ext cx="37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endParaRPr kumimoji="1" lang="en-US" altLang="zh-CN" sz="2000" b="1">
                    <a:solidFill>
                      <a:schemeClr val="tx2"/>
                    </a:solidFill>
                    <a:latin typeface="宋体" panose="02010600030101010101" pitchFamily="2" charset="-122"/>
                    <a:cs typeface="Times New Roman" panose="02020603050405020304" pitchFamily="18" charset="0"/>
                  </a:endParaRPr>
                </a:p>
                <a:p>
                  <a:pPr algn="just">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85" name="Rectangle 7">
                  <a:extLst>
                    <a:ext uri="{FF2B5EF4-FFF2-40B4-BE49-F238E27FC236}">
                      <a16:creationId xmlns:a16="http://schemas.microsoft.com/office/drawing/2014/main" id="{B99E0DE8-601F-4489-9F02-97695EC0B690}"/>
                    </a:ext>
                  </a:extLst>
                </p:cNvPr>
                <p:cNvSpPr>
                  <a:spLocks noChangeArrowheads="1"/>
                </p:cNvSpPr>
                <p:nvPr/>
              </p:nvSpPr>
              <p:spPr bwMode="auto">
                <a:xfrm>
                  <a:off x="0" y="518"/>
                  <a:ext cx="46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44" name="Group 8">
                <a:extLst>
                  <a:ext uri="{FF2B5EF4-FFF2-40B4-BE49-F238E27FC236}">
                    <a16:creationId xmlns:a16="http://schemas.microsoft.com/office/drawing/2014/main" id="{62DF4820-8CF4-47F6-871F-C16851BE4121}"/>
                  </a:ext>
                </a:extLst>
              </p:cNvPr>
              <p:cNvGrpSpPr>
                <a:grpSpLocks/>
              </p:cNvGrpSpPr>
              <p:nvPr/>
            </p:nvGrpSpPr>
            <p:grpSpPr bwMode="auto">
              <a:xfrm>
                <a:off x="464" y="518"/>
                <a:ext cx="464" cy="518"/>
                <a:chOff x="464" y="518"/>
                <a:chExt cx="464" cy="518"/>
              </a:xfrm>
            </p:grpSpPr>
            <p:sp>
              <p:nvSpPr>
                <p:cNvPr id="99582" name="Rectangle 9">
                  <a:extLst>
                    <a:ext uri="{FF2B5EF4-FFF2-40B4-BE49-F238E27FC236}">
                      <a16:creationId xmlns:a16="http://schemas.microsoft.com/office/drawing/2014/main" id="{9AE4D038-72FF-4B6C-956D-17AC894710A7}"/>
                    </a:ext>
                  </a:extLst>
                </p:cNvPr>
                <p:cNvSpPr>
                  <a:spLocks noChangeArrowheads="1"/>
                </p:cNvSpPr>
                <p:nvPr/>
              </p:nvSpPr>
              <p:spPr bwMode="auto">
                <a:xfrm>
                  <a:off x="507" y="518"/>
                  <a:ext cx="37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r>
                    <a:rPr kumimoji="1" lang="en-US" altLang="zh-CN" sz="2000" b="1">
                      <a:solidFill>
                        <a:schemeClr val="tx2"/>
                      </a:solidFill>
                      <a:latin typeface="宋体" panose="02010600030101010101" pitchFamily="2" charset="-122"/>
                      <a:cs typeface="Times New Roman" panose="02020603050405020304" pitchFamily="18" charset="0"/>
                    </a:rPr>
                    <a:t>x1</a:t>
                  </a:r>
                  <a:endParaRPr kumimoji="1" lang="en-US" altLang="zh-CN" sz="2000" b="1">
                    <a:solidFill>
                      <a:schemeClr val="tx2"/>
                    </a:solidFill>
                    <a:latin typeface="Times New Roman" panose="02020603050405020304" pitchFamily="18" charset="0"/>
                  </a:endParaRPr>
                </a:p>
              </p:txBody>
            </p:sp>
            <p:sp>
              <p:nvSpPr>
                <p:cNvPr id="99583" name="Rectangle 10">
                  <a:extLst>
                    <a:ext uri="{FF2B5EF4-FFF2-40B4-BE49-F238E27FC236}">
                      <a16:creationId xmlns:a16="http://schemas.microsoft.com/office/drawing/2014/main" id="{4E61DFCC-0963-469B-8A8C-AA5C21760C28}"/>
                    </a:ext>
                  </a:extLst>
                </p:cNvPr>
                <p:cNvSpPr>
                  <a:spLocks noChangeArrowheads="1"/>
                </p:cNvSpPr>
                <p:nvPr/>
              </p:nvSpPr>
              <p:spPr bwMode="auto">
                <a:xfrm>
                  <a:off x="464" y="518"/>
                  <a:ext cx="46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45" name="Group 11">
                <a:extLst>
                  <a:ext uri="{FF2B5EF4-FFF2-40B4-BE49-F238E27FC236}">
                    <a16:creationId xmlns:a16="http://schemas.microsoft.com/office/drawing/2014/main" id="{E8F7C2F3-9DE9-41CF-BB5F-EB9B56B5B1A5}"/>
                  </a:ext>
                </a:extLst>
              </p:cNvPr>
              <p:cNvGrpSpPr>
                <a:grpSpLocks/>
              </p:cNvGrpSpPr>
              <p:nvPr/>
            </p:nvGrpSpPr>
            <p:grpSpPr bwMode="auto">
              <a:xfrm>
                <a:off x="928" y="518"/>
                <a:ext cx="464" cy="518"/>
                <a:chOff x="928" y="518"/>
                <a:chExt cx="464" cy="518"/>
              </a:xfrm>
            </p:grpSpPr>
            <p:sp>
              <p:nvSpPr>
                <p:cNvPr id="99580" name="Rectangle 12">
                  <a:extLst>
                    <a:ext uri="{FF2B5EF4-FFF2-40B4-BE49-F238E27FC236}">
                      <a16:creationId xmlns:a16="http://schemas.microsoft.com/office/drawing/2014/main" id="{01E7767E-BDB4-462C-8524-BA5D61AAADEB}"/>
                    </a:ext>
                  </a:extLst>
                </p:cNvPr>
                <p:cNvSpPr>
                  <a:spLocks noChangeArrowheads="1"/>
                </p:cNvSpPr>
                <p:nvPr/>
              </p:nvSpPr>
              <p:spPr bwMode="auto">
                <a:xfrm>
                  <a:off x="971" y="518"/>
                  <a:ext cx="37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x2</a:t>
                  </a: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81" name="Rectangle 13">
                  <a:extLst>
                    <a:ext uri="{FF2B5EF4-FFF2-40B4-BE49-F238E27FC236}">
                      <a16:creationId xmlns:a16="http://schemas.microsoft.com/office/drawing/2014/main" id="{3E9F8CE8-D2CD-4354-9B70-55894BE04A33}"/>
                    </a:ext>
                  </a:extLst>
                </p:cNvPr>
                <p:cNvSpPr>
                  <a:spLocks noChangeArrowheads="1"/>
                </p:cNvSpPr>
                <p:nvPr/>
              </p:nvSpPr>
              <p:spPr bwMode="auto">
                <a:xfrm>
                  <a:off x="928" y="518"/>
                  <a:ext cx="46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46" name="Group 14">
                <a:extLst>
                  <a:ext uri="{FF2B5EF4-FFF2-40B4-BE49-F238E27FC236}">
                    <a16:creationId xmlns:a16="http://schemas.microsoft.com/office/drawing/2014/main" id="{43B3F711-3178-4A04-B09A-B31FFC3248C1}"/>
                  </a:ext>
                </a:extLst>
              </p:cNvPr>
              <p:cNvGrpSpPr>
                <a:grpSpLocks/>
              </p:cNvGrpSpPr>
              <p:nvPr/>
            </p:nvGrpSpPr>
            <p:grpSpPr bwMode="auto">
              <a:xfrm>
                <a:off x="1392" y="518"/>
                <a:ext cx="464" cy="518"/>
                <a:chOff x="1392" y="518"/>
                <a:chExt cx="464" cy="518"/>
              </a:xfrm>
            </p:grpSpPr>
            <p:sp>
              <p:nvSpPr>
                <p:cNvPr id="99578" name="Rectangle 15">
                  <a:extLst>
                    <a:ext uri="{FF2B5EF4-FFF2-40B4-BE49-F238E27FC236}">
                      <a16:creationId xmlns:a16="http://schemas.microsoft.com/office/drawing/2014/main" id="{340191B0-1F52-45E6-8A5C-43732A375465}"/>
                    </a:ext>
                  </a:extLst>
                </p:cNvPr>
                <p:cNvSpPr>
                  <a:spLocks noChangeArrowheads="1"/>
                </p:cNvSpPr>
                <p:nvPr/>
              </p:nvSpPr>
              <p:spPr bwMode="auto">
                <a:xfrm>
                  <a:off x="1435" y="518"/>
                  <a:ext cx="37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r>
                    <a:rPr kumimoji="1" lang="en-US" altLang="zh-CN" sz="2000" b="1">
                      <a:solidFill>
                        <a:schemeClr val="tx2"/>
                      </a:solidFill>
                      <a:latin typeface="宋体" panose="02010600030101010101" pitchFamily="2" charset="-122"/>
                      <a:cs typeface="Times New Roman" panose="02020603050405020304" pitchFamily="18" charset="0"/>
                    </a:rPr>
                    <a:t>x3</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79" name="Rectangle 16">
                  <a:extLst>
                    <a:ext uri="{FF2B5EF4-FFF2-40B4-BE49-F238E27FC236}">
                      <a16:creationId xmlns:a16="http://schemas.microsoft.com/office/drawing/2014/main" id="{948D7973-3ED1-4E1A-BF6B-075914EDD33A}"/>
                    </a:ext>
                  </a:extLst>
                </p:cNvPr>
                <p:cNvSpPr>
                  <a:spLocks noChangeArrowheads="1"/>
                </p:cNvSpPr>
                <p:nvPr/>
              </p:nvSpPr>
              <p:spPr bwMode="auto">
                <a:xfrm>
                  <a:off x="1392" y="518"/>
                  <a:ext cx="46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47" name="Group 17">
                <a:extLst>
                  <a:ext uri="{FF2B5EF4-FFF2-40B4-BE49-F238E27FC236}">
                    <a16:creationId xmlns:a16="http://schemas.microsoft.com/office/drawing/2014/main" id="{C0F7DDCA-85C2-45E5-AABC-0688CCF98259}"/>
                  </a:ext>
                </a:extLst>
              </p:cNvPr>
              <p:cNvGrpSpPr>
                <a:grpSpLocks/>
              </p:cNvGrpSpPr>
              <p:nvPr/>
            </p:nvGrpSpPr>
            <p:grpSpPr bwMode="auto">
              <a:xfrm>
                <a:off x="1856" y="518"/>
                <a:ext cx="464" cy="518"/>
                <a:chOff x="1856" y="518"/>
                <a:chExt cx="464" cy="518"/>
              </a:xfrm>
            </p:grpSpPr>
            <p:sp>
              <p:nvSpPr>
                <p:cNvPr id="99576" name="Rectangle 18">
                  <a:extLst>
                    <a:ext uri="{FF2B5EF4-FFF2-40B4-BE49-F238E27FC236}">
                      <a16:creationId xmlns:a16="http://schemas.microsoft.com/office/drawing/2014/main" id="{F7F8D53B-9CAC-4A6C-B8FF-1DC544E0AF8A}"/>
                    </a:ext>
                  </a:extLst>
                </p:cNvPr>
                <p:cNvSpPr>
                  <a:spLocks noChangeArrowheads="1"/>
                </p:cNvSpPr>
                <p:nvPr/>
              </p:nvSpPr>
              <p:spPr bwMode="auto">
                <a:xfrm>
                  <a:off x="1899" y="518"/>
                  <a:ext cx="37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r>
                    <a:rPr kumimoji="1" lang="en-US" altLang="zh-CN" sz="2000" b="1">
                      <a:solidFill>
                        <a:schemeClr val="tx2"/>
                      </a:solidFill>
                      <a:latin typeface="宋体" panose="02010600030101010101" pitchFamily="2" charset="-122"/>
                      <a:cs typeface="Times New Roman" panose="02020603050405020304" pitchFamily="18" charset="0"/>
                    </a:rPr>
                    <a:t>x4</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77" name="Rectangle 19">
                  <a:extLst>
                    <a:ext uri="{FF2B5EF4-FFF2-40B4-BE49-F238E27FC236}">
                      <a16:creationId xmlns:a16="http://schemas.microsoft.com/office/drawing/2014/main" id="{7FB7E68A-9FF2-4D34-8D6F-75698659775F}"/>
                    </a:ext>
                  </a:extLst>
                </p:cNvPr>
                <p:cNvSpPr>
                  <a:spLocks noChangeArrowheads="1"/>
                </p:cNvSpPr>
                <p:nvPr/>
              </p:nvSpPr>
              <p:spPr bwMode="auto">
                <a:xfrm>
                  <a:off x="1856" y="518"/>
                  <a:ext cx="46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48" name="Group 20">
                <a:extLst>
                  <a:ext uri="{FF2B5EF4-FFF2-40B4-BE49-F238E27FC236}">
                    <a16:creationId xmlns:a16="http://schemas.microsoft.com/office/drawing/2014/main" id="{4FDE89ED-731B-464B-ACD1-24CB86D8220A}"/>
                  </a:ext>
                </a:extLst>
              </p:cNvPr>
              <p:cNvGrpSpPr>
                <a:grpSpLocks/>
              </p:cNvGrpSpPr>
              <p:nvPr/>
            </p:nvGrpSpPr>
            <p:grpSpPr bwMode="auto">
              <a:xfrm>
                <a:off x="2320" y="518"/>
                <a:ext cx="464" cy="518"/>
                <a:chOff x="2320" y="518"/>
                <a:chExt cx="464" cy="518"/>
              </a:xfrm>
            </p:grpSpPr>
            <p:sp>
              <p:nvSpPr>
                <p:cNvPr id="99574" name="Rectangle 21">
                  <a:extLst>
                    <a:ext uri="{FF2B5EF4-FFF2-40B4-BE49-F238E27FC236}">
                      <a16:creationId xmlns:a16="http://schemas.microsoft.com/office/drawing/2014/main" id="{EE21FB17-FBBB-4B2E-9362-6FEF9A525B86}"/>
                    </a:ext>
                  </a:extLst>
                </p:cNvPr>
                <p:cNvSpPr>
                  <a:spLocks noChangeArrowheads="1"/>
                </p:cNvSpPr>
                <p:nvPr/>
              </p:nvSpPr>
              <p:spPr bwMode="auto">
                <a:xfrm>
                  <a:off x="2363" y="518"/>
                  <a:ext cx="37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x5</a:t>
                  </a: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75" name="Rectangle 22">
                  <a:extLst>
                    <a:ext uri="{FF2B5EF4-FFF2-40B4-BE49-F238E27FC236}">
                      <a16:creationId xmlns:a16="http://schemas.microsoft.com/office/drawing/2014/main" id="{CEEEB91A-60C8-4844-96FE-56ACF2D0E763}"/>
                    </a:ext>
                  </a:extLst>
                </p:cNvPr>
                <p:cNvSpPr>
                  <a:spLocks noChangeArrowheads="1"/>
                </p:cNvSpPr>
                <p:nvPr/>
              </p:nvSpPr>
              <p:spPr bwMode="auto">
                <a:xfrm>
                  <a:off x="2320" y="518"/>
                  <a:ext cx="46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49" name="Group 23">
                <a:extLst>
                  <a:ext uri="{FF2B5EF4-FFF2-40B4-BE49-F238E27FC236}">
                    <a16:creationId xmlns:a16="http://schemas.microsoft.com/office/drawing/2014/main" id="{BACCF2CF-1EBF-4F0E-BEC3-566246590D9C}"/>
                  </a:ext>
                </a:extLst>
              </p:cNvPr>
              <p:cNvGrpSpPr>
                <a:grpSpLocks/>
              </p:cNvGrpSpPr>
              <p:nvPr/>
            </p:nvGrpSpPr>
            <p:grpSpPr bwMode="auto">
              <a:xfrm>
                <a:off x="2784" y="518"/>
                <a:ext cx="464" cy="518"/>
                <a:chOff x="2784" y="518"/>
                <a:chExt cx="464" cy="518"/>
              </a:xfrm>
            </p:grpSpPr>
            <p:sp>
              <p:nvSpPr>
                <p:cNvPr id="99572" name="Rectangle 24">
                  <a:extLst>
                    <a:ext uri="{FF2B5EF4-FFF2-40B4-BE49-F238E27FC236}">
                      <a16:creationId xmlns:a16="http://schemas.microsoft.com/office/drawing/2014/main" id="{817E6960-CBA9-4F3C-9CFA-C81FB60428A3}"/>
                    </a:ext>
                  </a:extLst>
                </p:cNvPr>
                <p:cNvSpPr>
                  <a:spLocks noChangeArrowheads="1"/>
                </p:cNvSpPr>
                <p:nvPr/>
              </p:nvSpPr>
              <p:spPr bwMode="auto">
                <a:xfrm>
                  <a:off x="2827" y="518"/>
                  <a:ext cx="37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x6</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73" name="Rectangle 25">
                  <a:extLst>
                    <a:ext uri="{FF2B5EF4-FFF2-40B4-BE49-F238E27FC236}">
                      <a16:creationId xmlns:a16="http://schemas.microsoft.com/office/drawing/2014/main" id="{8D176895-FFB7-4AB6-9596-41FE7E1481FC}"/>
                    </a:ext>
                  </a:extLst>
                </p:cNvPr>
                <p:cNvSpPr>
                  <a:spLocks noChangeArrowheads="1"/>
                </p:cNvSpPr>
                <p:nvPr/>
              </p:nvSpPr>
              <p:spPr bwMode="auto">
                <a:xfrm>
                  <a:off x="2784" y="518"/>
                  <a:ext cx="46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50" name="Group 26">
                <a:extLst>
                  <a:ext uri="{FF2B5EF4-FFF2-40B4-BE49-F238E27FC236}">
                    <a16:creationId xmlns:a16="http://schemas.microsoft.com/office/drawing/2014/main" id="{AABE6FD8-6D7C-45EE-98EF-6105E5415A13}"/>
                  </a:ext>
                </a:extLst>
              </p:cNvPr>
              <p:cNvGrpSpPr>
                <a:grpSpLocks/>
              </p:cNvGrpSpPr>
              <p:nvPr/>
            </p:nvGrpSpPr>
            <p:grpSpPr bwMode="auto">
              <a:xfrm>
                <a:off x="3248" y="518"/>
                <a:ext cx="464" cy="518"/>
                <a:chOff x="3248" y="518"/>
                <a:chExt cx="464" cy="518"/>
              </a:xfrm>
            </p:grpSpPr>
            <p:sp>
              <p:nvSpPr>
                <p:cNvPr id="99570" name="Rectangle 27">
                  <a:extLst>
                    <a:ext uri="{FF2B5EF4-FFF2-40B4-BE49-F238E27FC236}">
                      <a16:creationId xmlns:a16="http://schemas.microsoft.com/office/drawing/2014/main" id="{6083C56B-3021-47E9-B604-06ABA159C22F}"/>
                    </a:ext>
                  </a:extLst>
                </p:cNvPr>
                <p:cNvSpPr>
                  <a:spLocks noChangeArrowheads="1"/>
                </p:cNvSpPr>
                <p:nvPr/>
              </p:nvSpPr>
              <p:spPr bwMode="auto">
                <a:xfrm>
                  <a:off x="3291" y="518"/>
                  <a:ext cx="37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r>
                    <a:rPr kumimoji="1" lang="en-US" altLang="zh-CN" sz="2000" b="1">
                      <a:solidFill>
                        <a:schemeClr val="tx2"/>
                      </a:solidFill>
                      <a:latin typeface="宋体" panose="02010600030101010101" pitchFamily="2" charset="-122"/>
                      <a:cs typeface="Times New Roman" panose="02020603050405020304" pitchFamily="18" charset="0"/>
                    </a:rPr>
                    <a:t>x7</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71" name="Rectangle 28">
                  <a:extLst>
                    <a:ext uri="{FF2B5EF4-FFF2-40B4-BE49-F238E27FC236}">
                      <a16:creationId xmlns:a16="http://schemas.microsoft.com/office/drawing/2014/main" id="{1D9A07B4-D971-482E-AAE5-D60A72597762}"/>
                    </a:ext>
                  </a:extLst>
                </p:cNvPr>
                <p:cNvSpPr>
                  <a:spLocks noChangeArrowheads="1"/>
                </p:cNvSpPr>
                <p:nvPr/>
              </p:nvSpPr>
              <p:spPr bwMode="auto">
                <a:xfrm>
                  <a:off x="3248" y="518"/>
                  <a:ext cx="46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51" name="Group 29">
                <a:extLst>
                  <a:ext uri="{FF2B5EF4-FFF2-40B4-BE49-F238E27FC236}">
                    <a16:creationId xmlns:a16="http://schemas.microsoft.com/office/drawing/2014/main" id="{7E87023D-FF03-4664-B248-FAAA81484E02}"/>
                  </a:ext>
                </a:extLst>
              </p:cNvPr>
              <p:cNvGrpSpPr>
                <a:grpSpLocks/>
              </p:cNvGrpSpPr>
              <p:nvPr/>
            </p:nvGrpSpPr>
            <p:grpSpPr bwMode="auto">
              <a:xfrm>
                <a:off x="3712" y="518"/>
                <a:ext cx="464" cy="518"/>
                <a:chOff x="3712" y="518"/>
                <a:chExt cx="464" cy="518"/>
              </a:xfrm>
            </p:grpSpPr>
            <p:sp>
              <p:nvSpPr>
                <p:cNvPr id="99568" name="Rectangle 30">
                  <a:extLst>
                    <a:ext uri="{FF2B5EF4-FFF2-40B4-BE49-F238E27FC236}">
                      <a16:creationId xmlns:a16="http://schemas.microsoft.com/office/drawing/2014/main" id="{E8FF72DF-3D84-47FB-BAC4-4A2D00300B95}"/>
                    </a:ext>
                  </a:extLst>
                </p:cNvPr>
                <p:cNvSpPr>
                  <a:spLocks noChangeArrowheads="1"/>
                </p:cNvSpPr>
                <p:nvPr/>
              </p:nvSpPr>
              <p:spPr bwMode="auto">
                <a:xfrm>
                  <a:off x="3755" y="518"/>
                  <a:ext cx="37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r>
                    <a:rPr kumimoji="1" lang="en-US" altLang="zh-CN" sz="2000" b="1">
                      <a:solidFill>
                        <a:schemeClr val="tx2"/>
                      </a:solidFill>
                      <a:latin typeface="宋体" panose="02010600030101010101" pitchFamily="2" charset="-122"/>
                      <a:cs typeface="Times New Roman" panose="02020603050405020304" pitchFamily="18" charset="0"/>
                    </a:rPr>
                    <a:t>x8</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69" name="Rectangle 31">
                  <a:extLst>
                    <a:ext uri="{FF2B5EF4-FFF2-40B4-BE49-F238E27FC236}">
                      <a16:creationId xmlns:a16="http://schemas.microsoft.com/office/drawing/2014/main" id="{D982F0D0-BB26-4300-B745-B7200F376516}"/>
                    </a:ext>
                  </a:extLst>
                </p:cNvPr>
                <p:cNvSpPr>
                  <a:spLocks noChangeArrowheads="1"/>
                </p:cNvSpPr>
                <p:nvPr/>
              </p:nvSpPr>
              <p:spPr bwMode="auto">
                <a:xfrm>
                  <a:off x="3712" y="518"/>
                  <a:ext cx="46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52" name="Group 32">
                <a:extLst>
                  <a:ext uri="{FF2B5EF4-FFF2-40B4-BE49-F238E27FC236}">
                    <a16:creationId xmlns:a16="http://schemas.microsoft.com/office/drawing/2014/main" id="{6DD87927-BC79-4E34-A94F-6511C5B304EE}"/>
                  </a:ext>
                </a:extLst>
              </p:cNvPr>
              <p:cNvGrpSpPr>
                <a:grpSpLocks/>
              </p:cNvGrpSpPr>
              <p:nvPr/>
            </p:nvGrpSpPr>
            <p:grpSpPr bwMode="auto">
              <a:xfrm>
                <a:off x="0" y="1036"/>
                <a:ext cx="464" cy="403"/>
                <a:chOff x="0" y="1036"/>
                <a:chExt cx="464" cy="403"/>
              </a:xfrm>
            </p:grpSpPr>
            <p:sp>
              <p:nvSpPr>
                <p:cNvPr id="99566" name="Rectangle 33">
                  <a:extLst>
                    <a:ext uri="{FF2B5EF4-FFF2-40B4-BE49-F238E27FC236}">
                      <a16:creationId xmlns:a16="http://schemas.microsoft.com/office/drawing/2014/main" id="{66643453-A414-4EDF-813A-9AD95D0073E2}"/>
                    </a:ext>
                  </a:extLst>
                </p:cNvPr>
                <p:cNvSpPr>
                  <a:spLocks noChangeArrowheads="1"/>
                </p:cNvSpPr>
                <p:nvPr/>
              </p:nvSpPr>
              <p:spPr bwMode="auto">
                <a:xfrm>
                  <a:off x="43" y="1036"/>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9567" name="Rectangle 34">
                  <a:extLst>
                    <a:ext uri="{FF2B5EF4-FFF2-40B4-BE49-F238E27FC236}">
                      <a16:creationId xmlns:a16="http://schemas.microsoft.com/office/drawing/2014/main" id="{6900664E-174E-4FEA-AE4A-0AA3A44EF64E}"/>
                    </a:ext>
                  </a:extLst>
                </p:cNvPr>
                <p:cNvSpPr>
                  <a:spLocks noChangeArrowheads="1"/>
                </p:cNvSpPr>
                <p:nvPr/>
              </p:nvSpPr>
              <p:spPr bwMode="auto">
                <a:xfrm>
                  <a:off x="0" y="1036"/>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r>
                    <a:rPr kumimoji="1" lang="en-US" altLang="zh-CN" sz="2000" b="1">
                      <a:solidFill>
                        <a:schemeClr val="tx2"/>
                      </a:solidFill>
                      <a:latin typeface="宋体" panose="02010600030101010101" pitchFamily="2" charset="-122"/>
                      <a:cs typeface="Times New Roman" panose="02020603050405020304" pitchFamily="18" charset="0"/>
                    </a:rPr>
                    <a:t> x1</a:t>
                  </a:r>
                </a:p>
              </p:txBody>
            </p:sp>
          </p:grpSp>
          <p:grpSp>
            <p:nvGrpSpPr>
              <p:cNvPr id="99353" name="Group 35">
                <a:extLst>
                  <a:ext uri="{FF2B5EF4-FFF2-40B4-BE49-F238E27FC236}">
                    <a16:creationId xmlns:a16="http://schemas.microsoft.com/office/drawing/2014/main" id="{2475E653-0925-412B-8482-85B1405CF134}"/>
                  </a:ext>
                </a:extLst>
              </p:cNvPr>
              <p:cNvGrpSpPr>
                <a:grpSpLocks/>
              </p:cNvGrpSpPr>
              <p:nvPr/>
            </p:nvGrpSpPr>
            <p:grpSpPr bwMode="auto">
              <a:xfrm>
                <a:off x="464" y="1036"/>
                <a:ext cx="464" cy="403"/>
                <a:chOff x="464" y="1036"/>
                <a:chExt cx="464" cy="403"/>
              </a:xfrm>
            </p:grpSpPr>
            <p:sp>
              <p:nvSpPr>
                <p:cNvPr id="99564" name="Rectangle 36">
                  <a:extLst>
                    <a:ext uri="{FF2B5EF4-FFF2-40B4-BE49-F238E27FC236}">
                      <a16:creationId xmlns:a16="http://schemas.microsoft.com/office/drawing/2014/main" id="{5EDD414F-D5CC-4083-99C3-EB9F9B319D1B}"/>
                    </a:ext>
                  </a:extLst>
                </p:cNvPr>
                <p:cNvSpPr>
                  <a:spLocks noChangeArrowheads="1"/>
                </p:cNvSpPr>
                <p:nvPr/>
              </p:nvSpPr>
              <p:spPr bwMode="auto">
                <a:xfrm>
                  <a:off x="507" y="1036"/>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65" name="Rectangle 37">
                  <a:extLst>
                    <a:ext uri="{FF2B5EF4-FFF2-40B4-BE49-F238E27FC236}">
                      <a16:creationId xmlns:a16="http://schemas.microsoft.com/office/drawing/2014/main" id="{728EDF1C-B011-4CB7-82D8-356C44BCC662}"/>
                    </a:ext>
                  </a:extLst>
                </p:cNvPr>
                <p:cNvSpPr>
                  <a:spLocks noChangeArrowheads="1"/>
                </p:cNvSpPr>
                <p:nvPr/>
              </p:nvSpPr>
              <p:spPr bwMode="auto">
                <a:xfrm>
                  <a:off x="464" y="1036"/>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54" name="Group 38">
                <a:extLst>
                  <a:ext uri="{FF2B5EF4-FFF2-40B4-BE49-F238E27FC236}">
                    <a16:creationId xmlns:a16="http://schemas.microsoft.com/office/drawing/2014/main" id="{2D8BADCA-B273-4156-BA14-6D5F53CE0A26}"/>
                  </a:ext>
                </a:extLst>
              </p:cNvPr>
              <p:cNvGrpSpPr>
                <a:grpSpLocks/>
              </p:cNvGrpSpPr>
              <p:nvPr/>
            </p:nvGrpSpPr>
            <p:grpSpPr bwMode="auto">
              <a:xfrm>
                <a:off x="928" y="1036"/>
                <a:ext cx="464" cy="403"/>
                <a:chOff x="928" y="1036"/>
                <a:chExt cx="464" cy="403"/>
              </a:xfrm>
            </p:grpSpPr>
            <p:sp>
              <p:nvSpPr>
                <p:cNvPr id="99562" name="Rectangle 39">
                  <a:extLst>
                    <a:ext uri="{FF2B5EF4-FFF2-40B4-BE49-F238E27FC236}">
                      <a16:creationId xmlns:a16="http://schemas.microsoft.com/office/drawing/2014/main" id="{CB04B060-03C8-4957-8910-BCE7AB71E13B}"/>
                    </a:ext>
                  </a:extLst>
                </p:cNvPr>
                <p:cNvSpPr>
                  <a:spLocks noChangeArrowheads="1"/>
                </p:cNvSpPr>
                <p:nvPr/>
              </p:nvSpPr>
              <p:spPr bwMode="auto">
                <a:xfrm>
                  <a:off x="971" y="1036"/>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63" name="Rectangle 40">
                  <a:extLst>
                    <a:ext uri="{FF2B5EF4-FFF2-40B4-BE49-F238E27FC236}">
                      <a16:creationId xmlns:a16="http://schemas.microsoft.com/office/drawing/2014/main" id="{C6F1E20C-A81B-4D0A-927F-3FB61FE4475B}"/>
                    </a:ext>
                  </a:extLst>
                </p:cNvPr>
                <p:cNvSpPr>
                  <a:spLocks noChangeArrowheads="1"/>
                </p:cNvSpPr>
                <p:nvPr/>
              </p:nvSpPr>
              <p:spPr bwMode="auto">
                <a:xfrm>
                  <a:off x="928" y="1036"/>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55" name="Group 41">
                <a:extLst>
                  <a:ext uri="{FF2B5EF4-FFF2-40B4-BE49-F238E27FC236}">
                    <a16:creationId xmlns:a16="http://schemas.microsoft.com/office/drawing/2014/main" id="{6D32D676-C01E-42D8-B524-6BA3872BB4A0}"/>
                  </a:ext>
                </a:extLst>
              </p:cNvPr>
              <p:cNvGrpSpPr>
                <a:grpSpLocks/>
              </p:cNvGrpSpPr>
              <p:nvPr/>
            </p:nvGrpSpPr>
            <p:grpSpPr bwMode="auto">
              <a:xfrm>
                <a:off x="1392" y="1036"/>
                <a:ext cx="464" cy="403"/>
                <a:chOff x="1392" y="1036"/>
                <a:chExt cx="464" cy="403"/>
              </a:xfrm>
            </p:grpSpPr>
            <p:sp>
              <p:nvSpPr>
                <p:cNvPr id="99560" name="Rectangle 42">
                  <a:extLst>
                    <a:ext uri="{FF2B5EF4-FFF2-40B4-BE49-F238E27FC236}">
                      <a16:creationId xmlns:a16="http://schemas.microsoft.com/office/drawing/2014/main" id="{1A56C294-6D30-4F58-9754-D1890B23BF5B}"/>
                    </a:ext>
                  </a:extLst>
                </p:cNvPr>
                <p:cNvSpPr>
                  <a:spLocks noChangeArrowheads="1"/>
                </p:cNvSpPr>
                <p:nvPr/>
              </p:nvSpPr>
              <p:spPr bwMode="auto">
                <a:xfrm>
                  <a:off x="1435" y="1036"/>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61" name="Rectangle 43">
                  <a:extLst>
                    <a:ext uri="{FF2B5EF4-FFF2-40B4-BE49-F238E27FC236}">
                      <a16:creationId xmlns:a16="http://schemas.microsoft.com/office/drawing/2014/main" id="{0AC4FF23-302C-4ECF-A29F-D3113749C61A}"/>
                    </a:ext>
                  </a:extLst>
                </p:cNvPr>
                <p:cNvSpPr>
                  <a:spLocks noChangeArrowheads="1"/>
                </p:cNvSpPr>
                <p:nvPr/>
              </p:nvSpPr>
              <p:spPr bwMode="auto">
                <a:xfrm>
                  <a:off x="1392" y="1036"/>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56" name="Group 44">
                <a:extLst>
                  <a:ext uri="{FF2B5EF4-FFF2-40B4-BE49-F238E27FC236}">
                    <a16:creationId xmlns:a16="http://schemas.microsoft.com/office/drawing/2014/main" id="{CC3BB60A-8929-4DB9-BCDC-84A54FD04C7B}"/>
                  </a:ext>
                </a:extLst>
              </p:cNvPr>
              <p:cNvGrpSpPr>
                <a:grpSpLocks/>
              </p:cNvGrpSpPr>
              <p:nvPr/>
            </p:nvGrpSpPr>
            <p:grpSpPr bwMode="auto">
              <a:xfrm>
                <a:off x="1856" y="1036"/>
                <a:ext cx="464" cy="403"/>
                <a:chOff x="1856" y="1036"/>
                <a:chExt cx="464" cy="403"/>
              </a:xfrm>
            </p:grpSpPr>
            <p:sp>
              <p:nvSpPr>
                <p:cNvPr id="99558" name="Rectangle 45">
                  <a:extLst>
                    <a:ext uri="{FF2B5EF4-FFF2-40B4-BE49-F238E27FC236}">
                      <a16:creationId xmlns:a16="http://schemas.microsoft.com/office/drawing/2014/main" id="{D3FDBBE8-D2C8-4A5C-9533-84BF4F36D7B0}"/>
                    </a:ext>
                  </a:extLst>
                </p:cNvPr>
                <p:cNvSpPr>
                  <a:spLocks noChangeArrowheads="1"/>
                </p:cNvSpPr>
                <p:nvPr/>
              </p:nvSpPr>
              <p:spPr bwMode="auto">
                <a:xfrm>
                  <a:off x="1899" y="1036"/>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59" name="Rectangle 46">
                  <a:extLst>
                    <a:ext uri="{FF2B5EF4-FFF2-40B4-BE49-F238E27FC236}">
                      <a16:creationId xmlns:a16="http://schemas.microsoft.com/office/drawing/2014/main" id="{ACD3B080-F6A9-4CAA-8F74-0C1EEC162861}"/>
                    </a:ext>
                  </a:extLst>
                </p:cNvPr>
                <p:cNvSpPr>
                  <a:spLocks noChangeArrowheads="1"/>
                </p:cNvSpPr>
                <p:nvPr/>
              </p:nvSpPr>
              <p:spPr bwMode="auto">
                <a:xfrm>
                  <a:off x="1856" y="1036"/>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57" name="Group 47">
                <a:extLst>
                  <a:ext uri="{FF2B5EF4-FFF2-40B4-BE49-F238E27FC236}">
                    <a16:creationId xmlns:a16="http://schemas.microsoft.com/office/drawing/2014/main" id="{D77066FD-99BB-477C-915B-5DB5FC85E70C}"/>
                  </a:ext>
                </a:extLst>
              </p:cNvPr>
              <p:cNvGrpSpPr>
                <a:grpSpLocks/>
              </p:cNvGrpSpPr>
              <p:nvPr/>
            </p:nvGrpSpPr>
            <p:grpSpPr bwMode="auto">
              <a:xfrm>
                <a:off x="2320" y="1036"/>
                <a:ext cx="464" cy="403"/>
                <a:chOff x="2320" y="1036"/>
                <a:chExt cx="464" cy="403"/>
              </a:xfrm>
            </p:grpSpPr>
            <p:sp>
              <p:nvSpPr>
                <p:cNvPr id="99556" name="Rectangle 48">
                  <a:extLst>
                    <a:ext uri="{FF2B5EF4-FFF2-40B4-BE49-F238E27FC236}">
                      <a16:creationId xmlns:a16="http://schemas.microsoft.com/office/drawing/2014/main" id="{E435E274-DBCB-4A76-A151-72BE4161D4BE}"/>
                    </a:ext>
                  </a:extLst>
                </p:cNvPr>
                <p:cNvSpPr>
                  <a:spLocks noChangeArrowheads="1"/>
                </p:cNvSpPr>
                <p:nvPr/>
              </p:nvSpPr>
              <p:spPr bwMode="auto">
                <a:xfrm>
                  <a:off x="2363" y="1036"/>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57" name="Rectangle 49">
                  <a:extLst>
                    <a:ext uri="{FF2B5EF4-FFF2-40B4-BE49-F238E27FC236}">
                      <a16:creationId xmlns:a16="http://schemas.microsoft.com/office/drawing/2014/main" id="{7BD9F4C2-0510-4B28-AA8F-E892FB4835D7}"/>
                    </a:ext>
                  </a:extLst>
                </p:cNvPr>
                <p:cNvSpPr>
                  <a:spLocks noChangeArrowheads="1"/>
                </p:cNvSpPr>
                <p:nvPr/>
              </p:nvSpPr>
              <p:spPr bwMode="auto">
                <a:xfrm>
                  <a:off x="2320" y="1036"/>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58" name="Group 50">
                <a:extLst>
                  <a:ext uri="{FF2B5EF4-FFF2-40B4-BE49-F238E27FC236}">
                    <a16:creationId xmlns:a16="http://schemas.microsoft.com/office/drawing/2014/main" id="{A2B2D5CE-C3E7-43A2-9871-981B6642F220}"/>
                  </a:ext>
                </a:extLst>
              </p:cNvPr>
              <p:cNvGrpSpPr>
                <a:grpSpLocks/>
              </p:cNvGrpSpPr>
              <p:nvPr/>
            </p:nvGrpSpPr>
            <p:grpSpPr bwMode="auto">
              <a:xfrm>
                <a:off x="2784" y="1036"/>
                <a:ext cx="464" cy="403"/>
                <a:chOff x="2784" y="1036"/>
                <a:chExt cx="464" cy="403"/>
              </a:xfrm>
            </p:grpSpPr>
            <p:sp>
              <p:nvSpPr>
                <p:cNvPr id="99554" name="Rectangle 51">
                  <a:extLst>
                    <a:ext uri="{FF2B5EF4-FFF2-40B4-BE49-F238E27FC236}">
                      <a16:creationId xmlns:a16="http://schemas.microsoft.com/office/drawing/2014/main" id="{FFD09902-4854-4528-BE49-8BDACFC603E8}"/>
                    </a:ext>
                  </a:extLst>
                </p:cNvPr>
                <p:cNvSpPr>
                  <a:spLocks noChangeArrowheads="1"/>
                </p:cNvSpPr>
                <p:nvPr/>
              </p:nvSpPr>
              <p:spPr bwMode="auto">
                <a:xfrm>
                  <a:off x="2827" y="1036"/>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55" name="Rectangle 52">
                  <a:extLst>
                    <a:ext uri="{FF2B5EF4-FFF2-40B4-BE49-F238E27FC236}">
                      <a16:creationId xmlns:a16="http://schemas.microsoft.com/office/drawing/2014/main" id="{F33F1FC8-025A-4675-AACC-58AC0455AE39}"/>
                    </a:ext>
                  </a:extLst>
                </p:cNvPr>
                <p:cNvSpPr>
                  <a:spLocks noChangeArrowheads="1"/>
                </p:cNvSpPr>
                <p:nvPr/>
              </p:nvSpPr>
              <p:spPr bwMode="auto">
                <a:xfrm>
                  <a:off x="2784" y="1036"/>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59" name="Group 53">
                <a:extLst>
                  <a:ext uri="{FF2B5EF4-FFF2-40B4-BE49-F238E27FC236}">
                    <a16:creationId xmlns:a16="http://schemas.microsoft.com/office/drawing/2014/main" id="{42CB843C-E6EC-464E-BC60-DE62C145234A}"/>
                  </a:ext>
                </a:extLst>
              </p:cNvPr>
              <p:cNvGrpSpPr>
                <a:grpSpLocks/>
              </p:cNvGrpSpPr>
              <p:nvPr/>
            </p:nvGrpSpPr>
            <p:grpSpPr bwMode="auto">
              <a:xfrm>
                <a:off x="3248" y="1036"/>
                <a:ext cx="464" cy="403"/>
                <a:chOff x="3248" y="1036"/>
                <a:chExt cx="464" cy="403"/>
              </a:xfrm>
            </p:grpSpPr>
            <p:sp>
              <p:nvSpPr>
                <p:cNvPr id="99552" name="Rectangle 54">
                  <a:extLst>
                    <a:ext uri="{FF2B5EF4-FFF2-40B4-BE49-F238E27FC236}">
                      <a16:creationId xmlns:a16="http://schemas.microsoft.com/office/drawing/2014/main" id="{93F6A1AE-E428-43EA-965E-C74552154B2B}"/>
                    </a:ext>
                  </a:extLst>
                </p:cNvPr>
                <p:cNvSpPr>
                  <a:spLocks noChangeArrowheads="1"/>
                </p:cNvSpPr>
                <p:nvPr/>
              </p:nvSpPr>
              <p:spPr bwMode="auto">
                <a:xfrm>
                  <a:off x="3291" y="1036"/>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53" name="Rectangle 55">
                  <a:extLst>
                    <a:ext uri="{FF2B5EF4-FFF2-40B4-BE49-F238E27FC236}">
                      <a16:creationId xmlns:a16="http://schemas.microsoft.com/office/drawing/2014/main" id="{FB5E39B4-4945-4B1C-85C7-55B350731C2E}"/>
                    </a:ext>
                  </a:extLst>
                </p:cNvPr>
                <p:cNvSpPr>
                  <a:spLocks noChangeArrowheads="1"/>
                </p:cNvSpPr>
                <p:nvPr/>
              </p:nvSpPr>
              <p:spPr bwMode="auto">
                <a:xfrm>
                  <a:off x="3248" y="1036"/>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60" name="Group 56">
                <a:extLst>
                  <a:ext uri="{FF2B5EF4-FFF2-40B4-BE49-F238E27FC236}">
                    <a16:creationId xmlns:a16="http://schemas.microsoft.com/office/drawing/2014/main" id="{BE57D6BA-4A5C-4B55-B961-4904E79CE973}"/>
                  </a:ext>
                </a:extLst>
              </p:cNvPr>
              <p:cNvGrpSpPr>
                <a:grpSpLocks/>
              </p:cNvGrpSpPr>
              <p:nvPr/>
            </p:nvGrpSpPr>
            <p:grpSpPr bwMode="auto">
              <a:xfrm>
                <a:off x="3712" y="1036"/>
                <a:ext cx="464" cy="403"/>
                <a:chOff x="3712" y="1036"/>
                <a:chExt cx="464" cy="403"/>
              </a:xfrm>
            </p:grpSpPr>
            <p:sp>
              <p:nvSpPr>
                <p:cNvPr id="99550" name="Rectangle 57">
                  <a:extLst>
                    <a:ext uri="{FF2B5EF4-FFF2-40B4-BE49-F238E27FC236}">
                      <a16:creationId xmlns:a16="http://schemas.microsoft.com/office/drawing/2014/main" id="{4F9DC16F-A911-47B2-AFE3-58E1415E1FDB}"/>
                    </a:ext>
                  </a:extLst>
                </p:cNvPr>
                <p:cNvSpPr>
                  <a:spLocks noChangeArrowheads="1"/>
                </p:cNvSpPr>
                <p:nvPr/>
              </p:nvSpPr>
              <p:spPr bwMode="auto">
                <a:xfrm>
                  <a:off x="3755" y="1036"/>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51" name="Rectangle 58">
                  <a:extLst>
                    <a:ext uri="{FF2B5EF4-FFF2-40B4-BE49-F238E27FC236}">
                      <a16:creationId xmlns:a16="http://schemas.microsoft.com/office/drawing/2014/main" id="{AE8335AF-4A84-44C6-9701-AF1C4BB9FD2A}"/>
                    </a:ext>
                  </a:extLst>
                </p:cNvPr>
                <p:cNvSpPr>
                  <a:spLocks noChangeArrowheads="1"/>
                </p:cNvSpPr>
                <p:nvPr/>
              </p:nvSpPr>
              <p:spPr bwMode="auto">
                <a:xfrm>
                  <a:off x="3712" y="1036"/>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61" name="Group 59">
                <a:extLst>
                  <a:ext uri="{FF2B5EF4-FFF2-40B4-BE49-F238E27FC236}">
                    <a16:creationId xmlns:a16="http://schemas.microsoft.com/office/drawing/2014/main" id="{1F0480C8-E8B6-4EAA-B18C-81FF74A0484E}"/>
                  </a:ext>
                </a:extLst>
              </p:cNvPr>
              <p:cNvGrpSpPr>
                <a:grpSpLocks/>
              </p:cNvGrpSpPr>
              <p:nvPr/>
            </p:nvGrpSpPr>
            <p:grpSpPr bwMode="auto">
              <a:xfrm>
                <a:off x="0" y="1439"/>
                <a:ext cx="464" cy="403"/>
                <a:chOff x="0" y="1439"/>
                <a:chExt cx="464" cy="403"/>
              </a:xfrm>
            </p:grpSpPr>
            <p:sp>
              <p:nvSpPr>
                <p:cNvPr id="99548" name="Rectangle 60">
                  <a:extLst>
                    <a:ext uri="{FF2B5EF4-FFF2-40B4-BE49-F238E27FC236}">
                      <a16:creationId xmlns:a16="http://schemas.microsoft.com/office/drawing/2014/main" id="{001509F6-A08C-4CAE-840C-E91FF10C7996}"/>
                    </a:ext>
                  </a:extLst>
                </p:cNvPr>
                <p:cNvSpPr>
                  <a:spLocks noChangeArrowheads="1"/>
                </p:cNvSpPr>
                <p:nvPr/>
              </p:nvSpPr>
              <p:spPr bwMode="auto">
                <a:xfrm>
                  <a:off x="43" y="1439"/>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9549" name="Rectangle 61">
                  <a:extLst>
                    <a:ext uri="{FF2B5EF4-FFF2-40B4-BE49-F238E27FC236}">
                      <a16:creationId xmlns:a16="http://schemas.microsoft.com/office/drawing/2014/main" id="{579B1AEC-3CB6-4E7D-9108-411EFF989174}"/>
                    </a:ext>
                  </a:extLst>
                </p:cNvPr>
                <p:cNvSpPr>
                  <a:spLocks noChangeArrowheads="1"/>
                </p:cNvSpPr>
                <p:nvPr/>
              </p:nvSpPr>
              <p:spPr bwMode="auto">
                <a:xfrm>
                  <a:off x="0" y="1439"/>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62" name="Group 62">
                <a:extLst>
                  <a:ext uri="{FF2B5EF4-FFF2-40B4-BE49-F238E27FC236}">
                    <a16:creationId xmlns:a16="http://schemas.microsoft.com/office/drawing/2014/main" id="{1BE2039F-E504-4BB3-832B-0CDEAB200C89}"/>
                  </a:ext>
                </a:extLst>
              </p:cNvPr>
              <p:cNvGrpSpPr>
                <a:grpSpLocks/>
              </p:cNvGrpSpPr>
              <p:nvPr/>
            </p:nvGrpSpPr>
            <p:grpSpPr bwMode="auto">
              <a:xfrm>
                <a:off x="464" y="1439"/>
                <a:ext cx="464" cy="403"/>
                <a:chOff x="464" y="1439"/>
                <a:chExt cx="464" cy="403"/>
              </a:xfrm>
            </p:grpSpPr>
            <p:sp>
              <p:nvSpPr>
                <p:cNvPr id="99546" name="Rectangle 63">
                  <a:extLst>
                    <a:ext uri="{FF2B5EF4-FFF2-40B4-BE49-F238E27FC236}">
                      <a16:creationId xmlns:a16="http://schemas.microsoft.com/office/drawing/2014/main" id="{75613F83-6EA9-4B97-B03E-5BAF3269CE2B}"/>
                    </a:ext>
                  </a:extLst>
                </p:cNvPr>
                <p:cNvSpPr>
                  <a:spLocks noChangeArrowheads="1"/>
                </p:cNvSpPr>
                <p:nvPr/>
              </p:nvSpPr>
              <p:spPr bwMode="auto">
                <a:xfrm>
                  <a:off x="507" y="1439"/>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0.60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47" name="Rectangle 64">
                  <a:extLst>
                    <a:ext uri="{FF2B5EF4-FFF2-40B4-BE49-F238E27FC236}">
                      <a16:creationId xmlns:a16="http://schemas.microsoft.com/office/drawing/2014/main" id="{176893E2-75B8-433D-B016-98D2F61BD919}"/>
                    </a:ext>
                  </a:extLst>
                </p:cNvPr>
                <p:cNvSpPr>
                  <a:spLocks noChangeArrowheads="1"/>
                </p:cNvSpPr>
                <p:nvPr/>
              </p:nvSpPr>
              <p:spPr bwMode="auto">
                <a:xfrm>
                  <a:off x="464" y="1439"/>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63" name="Group 65">
                <a:extLst>
                  <a:ext uri="{FF2B5EF4-FFF2-40B4-BE49-F238E27FC236}">
                    <a16:creationId xmlns:a16="http://schemas.microsoft.com/office/drawing/2014/main" id="{84E7E634-50CA-402D-A803-7233F195207C}"/>
                  </a:ext>
                </a:extLst>
              </p:cNvPr>
              <p:cNvGrpSpPr>
                <a:grpSpLocks/>
              </p:cNvGrpSpPr>
              <p:nvPr/>
            </p:nvGrpSpPr>
            <p:grpSpPr bwMode="auto">
              <a:xfrm>
                <a:off x="928" y="1439"/>
                <a:ext cx="464" cy="403"/>
                <a:chOff x="928" y="1439"/>
                <a:chExt cx="464" cy="403"/>
              </a:xfrm>
            </p:grpSpPr>
            <p:sp>
              <p:nvSpPr>
                <p:cNvPr id="99544" name="Rectangle 66">
                  <a:extLst>
                    <a:ext uri="{FF2B5EF4-FFF2-40B4-BE49-F238E27FC236}">
                      <a16:creationId xmlns:a16="http://schemas.microsoft.com/office/drawing/2014/main" id="{9E512A72-87F5-4EA6-851C-A8E2C96FA71A}"/>
                    </a:ext>
                  </a:extLst>
                </p:cNvPr>
                <p:cNvSpPr>
                  <a:spLocks noChangeArrowheads="1"/>
                </p:cNvSpPr>
                <p:nvPr/>
              </p:nvSpPr>
              <p:spPr bwMode="auto">
                <a:xfrm>
                  <a:off x="971" y="1439"/>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45" name="Rectangle 67">
                  <a:extLst>
                    <a:ext uri="{FF2B5EF4-FFF2-40B4-BE49-F238E27FC236}">
                      <a16:creationId xmlns:a16="http://schemas.microsoft.com/office/drawing/2014/main" id="{D7190454-56B6-430F-845F-9325AF7A0AAD}"/>
                    </a:ext>
                  </a:extLst>
                </p:cNvPr>
                <p:cNvSpPr>
                  <a:spLocks noChangeArrowheads="1"/>
                </p:cNvSpPr>
                <p:nvPr/>
              </p:nvSpPr>
              <p:spPr bwMode="auto">
                <a:xfrm>
                  <a:off x="928" y="1439"/>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64" name="Group 68">
                <a:extLst>
                  <a:ext uri="{FF2B5EF4-FFF2-40B4-BE49-F238E27FC236}">
                    <a16:creationId xmlns:a16="http://schemas.microsoft.com/office/drawing/2014/main" id="{8FE3A184-ED65-4713-AB19-324455BCA0B9}"/>
                  </a:ext>
                </a:extLst>
              </p:cNvPr>
              <p:cNvGrpSpPr>
                <a:grpSpLocks/>
              </p:cNvGrpSpPr>
              <p:nvPr/>
            </p:nvGrpSpPr>
            <p:grpSpPr bwMode="auto">
              <a:xfrm>
                <a:off x="1392" y="1439"/>
                <a:ext cx="464" cy="403"/>
                <a:chOff x="1392" y="1439"/>
                <a:chExt cx="464" cy="403"/>
              </a:xfrm>
            </p:grpSpPr>
            <p:sp>
              <p:nvSpPr>
                <p:cNvPr id="99542" name="Rectangle 69">
                  <a:extLst>
                    <a:ext uri="{FF2B5EF4-FFF2-40B4-BE49-F238E27FC236}">
                      <a16:creationId xmlns:a16="http://schemas.microsoft.com/office/drawing/2014/main" id="{11D438BA-72DE-48C6-968D-EA61784EB80C}"/>
                    </a:ext>
                  </a:extLst>
                </p:cNvPr>
                <p:cNvSpPr>
                  <a:spLocks noChangeArrowheads="1"/>
                </p:cNvSpPr>
                <p:nvPr/>
              </p:nvSpPr>
              <p:spPr bwMode="auto">
                <a:xfrm>
                  <a:off x="1435" y="1439"/>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43" name="Rectangle 70">
                  <a:extLst>
                    <a:ext uri="{FF2B5EF4-FFF2-40B4-BE49-F238E27FC236}">
                      <a16:creationId xmlns:a16="http://schemas.microsoft.com/office/drawing/2014/main" id="{A973B90C-EFC0-4E88-9F9C-9316C1C38D71}"/>
                    </a:ext>
                  </a:extLst>
                </p:cNvPr>
                <p:cNvSpPr>
                  <a:spLocks noChangeArrowheads="1"/>
                </p:cNvSpPr>
                <p:nvPr/>
              </p:nvSpPr>
              <p:spPr bwMode="auto">
                <a:xfrm>
                  <a:off x="1392" y="1439"/>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65" name="Group 71">
                <a:extLst>
                  <a:ext uri="{FF2B5EF4-FFF2-40B4-BE49-F238E27FC236}">
                    <a16:creationId xmlns:a16="http://schemas.microsoft.com/office/drawing/2014/main" id="{F0070F0C-269C-4A55-B265-BF31083561D0}"/>
                  </a:ext>
                </a:extLst>
              </p:cNvPr>
              <p:cNvGrpSpPr>
                <a:grpSpLocks/>
              </p:cNvGrpSpPr>
              <p:nvPr/>
            </p:nvGrpSpPr>
            <p:grpSpPr bwMode="auto">
              <a:xfrm>
                <a:off x="1856" y="1439"/>
                <a:ext cx="464" cy="403"/>
                <a:chOff x="1856" y="1439"/>
                <a:chExt cx="464" cy="403"/>
              </a:xfrm>
            </p:grpSpPr>
            <p:sp>
              <p:nvSpPr>
                <p:cNvPr id="99540" name="Rectangle 72">
                  <a:extLst>
                    <a:ext uri="{FF2B5EF4-FFF2-40B4-BE49-F238E27FC236}">
                      <a16:creationId xmlns:a16="http://schemas.microsoft.com/office/drawing/2014/main" id="{14BA0FF8-A925-46E6-A334-EC460BFC2462}"/>
                    </a:ext>
                  </a:extLst>
                </p:cNvPr>
                <p:cNvSpPr>
                  <a:spLocks noChangeArrowheads="1"/>
                </p:cNvSpPr>
                <p:nvPr/>
              </p:nvSpPr>
              <p:spPr bwMode="auto">
                <a:xfrm>
                  <a:off x="1899" y="1439"/>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41" name="Rectangle 73">
                  <a:extLst>
                    <a:ext uri="{FF2B5EF4-FFF2-40B4-BE49-F238E27FC236}">
                      <a16:creationId xmlns:a16="http://schemas.microsoft.com/office/drawing/2014/main" id="{C1DB1F6A-ADC0-42EB-A534-10BDDEAC2513}"/>
                    </a:ext>
                  </a:extLst>
                </p:cNvPr>
                <p:cNvSpPr>
                  <a:spLocks noChangeArrowheads="1"/>
                </p:cNvSpPr>
                <p:nvPr/>
              </p:nvSpPr>
              <p:spPr bwMode="auto">
                <a:xfrm>
                  <a:off x="1856" y="1439"/>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66" name="Group 74">
                <a:extLst>
                  <a:ext uri="{FF2B5EF4-FFF2-40B4-BE49-F238E27FC236}">
                    <a16:creationId xmlns:a16="http://schemas.microsoft.com/office/drawing/2014/main" id="{ACF80036-0A09-48F3-80EB-FDCEC3EC4C94}"/>
                  </a:ext>
                </a:extLst>
              </p:cNvPr>
              <p:cNvGrpSpPr>
                <a:grpSpLocks/>
              </p:cNvGrpSpPr>
              <p:nvPr/>
            </p:nvGrpSpPr>
            <p:grpSpPr bwMode="auto">
              <a:xfrm>
                <a:off x="2320" y="1439"/>
                <a:ext cx="464" cy="403"/>
                <a:chOff x="2320" y="1439"/>
                <a:chExt cx="464" cy="403"/>
              </a:xfrm>
            </p:grpSpPr>
            <p:sp>
              <p:nvSpPr>
                <p:cNvPr id="99538" name="Rectangle 75">
                  <a:extLst>
                    <a:ext uri="{FF2B5EF4-FFF2-40B4-BE49-F238E27FC236}">
                      <a16:creationId xmlns:a16="http://schemas.microsoft.com/office/drawing/2014/main" id="{73D567B6-C0DB-4377-9557-7891791607E3}"/>
                    </a:ext>
                  </a:extLst>
                </p:cNvPr>
                <p:cNvSpPr>
                  <a:spLocks noChangeArrowheads="1"/>
                </p:cNvSpPr>
                <p:nvPr/>
              </p:nvSpPr>
              <p:spPr bwMode="auto">
                <a:xfrm>
                  <a:off x="2363" y="1439"/>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39" name="Rectangle 76">
                  <a:extLst>
                    <a:ext uri="{FF2B5EF4-FFF2-40B4-BE49-F238E27FC236}">
                      <a16:creationId xmlns:a16="http://schemas.microsoft.com/office/drawing/2014/main" id="{F86BEDEF-6263-4D58-99D8-3C59BDB89D37}"/>
                    </a:ext>
                  </a:extLst>
                </p:cNvPr>
                <p:cNvSpPr>
                  <a:spLocks noChangeArrowheads="1"/>
                </p:cNvSpPr>
                <p:nvPr/>
              </p:nvSpPr>
              <p:spPr bwMode="auto">
                <a:xfrm>
                  <a:off x="2320" y="1439"/>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67" name="Group 77">
                <a:extLst>
                  <a:ext uri="{FF2B5EF4-FFF2-40B4-BE49-F238E27FC236}">
                    <a16:creationId xmlns:a16="http://schemas.microsoft.com/office/drawing/2014/main" id="{E9C0CFB2-F2FC-43B5-9338-81286E2F3CAE}"/>
                  </a:ext>
                </a:extLst>
              </p:cNvPr>
              <p:cNvGrpSpPr>
                <a:grpSpLocks/>
              </p:cNvGrpSpPr>
              <p:nvPr/>
            </p:nvGrpSpPr>
            <p:grpSpPr bwMode="auto">
              <a:xfrm>
                <a:off x="2784" y="1439"/>
                <a:ext cx="464" cy="403"/>
                <a:chOff x="2784" y="1439"/>
                <a:chExt cx="464" cy="403"/>
              </a:xfrm>
            </p:grpSpPr>
            <p:sp>
              <p:nvSpPr>
                <p:cNvPr id="99536" name="Rectangle 78">
                  <a:extLst>
                    <a:ext uri="{FF2B5EF4-FFF2-40B4-BE49-F238E27FC236}">
                      <a16:creationId xmlns:a16="http://schemas.microsoft.com/office/drawing/2014/main" id="{11A7246D-8E1A-4C69-8DF9-4A7D0760516C}"/>
                    </a:ext>
                  </a:extLst>
                </p:cNvPr>
                <p:cNvSpPr>
                  <a:spLocks noChangeArrowheads="1"/>
                </p:cNvSpPr>
                <p:nvPr/>
              </p:nvSpPr>
              <p:spPr bwMode="auto">
                <a:xfrm>
                  <a:off x="2827" y="1439"/>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37" name="Rectangle 79">
                  <a:extLst>
                    <a:ext uri="{FF2B5EF4-FFF2-40B4-BE49-F238E27FC236}">
                      <a16:creationId xmlns:a16="http://schemas.microsoft.com/office/drawing/2014/main" id="{BEFEAD1E-2D69-4259-8271-76A5DB4678C4}"/>
                    </a:ext>
                  </a:extLst>
                </p:cNvPr>
                <p:cNvSpPr>
                  <a:spLocks noChangeArrowheads="1"/>
                </p:cNvSpPr>
                <p:nvPr/>
              </p:nvSpPr>
              <p:spPr bwMode="auto">
                <a:xfrm>
                  <a:off x="2784" y="1439"/>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68" name="Group 80">
                <a:extLst>
                  <a:ext uri="{FF2B5EF4-FFF2-40B4-BE49-F238E27FC236}">
                    <a16:creationId xmlns:a16="http://schemas.microsoft.com/office/drawing/2014/main" id="{2D1D93C8-C063-446E-B60E-4F6256270C84}"/>
                  </a:ext>
                </a:extLst>
              </p:cNvPr>
              <p:cNvGrpSpPr>
                <a:grpSpLocks/>
              </p:cNvGrpSpPr>
              <p:nvPr/>
            </p:nvGrpSpPr>
            <p:grpSpPr bwMode="auto">
              <a:xfrm>
                <a:off x="3248" y="1439"/>
                <a:ext cx="464" cy="403"/>
                <a:chOff x="3248" y="1439"/>
                <a:chExt cx="464" cy="403"/>
              </a:xfrm>
            </p:grpSpPr>
            <p:sp>
              <p:nvSpPr>
                <p:cNvPr id="99534" name="Rectangle 81">
                  <a:extLst>
                    <a:ext uri="{FF2B5EF4-FFF2-40B4-BE49-F238E27FC236}">
                      <a16:creationId xmlns:a16="http://schemas.microsoft.com/office/drawing/2014/main" id="{3303C600-4D31-4B68-ABDC-7271E5E5A739}"/>
                    </a:ext>
                  </a:extLst>
                </p:cNvPr>
                <p:cNvSpPr>
                  <a:spLocks noChangeArrowheads="1"/>
                </p:cNvSpPr>
                <p:nvPr/>
              </p:nvSpPr>
              <p:spPr bwMode="auto">
                <a:xfrm>
                  <a:off x="3291" y="1439"/>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35" name="Rectangle 82">
                  <a:extLst>
                    <a:ext uri="{FF2B5EF4-FFF2-40B4-BE49-F238E27FC236}">
                      <a16:creationId xmlns:a16="http://schemas.microsoft.com/office/drawing/2014/main" id="{C2421CFC-3BE3-435A-B20A-F3B0D96C357A}"/>
                    </a:ext>
                  </a:extLst>
                </p:cNvPr>
                <p:cNvSpPr>
                  <a:spLocks noChangeArrowheads="1"/>
                </p:cNvSpPr>
                <p:nvPr/>
              </p:nvSpPr>
              <p:spPr bwMode="auto">
                <a:xfrm>
                  <a:off x="3248" y="1439"/>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69" name="Group 83">
                <a:extLst>
                  <a:ext uri="{FF2B5EF4-FFF2-40B4-BE49-F238E27FC236}">
                    <a16:creationId xmlns:a16="http://schemas.microsoft.com/office/drawing/2014/main" id="{9BC6E8BE-2327-4E4B-8797-33C99E6BD361}"/>
                  </a:ext>
                </a:extLst>
              </p:cNvPr>
              <p:cNvGrpSpPr>
                <a:grpSpLocks/>
              </p:cNvGrpSpPr>
              <p:nvPr/>
            </p:nvGrpSpPr>
            <p:grpSpPr bwMode="auto">
              <a:xfrm>
                <a:off x="3712" y="1439"/>
                <a:ext cx="464" cy="403"/>
                <a:chOff x="3712" y="1439"/>
                <a:chExt cx="464" cy="403"/>
              </a:xfrm>
            </p:grpSpPr>
            <p:sp>
              <p:nvSpPr>
                <p:cNvPr id="99532" name="Rectangle 84">
                  <a:extLst>
                    <a:ext uri="{FF2B5EF4-FFF2-40B4-BE49-F238E27FC236}">
                      <a16:creationId xmlns:a16="http://schemas.microsoft.com/office/drawing/2014/main" id="{12135639-AF06-4B56-9773-68F606E8CD5C}"/>
                    </a:ext>
                  </a:extLst>
                </p:cNvPr>
                <p:cNvSpPr>
                  <a:spLocks noChangeArrowheads="1"/>
                </p:cNvSpPr>
                <p:nvPr/>
              </p:nvSpPr>
              <p:spPr bwMode="auto">
                <a:xfrm>
                  <a:off x="3755" y="1439"/>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33" name="Rectangle 85">
                  <a:extLst>
                    <a:ext uri="{FF2B5EF4-FFF2-40B4-BE49-F238E27FC236}">
                      <a16:creationId xmlns:a16="http://schemas.microsoft.com/office/drawing/2014/main" id="{3D8D23D9-833E-41E7-BC2D-EE13F55F6782}"/>
                    </a:ext>
                  </a:extLst>
                </p:cNvPr>
                <p:cNvSpPr>
                  <a:spLocks noChangeArrowheads="1"/>
                </p:cNvSpPr>
                <p:nvPr/>
              </p:nvSpPr>
              <p:spPr bwMode="auto">
                <a:xfrm>
                  <a:off x="3712" y="1439"/>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70" name="Group 86">
                <a:extLst>
                  <a:ext uri="{FF2B5EF4-FFF2-40B4-BE49-F238E27FC236}">
                    <a16:creationId xmlns:a16="http://schemas.microsoft.com/office/drawing/2014/main" id="{03E8142C-4F54-47E7-9B32-E597E28BDEB9}"/>
                  </a:ext>
                </a:extLst>
              </p:cNvPr>
              <p:cNvGrpSpPr>
                <a:grpSpLocks/>
              </p:cNvGrpSpPr>
              <p:nvPr/>
            </p:nvGrpSpPr>
            <p:grpSpPr bwMode="auto">
              <a:xfrm>
                <a:off x="0" y="1842"/>
                <a:ext cx="464" cy="403"/>
                <a:chOff x="0" y="1842"/>
                <a:chExt cx="464" cy="403"/>
              </a:xfrm>
            </p:grpSpPr>
            <p:sp>
              <p:nvSpPr>
                <p:cNvPr id="99530" name="Rectangle 87">
                  <a:extLst>
                    <a:ext uri="{FF2B5EF4-FFF2-40B4-BE49-F238E27FC236}">
                      <a16:creationId xmlns:a16="http://schemas.microsoft.com/office/drawing/2014/main" id="{BF202FD0-BDB8-44D6-9F58-FB5D37E8DF9C}"/>
                    </a:ext>
                  </a:extLst>
                </p:cNvPr>
                <p:cNvSpPr>
                  <a:spLocks noChangeArrowheads="1"/>
                </p:cNvSpPr>
                <p:nvPr/>
              </p:nvSpPr>
              <p:spPr bwMode="auto">
                <a:xfrm>
                  <a:off x="43" y="1842"/>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9531" name="Rectangle 88">
                  <a:extLst>
                    <a:ext uri="{FF2B5EF4-FFF2-40B4-BE49-F238E27FC236}">
                      <a16:creationId xmlns:a16="http://schemas.microsoft.com/office/drawing/2014/main" id="{7302C377-9A2A-49CB-BFD2-C39CE4C5BC0B}"/>
                    </a:ext>
                  </a:extLst>
                </p:cNvPr>
                <p:cNvSpPr>
                  <a:spLocks noChangeArrowheads="1"/>
                </p:cNvSpPr>
                <p:nvPr/>
              </p:nvSpPr>
              <p:spPr bwMode="auto">
                <a:xfrm>
                  <a:off x="0" y="1842"/>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71" name="Group 89">
                <a:extLst>
                  <a:ext uri="{FF2B5EF4-FFF2-40B4-BE49-F238E27FC236}">
                    <a16:creationId xmlns:a16="http://schemas.microsoft.com/office/drawing/2014/main" id="{29AE11B6-DDA7-4FA9-A316-CEFB0DD2FF37}"/>
                  </a:ext>
                </a:extLst>
              </p:cNvPr>
              <p:cNvGrpSpPr>
                <a:grpSpLocks/>
              </p:cNvGrpSpPr>
              <p:nvPr/>
            </p:nvGrpSpPr>
            <p:grpSpPr bwMode="auto">
              <a:xfrm>
                <a:off x="464" y="1842"/>
                <a:ext cx="464" cy="403"/>
                <a:chOff x="464" y="1842"/>
                <a:chExt cx="464" cy="403"/>
              </a:xfrm>
            </p:grpSpPr>
            <p:sp>
              <p:nvSpPr>
                <p:cNvPr id="99528" name="Rectangle 90">
                  <a:extLst>
                    <a:ext uri="{FF2B5EF4-FFF2-40B4-BE49-F238E27FC236}">
                      <a16:creationId xmlns:a16="http://schemas.microsoft.com/office/drawing/2014/main" id="{8C83586C-6AD1-49EF-A3F1-F55D926CBCDA}"/>
                    </a:ext>
                  </a:extLst>
                </p:cNvPr>
                <p:cNvSpPr>
                  <a:spLocks noChangeArrowheads="1"/>
                </p:cNvSpPr>
                <p:nvPr/>
              </p:nvSpPr>
              <p:spPr bwMode="auto">
                <a:xfrm>
                  <a:off x="507" y="1842"/>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0.43</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29" name="Rectangle 91">
                  <a:extLst>
                    <a:ext uri="{FF2B5EF4-FFF2-40B4-BE49-F238E27FC236}">
                      <a16:creationId xmlns:a16="http://schemas.microsoft.com/office/drawing/2014/main" id="{649AADBA-C081-4BE9-A89F-5A27F676716A}"/>
                    </a:ext>
                  </a:extLst>
                </p:cNvPr>
                <p:cNvSpPr>
                  <a:spLocks noChangeArrowheads="1"/>
                </p:cNvSpPr>
                <p:nvPr/>
              </p:nvSpPr>
              <p:spPr bwMode="auto">
                <a:xfrm>
                  <a:off x="464" y="1842"/>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72" name="Group 92">
                <a:extLst>
                  <a:ext uri="{FF2B5EF4-FFF2-40B4-BE49-F238E27FC236}">
                    <a16:creationId xmlns:a16="http://schemas.microsoft.com/office/drawing/2014/main" id="{910579CF-87DA-41A5-8902-8C8F03CB76B2}"/>
                  </a:ext>
                </a:extLst>
              </p:cNvPr>
              <p:cNvGrpSpPr>
                <a:grpSpLocks/>
              </p:cNvGrpSpPr>
              <p:nvPr/>
            </p:nvGrpSpPr>
            <p:grpSpPr bwMode="auto">
              <a:xfrm>
                <a:off x="928" y="1842"/>
                <a:ext cx="464" cy="403"/>
                <a:chOff x="928" y="1842"/>
                <a:chExt cx="464" cy="403"/>
              </a:xfrm>
            </p:grpSpPr>
            <p:sp>
              <p:nvSpPr>
                <p:cNvPr id="99526" name="Rectangle 93">
                  <a:extLst>
                    <a:ext uri="{FF2B5EF4-FFF2-40B4-BE49-F238E27FC236}">
                      <a16:creationId xmlns:a16="http://schemas.microsoft.com/office/drawing/2014/main" id="{2DE283CD-453C-4364-8603-237109864A87}"/>
                    </a:ext>
                  </a:extLst>
                </p:cNvPr>
                <p:cNvSpPr>
                  <a:spLocks noChangeArrowheads="1"/>
                </p:cNvSpPr>
                <p:nvPr/>
              </p:nvSpPr>
              <p:spPr bwMode="auto">
                <a:xfrm>
                  <a:off x="971" y="1842"/>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0.46</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27" name="Rectangle 94">
                  <a:extLst>
                    <a:ext uri="{FF2B5EF4-FFF2-40B4-BE49-F238E27FC236}">
                      <a16:creationId xmlns:a16="http://schemas.microsoft.com/office/drawing/2014/main" id="{EE02617D-2B03-444B-8865-8F7C9CC0B7AE}"/>
                    </a:ext>
                  </a:extLst>
                </p:cNvPr>
                <p:cNvSpPr>
                  <a:spLocks noChangeArrowheads="1"/>
                </p:cNvSpPr>
                <p:nvPr/>
              </p:nvSpPr>
              <p:spPr bwMode="auto">
                <a:xfrm>
                  <a:off x="928" y="1842"/>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73" name="Group 95">
                <a:extLst>
                  <a:ext uri="{FF2B5EF4-FFF2-40B4-BE49-F238E27FC236}">
                    <a16:creationId xmlns:a16="http://schemas.microsoft.com/office/drawing/2014/main" id="{B6CF53E5-047E-45ED-A4CC-AE9B263E6734}"/>
                  </a:ext>
                </a:extLst>
              </p:cNvPr>
              <p:cNvGrpSpPr>
                <a:grpSpLocks/>
              </p:cNvGrpSpPr>
              <p:nvPr/>
            </p:nvGrpSpPr>
            <p:grpSpPr bwMode="auto">
              <a:xfrm>
                <a:off x="1392" y="1842"/>
                <a:ext cx="464" cy="403"/>
                <a:chOff x="1392" y="1842"/>
                <a:chExt cx="464" cy="403"/>
              </a:xfrm>
            </p:grpSpPr>
            <p:sp>
              <p:nvSpPr>
                <p:cNvPr id="99524" name="Rectangle 96">
                  <a:extLst>
                    <a:ext uri="{FF2B5EF4-FFF2-40B4-BE49-F238E27FC236}">
                      <a16:creationId xmlns:a16="http://schemas.microsoft.com/office/drawing/2014/main" id="{3D709BBC-1FE3-435D-9942-A2CE5C9EC392}"/>
                    </a:ext>
                  </a:extLst>
                </p:cNvPr>
                <p:cNvSpPr>
                  <a:spLocks noChangeArrowheads="1"/>
                </p:cNvSpPr>
                <p:nvPr/>
              </p:nvSpPr>
              <p:spPr bwMode="auto">
                <a:xfrm>
                  <a:off x="1435" y="1842"/>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25" name="Rectangle 97">
                  <a:extLst>
                    <a:ext uri="{FF2B5EF4-FFF2-40B4-BE49-F238E27FC236}">
                      <a16:creationId xmlns:a16="http://schemas.microsoft.com/office/drawing/2014/main" id="{04B3C285-B200-4514-A9D1-9F2D4AB4D3D7}"/>
                    </a:ext>
                  </a:extLst>
                </p:cNvPr>
                <p:cNvSpPr>
                  <a:spLocks noChangeArrowheads="1"/>
                </p:cNvSpPr>
                <p:nvPr/>
              </p:nvSpPr>
              <p:spPr bwMode="auto">
                <a:xfrm>
                  <a:off x="1392" y="1842"/>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74" name="Group 98">
                <a:extLst>
                  <a:ext uri="{FF2B5EF4-FFF2-40B4-BE49-F238E27FC236}">
                    <a16:creationId xmlns:a16="http://schemas.microsoft.com/office/drawing/2014/main" id="{71C1483D-A2F3-4774-AC65-EB859D2552FD}"/>
                  </a:ext>
                </a:extLst>
              </p:cNvPr>
              <p:cNvGrpSpPr>
                <a:grpSpLocks/>
              </p:cNvGrpSpPr>
              <p:nvPr/>
            </p:nvGrpSpPr>
            <p:grpSpPr bwMode="auto">
              <a:xfrm>
                <a:off x="1856" y="1842"/>
                <a:ext cx="464" cy="403"/>
                <a:chOff x="1856" y="1842"/>
                <a:chExt cx="464" cy="403"/>
              </a:xfrm>
            </p:grpSpPr>
            <p:sp>
              <p:nvSpPr>
                <p:cNvPr id="99522" name="Rectangle 99">
                  <a:extLst>
                    <a:ext uri="{FF2B5EF4-FFF2-40B4-BE49-F238E27FC236}">
                      <a16:creationId xmlns:a16="http://schemas.microsoft.com/office/drawing/2014/main" id="{EAA76B0E-68E4-41EE-8D4C-4B1AE574987A}"/>
                    </a:ext>
                  </a:extLst>
                </p:cNvPr>
                <p:cNvSpPr>
                  <a:spLocks noChangeArrowheads="1"/>
                </p:cNvSpPr>
                <p:nvPr/>
              </p:nvSpPr>
              <p:spPr bwMode="auto">
                <a:xfrm>
                  <a:off x="1899" y="1842"/>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23" name="Rectangle 100">
                  <a:extLst>
                    <a:ext uri="{FF2B5EF4-FFF2-40B4-BE49-F238E27FC236}">
                      <a16:creationId xmlns:a16="http://schemas.microsoft.com/office/drawing/2014/main" id="{CE065CD6-B9DD-42FD-9DF5-B256EBFF3A5A}"/>
                    </a:ext>
                  </a:extLst>
                </p:cNvPr>
                <p:cNvSpPr>
                  <a:spLocks noChangeArrowheads="1"/>
                </p:cNvSpPr>
                <p:nvPr/>
              </p:nvSpPr>
              <p:spPr bwMode="auto">
                <a:xfrm>
                  <a:off x="1856" y="1842"/>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75" name="Group 101">
                <a:extLst>
                  <a:ext uri="{FF2B5EF4-FFF2-40B4-BE49-F238E27FC236}">
                    <a16:creationId xmlns:a16="http://schemas.microsoft.com/office/drawing/2014/main" id="{87BFC84E-CAE1-4535-B401-F299B8D98D28}"/>
                  </a:ext>
                </a:extLst>
              </p:cNvPr>
              <p:cNvGrpSpPr>
                <a:grpSpLocks/>
              </p:cNvGrpSpPr>
              <p:nvPr/>
            </p:nvGrpSpPr>
            <p:grpSpPr bwMode="auto">
              <a:xfrm>
                <a:off x="2320" y="1842"/>
                <a:ext cx="464" cy="403"/>
                <a:chOff x="2320" y="1842"/>
                <a:chExt cx="464" cy="403"/>
              </a:xfrm>
            </p:grpSpPr>
            <p:sp>
              <p:nvSpPr>
                <p:cNvPr id="99520" name="Rectangle 102">
                  <a:extLst>
                    <a:ext uri="{FF2B5EF4-FFF2-40B4-BE49-F238E27FC236}">
                      <a16:creationId xmlns:a16="http://schemas.microsoft.com/office/drawing/2014/main" id="{23171302-4A96-4773-8CD1-B0EA71041CA4}"/>
                    </a:ext>
                  </a:extLst>
                </p:cNvPr>
                <p:cNvSpPr>
                  <a:spLocks noChangeArrowheads="1"/>
                </p:cNvSpPr>
                <p:nvPr/>
              </p:nvSpPr>
              <p:spPr bwMode="auto">
                <a:xfrm>
                  <a:off x="2363" y="1842"/>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21" name="Rectangle 103">
                  <a:extLst>
                    <a:ext uri="{FF2B5EF4-FFF2-40B4-BE49-F238E27FC236}">
                      <a16:creationId xmlns:a16="http://schemas.microsoft.com/office/drawing/2014/main" id="{45C08327-26F4-4D12-9AF5-AC9FF79EB3AA}"/>
                    </a:ext>
                  </a:extLst>
                </p:cNvPr>
                <p:cNvSpPr>
                  <a:spLocks noChangeArrowheads="1"/>
                </p:cNvSpPr>
                <p:nvPr/>
              </p:nvSpPr>
              <p:spPr bwMode="auto">
                <a:xfrm>
                  <a:off x="2320" y="1842"/>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76" name="Group 104">
                <a:extLst>
                  <a:ext uri="{FF2B5EF4-FFF2-40B4-BE49-F238E27FC236}">
                    <a16:creationId xmlns:a16="http://schemas.microsoft.com/office/drawing/2014/main" id="{73A4EE48-58EB-4015-9199-1AD00F011566}"/>
                  </a:ext>
                </a:extLst>
              </p:cNvPr>
              <p:cNvGrpSpPr>
                <a:grpSpLocks/>
              </p:cNvGrpSpPr>
              <p:nvPr/>
            </p:nvGrpSpPr>
            <p:grpSpPr bwMode="auto">
              <a:xfrm>
                <a:off x="2784" y="1842"/>
                <a:ext cx="464" cy="403"/>
                <a:chOff x="2784" y="1842"/>
                <a:chExt cx="464" cy="403"/>
              </a:xfrm>
            </p:grpSpPr>
            <p:sp>
              <p:nvSpPr>
                <p:cNvPr id="99518" name="Rectangle 105">
                  <a:extLst>
                    <a:ext uri="{FF2B5EF4-FFF2-40B4-BE49-F238E27FC236}">
                      <a16:creationId xmlns:a16="http://schemas.microsoft.com/office/drawing/2014/main" id="{933E4B72-5AE9-4D8F-ABCD-56D38F119113}"/>
                    </a:ext>
                  </a:extLst>
                </p:cNvPr>
                <p:cNvSpPr>
                  <a:spLocks noChangeArrowheads="1"/>
                </p:cNvSpPr>
                <p:nvPr/>
              </p:nvSpPr>
              <p:spPr bwMode="auto">
                <a:xfrm>
                  <a:off x="2827" y="1842"/>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19" name="Rectangle 106">
                  <a:extLst>
                    <a:ext uri="{FF2B5EF4-FFF2-40B4-BE49-F238E27FC236}">
                      <a16:creationId xmlns:a16="http://schemas.microsoft.com/office/drawing/2014/main" id="{FF67DF86-EFAC-44C1-A34F-B12213710E70}"/>
                    </a:ext>
                  </a:extLst>
                </p:cNvPr>
                <p:cNvSpPr>
                  <a:spLocks noChangeArrowheads="1"/>
                </p:cNvSpPr>
                <p:nvPr/>
              </p:nvSpPr>
              <p:spPr bwMode="auto">
                <a:xfrm>
                  <a:off x="2784" y="1842"/>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77" name="Group 107">
                <a:extLst>
                  <a:ext uri="{FF2B5EF4-FFF2-40B4-BE49-F238E27FC236}">
                    <a16:creationId xmlns:a16="http://schemas.microsoft.com/office/drawing/2014/main" id="{567AC647-9AFF-432E-B72E-AE5104B686E4}"/>
                  </a:ext>
                </a:extLst>
              </p:cNvPr>
              <p:cNvGrpSpPr>
                <a:grpSpLocks/>
              </p:cNvGrpSpPr>
              <p:nvPr/>
            </p:nvGrpSpPr>
            <p:grpSpPr bwMode="auto">
              <a:xfrm>
                <a:off x="3248" y="1842"/>
                <a:ext cx="464" cy="403"/>
                <a:chOff x="3248" y="1842"/>
                <a:chExt cx="464" cy="403"/>
              </a:xfrm>
            </p:grpSpPr>
            <p:sp>
              <p:nvSpPr>
                <p:cNvPr id="99516" name="Rectangle 108">
                  <a:extLst>
                    <a:ext uri="{FF2B5EF4-FFF2-40B4-BE49-F238E27FC236}">
                      <a16:creationId xmlns:a16="http://schemas.microsoft.com/office/drawing/2014/main" id="{77542DC3-4FAF-4805-8B6C-E4E9649803FD}"/>
                    </a:ext>
                  </a:extLst>
                </p:cNvPr>
                <p:cNvSpPr>
                  <a:spLocks noChangeArrowheads="1"/>
                </p:cNvSpPr>
                <p:nvPr/>
              </p:nvSpPr>
              <p:spPr bwMode="auto">
                <a:xfrm>
                  <a:off x="3291" y="1842"/>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17" name="Rectangle 109">
                  <a:extLst>
                    <a:ext uri="{FF2B5EF4-FFF2-40B4-BE49-F238E27FC236}">
                      <a16:creationId xmlns:a16="http://schemas.microsoft.com/office/drawing/2014/main" id="{1391C193-7195-42B9-B545-97CA4BC05B4B}"/>
                    </a:ext>
                  </a:extLst>
                </p:cNvPr>
                <p:cNvSpPr>
                  <a:spLocks noChangeArrowheads="1"/>
                </p:cNvSpPr>
                <p:nvPr/>
              </p:nvSpPr>
              <p:spPr bwMode="auto">
                <a:xfrm>
                  <a:off x="3248" y="1842"/>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78" name="Group 110">
                <a:extLst>
                  <a:ext uri="{FF2B5EF4-FFF2-40B4-BE49-F238E27FC236}">
                    <a16:creationId xmlns:a16="http://schemas.microsoft.com/office/drawing/2014/main" id="{C0540B73-DE9F-4D65-B834-EF8D9333F7A1}"/>
                  </a:ext>
                </a:extLst>
              </p:cNvPr>
              <p:cNvGrpSpPr>
                <a:grpSpLocks/>
              </p:cNvGrpSpPr>
              <p:nvPr/>
            </p:nvGrpSpPr>
            <p:grpSpPr bwMode="auto">
              <a:xfrm>
                <a:off x="3712" y="1842"/>
                <a:ext cx="464" cy="403"/>
                <a:chOff x="3712" y="1842"/>
                <a:chExt cx="464" cy="403"/>
              </a:xfrm>
            </p:grpSpPr>
            <p:sp>
              <p:nvSpPr>
                <p:cNvPr id="99514" name="Rectangle 111">
                  <a:extLst>
                    <a:ext uri="{FF2B5EF4-FFF2-40B4-BE49-F238E27FC236}">
                      <a16:creationId xmlns:a16="http://schemas.microsoft.com/office/drawing/2014/main" id="{6C596741-04A8-4705-AD29-0DE915E12C7F}"/>
                    </a:ext>
                  </a:extLst>
                </p:cNvPr>
                <p:cNvSpPr>
                  <a:spLocks noChangeArrowheads="1"/>
                </p:cNvSpPr>
                <p:nvPr/>
              </p:nvSpPr>
              <p:spPr bwMode="auto">
                <a:xfrm>
                  <a:off x="3755" y="1842"/>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15" name="Rectangle 112">
                  <a:extLst>
                    <a:ext uri="{FF2B5EF4-FFF2-40B4-BE49-F238E27FC236}">
                      <a16:creationId xmlns:a16="http://schemas.microsoft.com/office/drawing/2014/main" id="{C6DD8115-C780-4BD2-ABFB-F0E2906B2BA3}"/>
                    </a:ext>
                  </a:extLst>
                </p:cNvPr>
                <p:cNvSpPr>
                  <a:spLocks noChangeArrowheads="1"/>
                </p:cNvSpPr>
                <p:nvPr/>
              </p:nvSpPr>
              <p:spPr bwMode="auto">
                <a:xfrm>
                  <a:off x="3712" y="1842"/>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79" name="Group 113">
                <a:extLst>
                  <a:ext uri="{FF2B5EF4-FFF2-40B4-BE49-F238E27FC236}">
                    <a16:creationId xmlns:a16="http://schemas.microsoft.com/office/drawing/2014/main" id="{C3F21084-EDD8-47DE-86AE-13EF28C90A43}"/>
                  </a:ext>
                </a:extLst>
              </p:cNvPr>
              <p:cNvGrpSpPr>
                <a:grpSpLocks/>
              </p:cNvGrpSpPr>
              <p:nvPr/>
            </p:nvGrpSpPr>
            <p:grpSpPr bwMode="auto">
              <a:xfrm>
                <a:off x="0" y="2245"/>
                <a:ext cx="464" cy="403"/>
                <a:chOff x="0" y="2245"/>
                <a:chExt cx="464" cy="403"/>
              </a:xfrm>
            </p:grpSpPr>
            <p:sp>
              <p:nvSpPr>
                <p:cNvPr id="99512" name="Rectangle 114">
                  <a:extLst>
                    <a:ext uri="{FF2B5EF4-FFF2-40B4-BE49-F238E27FC236}">
                      <a16:creationId xmlns:a16="http://schemas.microsoft.com/office/drawing/2014/main" id="{7444B84C-4F87-409D-90F1-CC0B892CEBBF}"/>
                    </a:ext>
                  </a:extLst>
                </p:cNvPr>
                <p:cNvSpPr>
                  <a:spLocks noChangeArrowheads="1"/>
                </p:cNvSpPr>
                <p:nvPr/>
              </p:nvSpPr>
              <p:spPr bwMode="auto">
                <a:xfrm>
                  <a:off x="43" y="2245"/>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9513" name="Rectangle 115">
                  <a:extLst>
                    <a:ext uri="{FF2B5EF4-FFF2-40B4-BE49-F238E27FC236}">
                      <a16:creationId xmlns:a16="http://schemas.microsoft.com/office/drawing/2014/main" id="{643B2433-10A3-48F4-8FD9-0D175A54F104}"/>
                    </a:ext>
                  </a:extLst>
                </p:cNvPr>
                <p:cNvSpPr>
                  <a:spLocks noChangeArrowheads="1"/>
                </p:cNvSpPr>
                <p:nvPr/>
              </p:nvSpPr>
              <p:spPr bwMode="auto">
                <a:xfrm>
                  <a:off x="0" y="2245"/>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80" name="Group 116">
                <a:extLst>
                  <a:ext uri="{FF2B5EF4-FFF2-40B4-BE49-F238E27FC236}">
                    <a16:creationId xmlns:a16="http://schemas.microsoft.com/office/drawing/2014/main" id="{23E997B4-76EB-45BD-862B-9D8B3F726718}"/>
                  </a:ext>
                </a:extLst>
              </p:cNvPr>
              <p:cNvGrpSpPr>
                <a:grpSpLocks/>
              </p:cNvGrpSpPr>
              <p:nvPr/>
            </p:nvGrpSpPr>
            <p:grpSpPr bwMode="auto">
              <a:xfrm>
                <a:off x="464" y="2245"/>
                <a:ext cx="464" cy="403"/>
                <a:chOff x="464" y="2245"/>
                <a:chExt cx="464" cy="403"/>
              </a:xfrm>
            </p:grpSpPr>
            <p:sp>
              <p:nvSpPr>
                <p:cNvPr id="99510" name="Rectangle 117">
                  <a:extLst>
                    <a:ext uri="{FF2B5EF4-FFF2-40B4-BE49-F238E27FC236}">
                      <a16:creationId xmlns:a16="http://schemas.microsoft.com/office/drawing/2014/main" id="{E17C0E07-2A42-4E0B-B14D-C12D51E92B22}"/>
                    </a:ext>
                  </a:extLst>
                </p:cNvPr>
                <p:cNvSpPr>
                  <a:spLocks noChangeArrowheads="1"/>
                </p:cNvSpPr>
                <p:nvPr/>
              </p:nvSpPr>
              <p:spPr bwMode="auto">
                <a:xfrm>
                  <a:off x="507" y="2245"/>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0.47</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11" name="Rectangle 118">
                  <a:extLst>
                    <a:ext uri="{FF2B5EF4-FFF2-40B4-BE49-F238E27FC236}">
                      <a16:creationId xmlns:a16="http://schemas.microsoft.com/office/drawing/2014/main" id="{65820FF3-AB7F-46BE-AE28-ED7D92B16D38}"/>
                    </a:ext>
                  </a:extLst>
                </p:cNvPr>
                <p:cNvSpPr>
                  <a:spLocks noChangeArrowheads="1"/>
                </p:cNvSpPr>
                <p:nvPr/>
              </p:nvSpPr>
              <p:spPr bwMode="auto">
                <a:xfrm>
                  <a:off x="464" y="2245"/>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81" name="Group 119">
                <a:extLst>
                  <a:ext uri="{FF2B5EF4-FFF2-40B4-BE49-F238E27FC236}">
                    <a16:creationId xmlns:a16="http://schemas.microsoft.com/office/drawing/2014/main" id="{71814E27-446D-4DF3-AB4B-D2EF5D831228}"/>
                  </a:ext>
                </a:extLst>
              </p:cNvPr>
              <p:cNvGrpSpPr>
                <a:grpSpLocks/>
              </p:cNvGrpSpPr>
              <p:nvPr/>
            </p:nvGrpSpPr>
            <p:grpSpPr bwMode="auto">
              <a:xfrm>
                <a:off x="928" y="2245"/>
                <a:ext cx="464" cy="403"/>
                <a:chOff x="928" y="2245"/>
                <a:chExt cx="464" cy="403"/>
              </a:xfrm>
            </p:grpSpPr>
            <p:sp>
              <p:nvSpPr>
                <p:cNvPr id="99508" name="Rectangle 120">
                  <a:extLst>
                    <a:ext uri="{FF2B5EF4-FFF2-40B4-BE49-F238E27FC236}">
                      <a16:creationId xmlns:a16="http://schemas.microsoft.com/office/drawing/2014/main" id="{05240699-B0D1-4A9E-A97F-31B8EE8FA1BA}"/>
                    </a:ext>
                  </a:extLst>
                </p:cNvPr>
                <p:cNvSpPr>
                  <a:spLocks noChangeArrowheads="1"/>
                </p:cNvSpPr>
                <p:nvPr/>
              </p:nvSpPr>
              <p:spPr bwMode="auto">
                <a:xfrm>
                  <a:off x="971" y="2245"/>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0.45</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09" name="Rectangle 121">
                  <a:extLst>
                    <a:ext uri="{FF2B5EF4-FFF2-40B4-BE49-F238E27FC236}">
                      <a16:creationId xmlns:a16="http://schemas.microsoft.com/office/drawing/2014/main" id="{9F66B6CB-0481-4116-A262-6CF320E913BC}"/>
                    </a:ext>
                  </a:extLst>
                </p:cNvPr>
                <p:cNvSpPr>
                  <a:spLocks noChangeArrowheads="1"/>
                </p:cNvSpPr>
                <p:nvPr/>
              </p:nvSpPr>
              <p:spPr bwMode="auto">
                <a:xfrm>
                  <a:off x="928" y="2245"/>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82" name="Group 122">
                <a:extLst>
                  <a:ext uri="{FF2B5EF4-FFF2-40B4-BE49-F238E27FC236}">
                    <a16:creationId xmlns:a16="http://schemas.microsoft.com/office/drawing/2014/main" id="{353AE317-C8A8-4B33-A9E6-46488C1584E5}"/>
                  </a:ext>
                </a:extLst>
              </p:cNvPr>
              <p:cNvGrpSpPr>
                <a:grpSpLocks/>
              </p:cNvGrpSpPr>
              <p:nvPr/>
            </p:nvGrpSpPr>
            <p:grpSpPr bwMode="auto">
              <a:xfrm>
                <a:off x="1392" y="2245"/>
                <a:ext cx="464" cy="403"/>
                <a:chOff x="1392" y="2245"/>
                <a:chExt cx="464" cy="403"/>
              </a:xfrm>
            </p:grpSpPr>
            <p:sp>
              <p:nvSpPr>
                <p:cNvPr id="99506" name="Rectangle 123">
                  <a:extLst>
                    <a:ext uri="{FF2B5EF4-FFF2-40B4-BE49-F238E27FC236}">
                      <a16:creationId xmlns:a16="http://schemas.microsoft.com/office/drawing/2014/main" id="{7A959BBE-F4AE-4946-99AB-159BD3DEACEB}"/>
                    </a:ext>
                  </a:extLst>
                </p:cNvPr>
                <p:cNvSpPr>
                  <a:spLocks noChangeArrowheads="1"/>
                </p:cNvSpPr>
                <p:nvPr/>
              </p:nvSpPr>
              <p:spPr bwMode="auto">
                <a:xfrm>
                  <a:off x="1435" y="2245"/>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0.12</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07" name="Rectangle 124">
                  <a:extLst>
                    <a:ext uri="{FF2B5EF4-FFF2-40B4-BE49-F238E27FC236}">
                      <a16:creationId xmlns:a16="http://schemas.microsoft.com/office/drawing/2014/main" id="{6A741FA4-4C13-4AFE-B939-FC824CFF1808}"/>
                    </a:ext>
                  </a:extLst>
                </p:cNvPr>
                <p:cNvSpPr>
                  <a:spLocks noChangeArrowheads="1"/>
                </p:cNvSpPr>
                <p:nvPr/>
              </p:nvSpPr>
              <p:spPr bwMode="auto">
                <a:xfrm>
                  <a:off x="1392" y="2245"/>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83" name="Group 125">
                <a:extLst>
                  <a:ext uri="{FF2B5EF4-FFF2-40B4-BE49-F238E27FC236}">
                    <a16:creationId xmlns:a16="http://schemas.microsoft.com/office/drawing/2014/main" id="{69581A45-59B0-4F48-8638-67A639F89EAD}"/>
                  </a:ext>
                </a:extLst>
              </p:cNvPr>
              <p:cNvGrpSpPr>
                <a:grpSpLocks/>
              </p:cNvGrpSpPr>
              <p:nvPr/>
            </p:nvGrpSpPr>
            <p:grpSpPr bwMode="auto">
              <a:xfrm>
                <a:off x="1856" y="2245"/>
                <a:ext cx="464" cy="403"/>
                <a:chOff x="1856" y="2245"/>
                <a:chExt cx="464" cy="403"/>
              </a:xfrm>
            </p:grpSpPr>
            <p:sp>
              <p:nvSpPr>
                <p:cNvPr id="99504" name="Rectangle 126">
                  <a:extLst>
                    <a:ext uri="{FF2B5EF4-FFF2-40B4-BE49-F238E27FC236}">
                      <a16:creationId xmlns:a16="http://schemas.microsoft.com/office/drawing/2014/main" id="{3E67CDC1-B1F5-4B43-A9E6-45287E7EF4A6}"/>
                    </a:ext>
                  </a:extLst>
                </p:cNvPr>
                <p:cNvSpPr>
                  <a:spLocks noChangeArrowheads="1"/>
                </p:cNvSpPr>
                <p:nvPr/>
              </p:nvSpPr>
              <p:spPr bwMode="auto">
                <a:xfrm>
                  <a:off x="1899" y="2245"/>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05" name="Rectangle 127">
                  <a:extLst>
                    <a:ext uri="{FF2B5EF4-FFF2-40B4-BE49-F238E27FC236}">
                      <a16:creationId xmlns:a16="http://schemas.microsoft.com/office/drawing/2014/main" id="{F769CB40-4BB9-46A7-9CE4-2AF0FC9B9E93}"/>
                    </a:ext>
                  </a:extLst>
                </p:cNvPr>
                <p:cNvSpPr>
                  <a:spLocks noChangeArrowheads="1"/>
                </p:cNvSpPr>
                <p:nvPr/>
              </p:nvSpPr>
              <p:spPr bwMode="auto">
                <a:xfrm>
                  <a:off x="1856" y="2245"/>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84" name="Group 128">
                <a:extLst>
                  <a:ext uri="{FF2B5EF4-FFF2-40B4-BE49-F238E27FC236}">
                    <a16:creationId xmlns:a16="http://schemas.microsoft.com/office/drawing/2014/main" id="{E0C502BF-5740-4F4B-AC70-A2F3E10B57F1}"/>
                  </a:ext>
                </a:extLst>
              </p:cNvPr>
              <p:cNvGrpSpPr>
                <a:grpSpLocks/>
              </p:cNvGrpSpPr>
              <p:nvPr/>
            </p:nvGrpSpPr>
            <p:grpSpPr bwMode="auto">
              <a:xfrm>
                <a:off x="2320" y="2245"/>
                <a:ext cx="464" cy="403"/>
                <a:chOff x="2320" y="2245"/>
                <a:chExt cx="464" cy="403"/>
              </a:xfrm>
            </p:grpSpPr>
            <p:sp>
              <p:nvSpPr>
                <p:cNvPr id="99502" name="Rectangle 129">
                  <a:extLst>
                    <a:ext uri="{FF2B5EF4-FFF2-40B4-BE49-F238E27FC236}">
                      <a16:creationId xmlns:a16="http://schemas.microsoft.com/office/drawing/2014/main" id="{ACF65499-40B3-4956-9DAA-4F3AD27A24B2}"/>
                    </a:ext>
                  </a:extLst>
                </p:cNvPr>
                <p:cNvSpPr>
                  <a:spLocks noChangeArrowheads="1"/>
                </p:cNvSpPr>
                <p:nvPr/>
              </p:nvSpPr>
              <p:spPr bwMode="auto">
                <a:xfrm>
                  <a:off x="2363" y="2245"/>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03" name="Rectangle 130">
                  <a:extLst>
                    <a:ext uri="{FF2B5EF4-FFF2-40B4-BE49-F238E27FC236}">
                      <a16:creationId xmlns:a16="http://schemas.microsoft.com/office/drawing/2014/main" id="{0FB1D235-42FA-45D9-94C1-16C6AF52E075}"/>
                    </a:ext>
                  </a:extLst>
                </p:cNvPr>
                <p:cNvSpPr>
                  <a:spLocks noChangeArrowheads="1"/>
                </p:cNvSpPr>
                <p:nvPr/>
              </p:nvSpPr>
              <p:spPr bwMode="auto">
                <a:xfrm>
                  <a:off x="2320" y="2245"/>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85" name="Group 131">
                <a:extLst>
                  <a:ext uri="{FF2B5EF4-FFF2-40B4-BE49-F238E27FC236}">
                    <a16:creationId xmlns:a16="http://schemas.microsoft.com/office/drawing/2014/main" id="{47F2B902-D21D-42EB-9C0A-456A9FA5F3B4}"/>
                  </a:ext>
                </a:extLst>
              </p:cNvPr>
              <p:cNvGrpSpPr>
                <a:grpSpLocks/>
              </p:cNvGrpSpPr>
              <p:nvPr/>
            </p:nvGrpSpPr>
            <p:grpSpPr bwMode="auto">
              <a:xfrm>
                <a:off x="2784" y="2245"/>
                <a:ext cx="464" cy="403"/>
                <a:chOff x="2784" y="2245"/>
                <a:chExt cx="464" cy="403"/>
              </a:xfrm>
            </p:grpSpPr>
            <p:sp>
              <p:nvSpPr>
                <p:cNvPr id="99500" name="Rectangle 132">
                  <a:extLst>
                    <a:ext uri="{FF2B5EF4-FFF2-40B4-BE49-F238E27FC236}">
                      <a16:creationId xmlns:a16="http://schemas.microsoft.com/office/drawing/2014/main" id="{6F800618-4985-4955-9B87-893233D038F6}"/>
                    </a:ext>
                  </a:extLst>
                </p:cNvPr>
                <p:cNvSpPr>
                  <a:spLocks noChangeArrowheads="1"/>
                </p:cNvSpPr>
                <p:nvPr/>
              </p:nvSpPr>
              <p:spPr bwMode="auto">
                <a:xfrm>
                  <a:off x="2827" y="2245"/>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501" name="Rectangle 133">
                  <a:extLst>
                    <a:ext uri="{FF2B5EF4-FFF2-40B4-BE49-F238E27FC236}">
                      <a16:creationId xmlns:a16="http://schemas.microsoft.com/office/drawing/2014/main" id="{18354AED-3D50-48DE-A575-831376B45D70}"/>
                    </a:ext>
                  </a:extLst>
                </p:cNvPr>
                <p:cNvSpPr>
                  <a:spLocks noChangeArrowheads="1"/>
                </p:cNvSpPr>
                <p:nvPr/>
              </p:nvSpPr>
              <p:spPr bwMode="auto">
                <a:xfrm>
                  <a:off x="2784" y="2245"/>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86" name="Group 134">
                <a:extLst>
                  <a:ext uri="{FF2B5EF4-FFF2-40B4-BE49-F238E27FC236}">
                    <a16:creationId xmlns:a16="http://schemas.microsoft.com/office/drawing/2014/main" id="{75430E61-93E8-4390-8370-21AD251BE80E}"/>
                  </a:ext>
                </a:extLst>
              </p:cNvPr>
              <p:cNvGrpSpPr>
                <a:grpSpLocks/>
              </p:cNvGrpSpPr>
              <p:nvPr/>
            </p:nvGrpSpPr>
            <p:grpSpPr bwMode="auto">
              <a:xfrm>
                <a:off x="3248" y="2245"/>
                <a:ext cx="464" cy="403"/>
                <a:chOff x="3248" y="2245"/>
                <a:chExt cx="464" cy="403"/>
              </a:xfrm>
            </p:grpSpPr>
            <p:sp>
              <p:nvSpPr>
                <p:cNvPr id="99498" name="Rectangle 135">
                  <a:extLst>
                    <a:ext uri="{FF2B5EF4-FFF2-40B4-BE49-F238E27FC236}">
                      <a16:creationId xmlns:a16="http://schemas.microsoft.com/office/drawing/2014/main" id="{1AD04E8E-94FE-48AB-9E99-CC35BB1E1410}"/>
                    </a:ext>
                  </a:extLst>
                </p:cNvPr>
                <p:cNvSpPr>
                  <a:spLocks noChangeArrowheads="1"/>
                </p:cNvSpPr>
                <p:nvPr/>
              </p:nvSpPr>
              <p:spPr bwMode="auto">
                <a:xfrm>
                  <a:off x="3291" y="2245"/>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99" name="Rectangle 136">
                  <a:extLst>
                    <a:ext uri="{FF2B5EF4-FFF2-40B4-BE49-F238E27FC236}">
                      <a16:creationId xmlns:a16="http://schemas.microsoft.com/office/drawing/2014/main" id="{7192B001-F8C2-4ABC-BDDD-582D919A0594}"/>
                    </a:ext>
                  </a:extLst>
                </p:cNvPr>
                <p:cNvSpPr>
                  <a:spLocks noChangeArrowheads="1"/>
                </p:cNvSpPr>
                <p:nvPr/>
              </p:nvSpPr>
              <p:spPr bwMode="auto">
                <a:xfrm>
                  <a:off x="3248" y="2245"/>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87" name="Group 137">
                <a:extLst>
                  <a:ext uri="{FF2B5EF4-FFF2-40B4-BE49-F238E27FC236}">
                    <a16:creationId xmlns:a16="http://schemas.microsoft.com/office/drawing/2014/main" id="{8661B6E1-BCB2-4F36-AA79-D79098EEAA72}"/>
                  </a:ext>
                </a:extLst>
              </p:cNvPr>
              <p:cNvGrpSpPr>
                <a:grpSpLocks/>
              </p:cNvGrpSpPr>
              <p:nvPr/>
            </p:nvGrpSpPr>
            <p:grpSpPr bwMode="auto">
              <a:xfrm>
                <a:off x="3712" y="2245"/>
                <a:ext cx="464" cy="403"/>
                <a:chOff x="3712" y="2245"/>
                <a:chExt cx="464" cy="403"/>
              </a:xfrm>
            </p:grpSpPr>
            <p:sp>
              <p:nvSpPr>
                <p:cNvPr id="99496" name="Rectangle 138">
                  <a:extLst>
                    <a:ext uri="{FF2B5EF4-FFF2-40B4-BE49-F238E27FC236}">
                      <a16:creationId xmlns:a16="http://schemas.microsoft.com/office/drawing/2014/main" id="{F2F24095-5926-428D-844F-F352AAD0A0BD}"/>
                    </a:ext>
                  </a:extLst>
                </p:cNvPr>
                <p:cNvSpPr>
                  <a:spLocks noChangeArrowheads="1"/>
                </p:cNvSpPr>
                <p:nvPr/>
              </p:nvSpPr>
              <p:spPr bwMode="auto">
                <a:xfrm>
                  <a:off x="3755" y="2245"/>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97" name="Rectangle 139">
                  <a:extLst>
                    <a:ext uri="{FF2B5EF4-FFF2-40B4-BE49-F238E27FC236}">
                      <a16:creationId xmlns:a16="http://schemas.microsoft.com/office/drawing/2014/main" id="{D6614DE6-C38A-4125-B88D-048D0873A086}"/>
                    </a:ext>
                  </a:extLst>
                </p:cNvPr>
                <p:cNvSpPr>
                  <a:spLocks noChangeArrowheads="1"/>
                </p:cNvSpPr>
                <p:nvPr/>
              </p:nvSpPr>
              <p:spPr bwMode="auto">
                <a:xfrm>
                  <a:off x="3712" y="2245"/>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88" name="Group 140">
                <a:extLst>
                  <a:ext uri="{FF2B5EF4-FFF2-40B4-BE49-F238E27FC236}">
                    <a16:creationId xmlns:a16="http://schemas.microsoft.com/office/drawing/2014/main" id="{099BB6D2-0D5E-48F9-9456-44F82173D993}"/>
                  </a:ext>
                </a:extLst>
              </p:cNvPr>
              <p:cNvGrpSpPr>
                <a:grpSpLocks/>
              </p:cNvGrpSpPr>
              <p:nvPr/>
            </p:nvGrpSpPr>
            <p:grpSpPr bwMode="auto">
              <a:xfrm>
                <a:off x="0" y="2648"/>
                <a:ext cx="464" cy="403"/>
                <a:chOff x="0" y="2648"/>
                <a:chExt cx="464" cy="403"/>
              </a:xfrm>
            </p:grpSpPr>
            <p:sp>
              <p:nvSpPr>
                <p:cNvPr id="99494" name="Rectangle 141">
                  <a:extLst>
                    <a:ext uri="{FF2B5EF4-FFF2-40B4-BE49-F238E27FC236}">
                      <a16:creationId xmlns:a16="http://schemas.microsoft.com/office/drawing/2014/main" id="{DC6BBADC-940A-4C8F-B845-5E628078A098}"/>
                    </a:ext>
                  </a:extLst>
                </p:cNvPr>
                <p:cNvSpPr>
                  <a:spLocks noChangeArrowheads="1"/>
                </p:cNvSpPr>
                <p:nvPr/>
              </p:nvSpPr>
              <p:spPr bwMode="auto">
                <a:xfrm>
                  <a:off x="43" y="2648"/>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9495" name="Rectangle 142">
                  <a:extLst>
                    <a:ext uri="{FF2B5EF4-FFF2-40B4-BE49-F238E27FC236}">
                      <a16:creationId xmlns:a16="http://schemas.microsoft.com/office/drawing/2014/main" id="{DC1AC338-2764-4083-80ED-187F7B155FE6}"/>
                    </a:ext>
                  </a:extLst>
                </p:cNvPr>
                <p:cNvSpPr>
                  <a:spLocks noChangeArrowheads="1"/>
                </p:cNvSpPr>
                <p:nvPr/>
              </p:nvSpPr>
              <p:spPr bwMode="auto">
                <a:xfrm>
                  <a:off x="0" y="2648"/>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89" name="Group 143">
                <a:extLst>
                  <a:ext uri="{FF2B5EF4-FFF2-40B4-BE49-F238E27FC236}">
                    <a16:creationId xmlns:a16="http://schemas.microsoft.com/office/drawing/2014/main" id="{2DCB8499-D35A-44A0-89C4-15441B0C81E6}"/>
                  </a:ext>
                </a:extLst>
              </p:cNvPr>
              <p:cNvGrpSpPr>
                <a:grpSpLocks/>
              </p:cNvGrpSpPr>
              <p:nvPr/>
            </p:nvGrpSpPr>
            <p:grpSpPr bwMode="auto">
              <a:xfrm>
                <a:off x="464" y="2648"/>
                <a:ext cx="464" cy="403"/>
                <a:chOff x="464" y="2648"/>
                <a:chExt cx="464" cy="403"/>
              </a:xfrm>
            </p:grpSpPr>
            <p:sp>
              <p:nvSpPr>
                <p:cNvPr id="99492" name="Rectangle 144">
                  <a:extLst>
                    <a:ext uri="{FF2B5EF4-FFF2-40B4-BE49-F238E27FC236}">
                      <a16:creationId xmlns:a16="http://schemas.microsoft.com/office/drawing/2014/main" id="{A788FDC2-F735-469C-B268-37467246134F}"/>
                    </a:ext>
                  </a:extLst>
                </p:cNvPr>
                <p:cNvSpPr>
                  <a:spLocks noChangeArrowheads="1"/>
                </p:cNvSpPr>
                <p:nvPr/>
              </p:nvSpPr>
              <p:spPr bwMode="auto">
                <a:xfrm>
                  <a:off x="507" y="2648"/>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0.57</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93" name="Rectangle 145">
                  <a:extLst>
                    <a:ext uri="{FF2B5EF4-FFF2-40B4-BE49-F238E27FC236}">
                      <a16:creationId xmlns:a16="http://schemas.microsoft.com/office/drawing/2014/main" id="{196BAE97-8B52-45AD-AB7C-5EA9B693A8F8}"/>
                    </a:ext>
                  </a:extLst>
                </p:cNvPr>
                <p:cNvSpPr>
                  <a:spLocks noChangeArrowheads="1"/>
                </p:cNvSpPr>
                <p:nvPr/>
              </p:nvSpPr>
              <p:spPr bwMode="auto">
                <a:xfrm>
                  <a:off x="464" y="2648"/>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90" name="Group 146">
                <a:extLst>
                  <a:ext uri="{FF2B5EF4-FFF2-40B4-BE49-F238E27FC236}">
                    <a16:creationId xmlns:a16="http://schemas.microsoft.com/office/drawing/2014/main" id="{231F3988-C544-4036-9F06-B5E289777166}"/>
                  </a:ext>
                </a:extLst>
              </p:cNvPr>
              <p:cNvGrpSpPr>
                <a:grpSpLocks/>
              </p:cNvGrpSpPr>
              <p:nvPr/>
            </p:nvGrpSpPr>
            <p:grpSpPr bwMode="auto">
              <a:xfrm>
                <a:off x="928" y="2648"/>
                <a:ext cx="464" cy="403"/>
                <a:chOff x="928" y="2648"/>
                <a:chExt cx="464" cy="403"/>
              </a:xfrm>
            </p:grpSpPr>
            <p:sp>
              <p:nvSpPr>
                <p:cNvPr id="99490" name="Rectangle 147">
                  <a:extLst>
                    <a:ext uri="{FF2B5EF4-FFF2-40B4-BE49-F238E27FC236}">
                      <a16:creationId xmlns:a16="http://schemas.microsoft.com/office/drawing/2014/main" id="{0CAE888E-45BC-4305-BF87-63271FB6354C}"/>
                    </a:ext>
                  </a:extLst>
                </p:cNvPr>
                <p:cNvSpPr>
                  <a:spLocks noChangeArrowheads="1"/>
                </p:cNvSpPr>
                <p:nvPr/>
              </p:nvSpPr>
              <p:spPr bwMode="auto">
                <a:xfrm>
                  <a:off x="971" y="2648"/>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0.45</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91" name="Rectangle 148">
                  <a:extLst>
                    <a:ext uri="{FF2B5EF4-FFF2-40B4-BE49-F238E27FC236}">
                      <a16:creationId xmlns:a16="http://schemas.microsoft.com/office/drawing/2014/main" id="{20509492-AAE6-4FDA-A4D4-85EC377C8163}"/>
                    </a:ext>
                  </a:extLst>
                </p:cNvPr>
                <p:cNvSpPr>
                  <a:spLocks noChangeArrowheads="1"/>
                </p:cNvSpPr>
                <p:nvPr/>
              </p:nvSpPr>
              <p:spPr bwMode="auto">
                <a:xfrm>
                  <a:off x="928" y="2648"/>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91" name="Group 149">
                <a:extLst>
                  <a:ext uri="{FF2B5EF4-FFF2-40B4-BE49-F238E27FC236}">
                    <a16:creationId xmlns:a16="http://schemas.microsoft.com/office/drawing/2014/main" id="{2E562EE6-483F-47F2-BB79-7959E96A1916}"/>
                  </a:ext>
                </a:extLst>
              </p:cNvPr>
              <p:cNvGrpSpPr>
                <a:grpSpLocks/>
              </p:cNvGrpSpPr>
              <p:nvPr/>
            </p:nvGrpSpPr>
            <p:grpSpPr bwMode="auto">
              <a:xfrm>
                <a:off x="1392" y="2648"/>
                <a:ext cx="464" cy="403"/>
                <a:chOff x="1392" y="2648"/>
                <a:chExt cx="464" cy="403"/>
              </a:xfrm>
            </p:grpSpPr>
            <p:sp>
              <p:nvSpPr>
                <p:cNvPr id="99488" name="Rectangle 150">
                  <a:extLst>
                    <a:ext uri="{FF2B5EF4-FFF2-40B4-BE49-F238E27FC236}">
                      <a16:creationId xmlns:a16="http://schemas.microsoft.com/office/drawing/2014/main" id="{6B2D496D-10D4-47D0-B57C-6EEECABB29B6}"/>
                    </a:ext>
                  </a:extLst>
                </p:cNvPr>
                <p:cNvSpPr>
                  <a:spLocks noChangeArrowheads="1"/>
                </p:cNvSpPr>
                <p:nvPr/>
              </p:nvSpPr>
              <p:spPr bwMode="auto">
                <a:xfrm>
                  <a:off x="1435" y="2648"/>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0.23</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89" name="Rectangle 151">
                  <a:extLst>
                    <a:ext uri="{FF2B5EF4-FFF2-40B4-BE49-F238E27FC236}">
                      <a16:creationId xmlns:a16="http://schemas.microsoft.com/office/drawing/2014/main" id="{159FC909-8A4F-4872-940C-B204047B0BE1}"/>
                    </a:ext>
                  </a:extLst>
                </p:cNvPr>
                <p:cNvSpPr>
                  <a:spLocks noChangeArrowheads="1"/>
                </p:cNvSpPr>
                <p:nvPr/>
              </p:nvSpPr>
              <p:spPr bwMode="auto">
                <a:xfrm>
                  <a:off x="1392" y="2648"/>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92" name="Group 152">
                <a:extLst>
                  <a:ext uri="{FF2B5EF4-FFF2-40B4-BE49-F238E27FC236}">
                    <a16:creationId xmlns:a16="http://schemas.microsoft.com/office/drawing/2014/main" id="{F0515AB0-B57E-44FC-8B26-D103FBD355B0}"/>
                  </a:ext>
                </a:extLst>
              </p:cNvPr>
              <p:cNvGrpSpPr>
                <a:grpSpLocks/>
              </p:cNvGrpSpPr>
              <p:nvPr/>
            </p:nvGrpSpPr>
            <p:grpSpPr bwMode="auto">
              <a:xfrm>
                <a:off x="1856" y="2648"/>
                <a:ext cx="464" cy="403"/>
                <a:chOff x="1856" y="2648"/>
                <a:chExt cx="464" cy="403"/>
              </a:xfrm>
            </p:grpSpPr>
            <p:sp>
              <p:nvSpPr>
                <p:cNvPr id="99486" name="Rectangle 153">
                  <a:extLst>
                    <a:ext uri="{FF2B5EF4-FFF2-40B4-BE49-F238E27FC236}">
                      <a16:creationId xmlns:a16="http://schemas.microsoft.com/office/drawing/2014/main" id="{2F5ACB9A-1C9B-49FC-B334-3C8CDF4440BC}"/>
                    </a:ext>
                  </a:extLst>
                </p:cNvPr>
                <p:cNvSpPr>
                  <a:spLocks noChangeArrowheads="1"/>
                </p:cNvSpPr>
                <p:nvPr/>
              </p:nvSpPr>
              <p:spPr bwMode="auto">
                <a:xfrm>
                  <a:off x="1899" y="2648"/>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0.22</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87" name="Rectangle 154">
                  <a:extLst>
                    <a:ext uri="{FF2B5EF4-FFF2-40B4-BE49-F238E27FC236}">
                      <a16:creationId xmlns:a16="http://schemas.microsoft.com/office/drawing/2014/main" id="{75D83724-06C2-4601-91B3-6245074A0E54}"/>
                    </a:ext>
                  </a:extLst>
                </p:cNvPr>
                <p:cNvSpPr>
                  <a:spLocks noChangeArrowheads="1"/>
                </p:cNvSpPr>
                <p:nvPr/>
              </p:nvSpPr>
              <p:spPr bwMode="auto">
                <a:xfrm>
                  <a:off x="1856" y="2648"/>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93" name="Group 155">
                <a:extLst>
                  <a:ext uri="{FF2B5EF4-FFF2-40B4-BE49-F238E27FC236}">
                    <a16:creationId xmlns:a16="http://schemas.microsoft.com/office/drawing/2014/main" id="{385B057A-A625-4ED1-9EFF-E3201A0D171E}"/>
                  </a:ext>
                </a:extLst>
              </p:cNvPr>
              <p:cNvGrpSpPr>
                <a:grpSpLocks/>
              </p:cNvGrpSpPr>
              <p:nvPr/>
            </p:nvGrpSpPr>
            <p:grpSpPr bwMode="auto">
              <a:xfrm>
                <a:off x="2320" y="2648"/>
                <a:ext cx="464" cy="403"/>
                <a:chOff x="2320" y="2648"/>
                <a:chExt cx="464" cy="403"/>
              </a:xfrm>
            </p:grpSpPr>
            <p:sp>
              <p:nvSpPr>
                <p:cNvPr id="99484" name="Rectangle 156">
                  <a:extLst>
                    <a:ext uri="{FF2B5EF4-FFF2-40B4-BE49-F238E27FC236}">
                      <a16:creationId xmlns:a16="http://schemas.microsoft.com/office/drawing/2014/main" id="{EBECEF2C-4DDF-42C5-B70E-1183EC02D5F5}"/>
                    </a:ext>
                  </a:extLst>
                </p:cNvPr>
                <p:cNvSpPr>
                  <a:spLocks noChangeArrowheads="1"/>
                </p:cNvSpPr>
                <p:nvPr/>
              </p:nvSpPr>
              <p:spPr bwMode="auto">
                <a:xfrm>
                  <a:off x="2363" y="2648"/>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85" name="Rectangle 157">
                  <a:extLst>
                    <a:ext uri="{FF2B5EF4-FFF2-40B4-BE49-F238E27FC236}">
                      <a16:creationId xmlns:a16="http://schemas.microsoft.com/office/drawing/2014/main" id="{9F34910A-CEFD-47A0-BFB2-2440F849FEFD}"/>
                    </a:ext>
                  </a:extLst>
                </p:cNvPr>
                <p:cNvSpPr>
                  <a:spLocks noChangeArrowheads="1"/>
                </p:cNvSpPr>
                <p:nvPr/>
              </p:nvSpPr>
              <p:spPr bwMode="auto">
                <a:xfrm>
                  <a:off x="2320" y="2648"/>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94" name="Group 158">
                <a:extLst>
                  <a:ext uri="{FF2B5EF4-FFF2-40B4-BE49-F238E27FC236}">
                    <a16:creationId xmlns:a16="http://schemas.microsoft.com/office/drawing/2014/main" id="{425FB2E7-B63B-4326-A8FC-0EFD996EC25D}"/>
                  </a:ext>
                </a:extLst>
              </p:cNvPr>
              <p:cNvGrpSpPr>
                <a:grpSpLocks/>
              </p:cNvGrpSpPr>
              <p:nvPr/>
            </p:nvGrpSpPr>
            <p:grpSpPr bwMode="auto">
              <a:xfrm>
                <a:off x="2784" y="2648"/>
                <a:ext cx="464" cy="403"/>
                <a:chOff x="2784" y="2648"/>
                <a:chExt cx="464" cy="403"/>
              </a:xfrm>
            </p:grpSpPr>
            <p:sp>
              <p:nvSpPr>
                <p:cNvPr id="99482" name="Rectangle 159">
                  <a:extLst>
                    <a:ext uri="{FF2B5EF4-FFF2-40B4-BE49-F238E27FC236}">
                      <a16:creationId xmlns:a16="http://schemas.microsoft.com/office/drawing/2014/main" id="{B188E2B5-7AE2-41D4-BA28-679AEEA5B410}"/>
                    </a:ext>
                  </a:extLst>
                </p:cNvPr>
                <p:cNvSpPr>
                  <a:spLocks noChangeArrowheads="1"/>
                </p:cNvSpPr>
                <p:nvPr/>
              </p:nvSpPr>
              <p:spPr bwMode="auto">
                <a:xfrm>
                  <a:off x="2827" y="2648"/>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83" name="Rectangle 160">
                  <a:extLst>
                    <a:ext uri="{FF2B5EF4-FFF2-40B4-BE49-F238E27FC236}">
                      <a16:creationId xmlns:a16="http://schemas.microsoft.com/office/drawing/2014/main" id="{40952D5F-B23F-4AE0-B788-3C1C02E2F5F1}"/>
                    </a:ext>
                  </a:extLst>
                </p:cNvPr>
                <p:cNvSpPr>
                  <a:spLocks noChangeArrowheads="1"/>
                </p:cNvSpPr>
                <p:nvPr/>
              </p:nvSpPr>
              <p:spPr bwMode="auto">
                <a:xfrm>
                  <a:off x="2784" y="2648"/>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95" name="Group 161">
                <a:extLst>
                  <a:ext uri="{FF2B5EF4-FFF2-40B4-BE49-F238E27FC236}">
                    <a16:creationId xmlns:a16="http://schemas.microsoft.com/office/drawing/2014/main" id="{F1A68B21-6F5A-4AF3-8A6E-F02FCFE5E709}"/>
                  </a:ext>
                </a:extLst>
              </p:cNvPr>
              <p:cNvGrpSpPr>
                <a:grpSpLocks/>
              </p:cNvGrpSpPr>
              <p:nvPr/>
            </p:nvGrpSpPr>
            <p:grpSpPr bwMode="auto">
              <a:xfrm>
                <a:off x="3248" y="2648"/>
                <a:ext cx="464" cy="403"/>
                <a:chOff x="3248" y="2648"/>
                <a:chExt cx="464" cy="403"/>
              </a:xfrm>
            </p:grpSpPr>
            <p:sp>
              <p:nvSpPr>
                <p:cNvPr id="99480" name="Rectangle 162">
                  <a:extLst>
                    <a:ext uri="{FF2B5EF4-FFF2-40B4-BE49-F238E27FC236}">
                      <a16:creationId xmlns:a16="http://schemas.microsoft.com/office/drawing/2014/main" id="{275F67CF-4852-4863-9B61-F3DD616CB43E}"/>
                    </a:ext>
                  </a:extLst>
                </p:cNvPr>
                <p:cNvSpPr>
                  <a:spLocks noChangeArrowheads="1"/>
                </p:cNvSpPr>
                <p:nvPr/>
              </p:nvSpPr>
              <p:spPr bwMode="auto">
                <a:xfrm>
                  <a:off x="3291" y="2648"/>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81" name="Rectangle 163">
                  <a:extLst>
                    <a:ext uri="{FF2B5EF4-FFF2-40B4-BE49-F238E27FC236}">
                      <a16:creationId xmlns:a16="http://schemas.microsoft.com/office/drawing/2014/main" id="{D5896290-15F1-427B-8204-F476CAB1C896}"/>
                    </a:ext>
                  </a:extLst>
                </p:cNvPr>
                <p:cNvSpPr>
                  <a:spLocks noChangeArrowheads="1"/>
                </p:cNvSpPr>
                <p:nvPr/>
              </p:nvSpPr>
              <p:spPr bwMode="auto">
                <a:xfrm>
                  <a:off x="3248" y="2648"/>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96" name="Group 164">
                <a:extLst>
                  <a:ext uri="{FF2B5EF4-FFF2-40B4-BE49-F238E27FC236}">
                    <a16:creationId xmlns:a16="http://schemas.microsoft.com/office/drawing/2014/main" id="{BC3215DC-C990-48F2-B501-CF4E0A0E4812}"/>
                  </a:ext>
                </a:extLst>
              </p:cNvPr>
              <p:cNvGrpSpPr>
                <a:grpSpLocks/>
              </p:cNvGrpSpPr>
              <p:nvPr/>
            </p:nvGrpSpPr>
            <p:grpSpPr bwMode="auto">
              <a:xfrm>
                <a:off x="3712" y="2648"/>
                <a:ext cx="464" cy="403"/>
                <a:chOff x="3712" y="2648"/>
                <a:chExt cx="464" cy="403"/>
              </a:xfrm>
            </p:grpSpPr>
            <p:sp>
              <p:nvSpPr>
                <p:cNvPr id="99478" name="Rectangle 165">
                  <a:extLst>
                    <a:ext uri="{FF2B5EF4-FFF2-40B4-BE49-F238E27FC236}">
                      <a16:creationId xmlns:a16="http://schemas.microsoft.com/office/drawing/2014/main" id="{C2012F4E-5966-46DB-9441-51E3ACE2B94E}"/>
                    </a:ext>
                  </a:extLst>
                </p:cNvPr>
                <p:cNvSpPr>
                  <a:spLocks noChangeArrowheads="1"/>
                </p:cNvSpPr>
                <p:nvPr/>
              </p:nvSpPr>
              <p:spPr bwMode="auto">
                <a:xfrm>
                  <a:off x="3755" y="2648"/>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79" name="Rectangle 166">
                  <a:extLst>
                    <a:ext uri="{FF2B5EF4-FFF2-40B4-BE49-F238E27FC236}">
                      <a16:creationId xmlns:a16="http://schemas.microsoft.com/office/drawing/2014/main" id="{363C4B56-4309-4749-9D3D-66E171D63B63}"/>
                    </a:ext>
                  </a:extLst>
                </p:cNvPr>
                <p:cNvSpPr>
                  <a:spLocks noChangeArrowheads="1"/>
                </p:cNvSpPr>
                <p:nvPr/>
              </p:nvSpPr>
              <p:spPr bwMode="auto">
                <a:xfrm>
                  <a:off x="3712" y="2648"/>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97" name="Group 167">
                <a:extLst>
                  <a:ext uri="{FF2B5EF4-FFF2-40B4-BE49-F238E27FC236}">
                    <a16:creationId xmlns:a16="http://schemas.microsoft.com/office/drawing/2014/main" id="{54E015AE-7704-4AEB-A324-DF83DCBCF8B4}"/>
                  </a:ext>
                </a:extLst>
              </p:cNvPr>
              <p:cNvGrpSpPr>
                <a:grpSpLocks/>
              </p:cNvGrpSpPr>
              <p:nvPr/>
            </p:nvGrpSpPr>
            <p:grpSpPr bwMode="auto">
              <a:xfrm>
                <a:off x="0" y="3051"/>
                <a:ext cx="464" cy="403"/>
                <a:chOff x="0" y="3051"/>
                <a:chExt cx="464" cy="403"/>
              </a:xfrm>
            </p:grpSpPr>
            <p:sp>
              <p:nvSpPr>
                <p:cNvPr id="99476" name="Rectangle 168">
                  <a:extLst>
                    <a:ext uri="{FF2B5EF4-FFF2-40B4-BE49-F238E27FC236}">
                      <a16:creationId xmlns:a16="http://schemas.microsoft.com/office/drawing/2014/main" id="{BF144DEC-4C6B-4F16-917A-B8DEA607169B}"/>
                    </a:ext>
                  </a:extLst>
                </p:cNvPr>
                <p:cNvSpPr>
                  <a:spLocks noChangeArrowheads="1"/>
                </p:cNvSpPr>
                <p:nvPr/>
              </p:nvSpPr>
              <p:spPr bwMode="auto">
                <a:xfrm>
                  <a:off x="43" y="3051"/>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9477" name="Rectangle 169">
                  <a:extLst>
                    <a:ext uri="{FF2B5EF4-FFF2-40B4-BE49-F238E27FC236}">
                      <a16:creationId xmlns:a16="http://schemas.microsoft.com/office/drawing/2014/main" id="{A111A248-A637-43E1-9CC8-5FBB4526033A}"/>
                    </a:ext>
                  </a:extLst>
                </p:cNvPr>
                <p:cNvSpPr>
                  <a:spLocks noChangeArrowheads="1"/>
                </p:cNvSpPr>
                <p:nvPr/>
              </p:nvSpPr>
              <p:spPr bwMode="auto">
                <a:xfrm>
                  <a:off x="0" y="3051"/>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98" name="Group 170">
                <a:extLst>
                  <a:ext uri="{FF2B5EF4-FFF2-40B4-BE49-F238E27FC236}">
                    <a16:creationId xmlns:a16="http://schemas.microsoft.com/office/drawing/2014/main" id="{12A53730-1290-45A2-99BB-C5AD50477920}"/>
                  </a:ext>
                </a:extLst>
              </p:cNvPr>
              <p:cNvGrpSpPr>
                <a:grpSpLocks/>
              </p:cNvGrpSpPr>
              <p:nvPr/>
            </p:nvGrpSpPr>
            <p:grpSpPr bwMode="auto">
              <a:xfrm>
                <a:off x="464" y="3051"/>
                <a:ext cx="464" cy="403"/>
                <a:chOff x="464" y="3051"/>
                <a:chExt cx="464" cy="403"/>
              </a:xfrm>
            </p:grpSpPr>
            <p:sp>
              <p:nvSpPr>
                <p:cNvPr id="99474" name="Rectangle 171">
                  <a:extLst>
                    <a:ext uri="{FF2B5EF4-FFF2-40B4-BE49-F238E27FC236}">
                      <a16:creationId xmlns:a16="http://schemas.microsoft.com/office/drawing/2014/main" id="{3B8FC0FF-6120-45FC-8A59-6CDE955FC579}"/>
                    </a:ext>
                  </a:extLst>
                </p:cNvPr>
                <p:cNvSpPr>
                  <a:spLocks noChangeArrowheads="1"/>
                </p:cNvSpPr>
                <p:nvPr/>
              </p:nvSpPr>
              <p:spPr bwMode="auto">
                <a:xfrm>
                  <a:off x="507" y="3051"/>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0.38</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75" name="Rectangle 172">
                  <a:extLst>
                    <a:ext uri="{FF2B5EF4-FFF2-40B4-BE49-F238E27FC236}">
                      <a16:creationId xmlns:a16="http://schemas.microsoft.com/office/drawing/2014/main" id="{354D95E2-3C9C-450D-8733-B5E41BECE203}"/>
                    </a:ext>
                  </a:extLst>
                </p:cNvPr>
                <p:cNvSpPr>
                  <a:spLocks noChangeArrowheads="1"/>
                </p:cNvSpPr>
                <p:nvPr/>
              </p:nvSpPr>
              <p:spPr bwMode="auto">
                <a:xfrm>
                  <a:off x="464" y="3051"/>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399" name="Group 173">
                <a:extLst>
                  <a:ext uri="{FF2B5EF4-FFF2-40B4-BE49-F238E27FC236}">
                    <a16:creationId xmlns:a16="http://schemas.microsoft.com/office/drawing/2014/main" id="{D8E6AFC1-767A-44D2-98D3-9268C32E9245}"/>
                  </a:ext>
                </a:extLst>
              </p:cNvPr>
              <p:cNvGrpSpPr>
                <a:grpSpLocks/>
              </p:cNvGrpSpPr>
              <p:nvPr/>
            </p:nvGrpSpPr>
            <p:grpSpPr bwMode="auto">
              <a:xfrm>
                <a:off x="928" y="3051"/>
                <a:ext cx="464" cy="403"/>
                <a:chOff x="928" y="3051"/>
                <a:chExt cx="464" cy="403"/>
              </a:xfrm>
            </p:grpSpPr>
            <p:sp>
              <p:nvSpPr>
                <p:cNvPr id="99472" name="Rectangle 174">
                  <a:extLst>
                    <a:ext uri="{FF2B5EF4-FFF2-40B4-BE49-F238E27FC236}">
                      <a16:creationId xmlns:a16="http://schemas.microsoft.com/office/drawing/2014/main" id="{E08001F2-0936-4738-9D04-9A29145E0F1C}"/>
                    </a:ext>
                  </a:extLst>
                </p:cNvPr>
                <p:cNvSpPr>
                  <a:spLocks noChangeArrowheads="1"/>
                </p:cNvSpPr>
                <p:nvPr/>
              </p:nvSpPr>
              <p:spPr bwMode="auto">
                <a:xfrm>
                  <a:off x="971" y="3051"/>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0.40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73" name="Rectangle 175">
                  <a:extLst>
                    <a:ext uri="{FF2B5EF4-FFF2-40B4-BE49-F238E27FC236}">
                      <a16:creationId xmlns:a16="http://schemas.microsoft.com/office/drawing/2014/main" id="{EBC7A50F-E391-4FA9-9427-61BB3B6A5A53}"/>
                    </a:ext>
                  </a:extLst>
                </p:cNvPr>
                <p:cNvSpPr>
                  <a:spLocks noChangeArrowheads="1"/>
                </p:cNvSpPr>
                <p:nvPr/>
              </p:nvSpPr>
              <p:spPr bwMode="auto">
                <a:xfrm>
                  <a:off x="928" y="3051"/>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00" name="Group 176">
                <a:extLst>
                  <a:ext uri="{FF2B5EF4-FFF2-40B4-BE49-F238E27FC236}">
                    <a16:creationId xmlns:a16="http://schemas.microsoft.com/office/drawing/2014/main" id="{1FBA3FA2-299B-42E8-99ED-F4F529A9835E}"/>
                  </a:ext>
                </a:extLst>
              </p:cNvPr>
              <p:cNvGrpSpPr>
                <a:grpSpLocks/>
              </p:cNvGrpSpPr>
              <p:nvPr/>
            </p:nvGrpSpPr>
            <p:grpSpPr bwMode="auto">
              <a:xfrm>
                <a:off x="1392" y="3051"/>
                <a:ext cx="464" cy="403"/>
                <a:chOff x="1392" y="3051"/>
                <a:chExt cx="464" cy="403"/>
              </a:xfrm>
            </p:grpSpPr>
            <p:sp>
              <p:nvSpPr>
                <p:cNvPr id="99470" name="Rectangle 177">
                  <a:extLst>
                    <a:ext uri="{FF2B5EF4-FFF2-40B4-BE49-F238E27FC236}">
                      <a16:creationId xmlns:a16="http://schemas.microsoft.com/office/drawing/2014/main" id="{030D48A0-4251-4493-9B88-65737A2B2463}"/>
                    </a:ext>
                  </a:extLst>
                </p:cNvPr>
                <p:cNvSpPr>
                  <a:spLocks noChangeArrowheads="1"/>
                </p:cNvSpPr>
                <p:nvPr/>
              </p:nvSpPr>
              <p:spPr bwMode="auto">
                <a:xfrm>
                  <a:off x="1435" y="3051"/>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0.21</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71" name="Rectangle 178">
                  <a:extLst>
                    <a:ext uri="{FF2B5EF4-FFF2-40B4-BE49-F238E27FC236}">
                      <a16:creationId xmlns:a16="http://schemas.microsoft.com/office/drawing/2014/main" id="{D7B32E17-8A84-4948-BB5D-1FBF20982E88}"/>
                    </a:ext>
                  </a:extLst>
                </p:cNvPr>
                <p:cNvSpPr>
                  <a:spLocks noChangeArrowheads="1"/>
                </p:cNvSpPr>
                <p:nvPr/>
              </p:nvSpPr>
              <p:spPr bwMode="auto">
                <a:xfrm>
                  <a:off x="1392" y="3051"/>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01" name="Group 179">
                <a:extLst>
                  <a:ext uri="{FF2B5EF4-FFF2-40B4-BE49-F238E27FC236}">
                    <a16:creationId xmlns:a16="http://schemas.microsoft.com/office/drawing/2014/main" id="{A7C1304D-C5A6-4143-B155-A4BFE49E6C9B}"/>
                  </a:ext>
                </a:extLst>
              </p:cNvPr>
              <p:cNvGrpSpPr>
                <a:grpSpLocks/>
              </p:cNvGrpSpPr>
              <p:nvPr/>
            </p:nvGrpSpPr>
            <p:grpSpPr bwMode="auto">
              <a:xfrm>
                <a:off x="1856" y="3051"/>
                <a:ext cx="464" cy="403"/>
                <a:chOff x="1856" y="3051"/>
                <a:chExt cx="464" cy="403"/>
              </a:xfrm>
            </p:grpSpPr>
            <p:sp>
              <p:nvSpPr>
                <p:cNvPr id="99468" name="Rectangle 180">
                  <a:extLst>
                    <a:ext uri="{FF2B5EF4-FFF2-40B4-BE49-F238E27FC236}">
                      <a16:creationId xmlns:a16="http://schemas.microsoft.com/office/drawing/2014/main" id="{32821371-53A1-40A1-9924-F3E0B7789A3A}"/>
                    </a:ext>
                  </a:extLst>
                </p:cNvPr>
                <p:cNvSpPr>
                  <a:spLocks noChangeArrowheads="1"/>
                </p:cNvSpPr>
                <p:nvPr/>
              </p:nvSpPr>
              <p:spPr bwMode="auto">
                <a:xfrm>
                  <a:off x="1899" y="3051"/>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0.29</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69" name="Rectangle 181">
                  <a:extLst>
                    <a:ext uri="{FF2B5EF4-FFF2-40B4-BE49-F238E27FC236}">
                      <a16:creationId xmlns:a16="http://schemas.microsoft.com/office/drawing/2014/main" id="{5006B41F-A01F-4303-B677-45295D9834FA}"/>
                    </a:ext>
                  </a:extLst>
                </p:cNvPr>
                <p:cNvSpPr>
                  <a:spLocks noChangeArrowheads="1"/>
                </p:cNvSpPr>
                <p:nvPr/>
              </p:nvSpPr>
              <p:spPr bwMode="auto">
                <a:xfrm>
                  <a:off x="1856" y="3051"/>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02" name="Group 182">
                <a:extLst>
                  <a:ext uri="{FF2B5EF4-FFF2-40B4-BE49-F238E27FC236}">
                    <a16:creationId xmlns:a16="http://schemas.microsoft.com/office/drawing/2014/main" id="{71185DCE-C262-4B83-B590-362EA7F321FD}"/>
                  </a:ext>
                </a:extLst>
              </p:cNvPr>
              <p:cNvGrpSpPr>
                <a:grpSpLocks/>
              </p:cNvGrpSpPr>
              <p:nvPr/>
            </p:nvGrpSpPr>
            <p:grpSpPr bwMode="auto">
              <a:xfrm>
                <a:off x="2320" y="3051"/>
                <a:ext cx="464" cy="403"/>
                <a:chOff x="2320" y="3051"/>
                <a:chExt cx="464" cy="403"/>
              </a:xfrm>
            </p:grpSpPr>
            <p:sp>
              <p:nvSpPr>
                <p:cNvPr id="99466" name="Rectangle 183">
                  <a:extLst>
                    <a:ext uri="{FF2B5EF4-FFF2-40B4-BE49-F238E27FC236}">
                      <a16:creationId xmlns:a16="http://schemas.microsoft.com/office/drawing/2014/main" id="{20951910-3286-4980-BB72-654F723434FB}"/>
                    </a:ext>
                  </a:extLst>
                </p:cNvPr>
                <p:cNvSpPr>
                  <a:spLocks noChangeArrowheads="1"/>
                </p:cNvSpPr>
                <p:nvPr/>
              </p:nvSpPr>
              <p:spPr bwMode="auto">
                <a:xfrm>
                  <a:off x="2363" y="3051"/>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0.22</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67" name="Rectangle 184">
                  <a:extLst>
                    <a:ext uri="{FF2B5EF4-FFF2-40B4-BE49-F238E27FC236}">
                      <a16:creationId xmlns:a16="http://schemas.microsoft.com/office/drawing/2014/main" id="{2A0AD72B-E1D8-4883-81AA-EB744ABB7DBC}"/>
                    </a:ext>
                  </a:extLst>
                </p:cNvPr>
                <p:cNvSpPr>
                  <a:spLocks noChangeArrowheads="1"/>
                </p:cNvSpPr>
                <p:nvPr/>
              </p:nvSpPr>
              <p:spPr bwMode="auto">
                <a:xfrm>
                  <a:off x="2320" y="3051"/>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03" name="Group 185">
                <a:extLst>
                  <a:ext uri="{FF2B5EF4-FFF2-40B4-BE49-F238E27FC236}">
                    <a16:creationId xmlns:a16="http://schemas.microsoft.com/office/drawing/2014/main" id="{1EFE26F9-EBC5-4E97-A4DC-70E65DC15A2E}"/>
                  </a:ext>
                </a:extLst>
              </p:cNvPr>
              <p:cNvGrpSpPr>
                <a:grpSpLocks/>
              </p:cNvGrpSpPr>
              <p:nvPr/>
            </p:nvGrpSpPr>
            <p:grpSpPr bwMode="auto">
              <a:xfrm>
                <a:off x="2784" y="3051"/>
                <a:ext cx="464" cy="403"/>
                <a:chOff x="2784" y="3051"/>
                <a:chExt cx="464" cy="403"/>
              </a:xfrm>
            </p:grpSpPr>
            <p:sp>
              <p:nvSpPr>
                <p:cNvPr id="99464" name="Rectangle 186">
                  <a:extLst>
                    <a:ext uri="{FF2B5EF4-FFF2-40B4-BE49-F238E27FC236}">
                      <a16:creationId xmlns:a16="http://schemas.microsoft.com/office/drawing/2014/main" id="{4694401C-FD1D-4126-A4CC-24C833FFD297}"/>
                    </a:ext>
                  </a:extLst>
                </p:cNvPr>
                <p:cNvSpPr>
                  <a:spLocks noChangeArrowheads="1"/>
                </p:cNvSpPr>
                <p:nvPr/>
              </p:nvSpPr>
              <p:spPr bwMode="auto">
                <a:xfrm>
                  <a:off x="2827" y="3051"/>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65" name="Rectangle 187">
                  <a:extLst>
                    <a:ext uri="{FF2B5EF4-FFF2-40B4-BE49-F238E27FC236}">
                      <a16:creationId xmlns:a16="http://schemas.microsoft.com/office/drawing/2014/main" id="{6BE9E096-FC08-4528-8860-F026B03E17F3}"/>
                    </a:ext>
                  </a:extLst>
                </p:cNvPr>
                <p:cNvSpPr>
                  <a:spLocks noChangeArrowheads="1"/>
                </p:cNvSpPr>
                <p:nvPr/>
              </p:nvSpPr>
              <p:spPr bwMode="auto">
                <a:xfrm>
                  <a:off x="2784" y="3051"/>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04" name="Group 188">
                <a:extLst>
                  <a:ext uri="{FF2B5EF4-FFF2-40B4-BE49-F238E27FC236}">
                    <a16:creationId xmlns:a16="http://schemas.microsoft.com/office/drawing/2014/main" id="{458F0749-AFC8-4D5E-8E94-6B428AED483C}"/>
                  </a:ext>
                </a:extLst>
              </p:cNvPr>
              <p:cNvGrpSpPr>
                <a:grpSpLocks/>
              </p:cNvGrpSpPr>
              <p:nvPr/>
            </p:nvGrpSpPr>
            <p:grpSpPr bwMode="auto">
              <a:xfrm>
                <a:off x="3248" y="3051"/>
                <a:ext cx="464" cy="403"/>
                <a:chOff x="3248" y="3051"/>
                <a:chExt cx="464" cy="403"/>
              </a:xfrm>
            </p:grpSpPr>
            <p:sp>
              <p:nvSpPr>
                <p:cNvPr id="99462" name="Rectangle 189">
                  <a:extLst>
                    <a:ext uri="{FF2B5EF4-FFF2-40B4-BE49-F238E27FC236}">
                      <a16:creationId xmlns:a16="http://schemas.microsoft.com/office/drawing/2014/main" id="{BF8DD906-EC23-4189-8EE4-CD6F86D2A87D}"/>
                    </a:ext>
                  </a:extLst>
                </p:cNvPr>
                <p:cNvSpPr>
                  <a:spLocks noChangeArrowheads="1"/>
                </p:cNvSpPr>
                <p:nvPr/>
              </p:nvSpPr>
              <p:spPr bwMode="auto">
                <a:xfrm>
                  <a:off x="3291" y="3051"/>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63" name="Rectangle 190">
                  <a:extLst>
                    <a:ext uri="{FF2B5EF4-FFF2-40B4-BE49-F238E27FC236}">
                      <a16:creationId xmlns:a16="http://schemas.microsoft.com/office/drawing/2014/main" id="{89C1D1E0-D379-47A8-BFA6-AE3ACB54C2ED}"/>
                    </a:ext>
                  </a:extLst>
                </p:cNvPr>
                <p:cNvSpPr>
                  <a:spLocks noChangeArrowheads="1"/>
                </p:cNvSpPr>
                <p:nvPr/>
              </p:nvSpPr>
              <p:spPr bwMode="auto">
                <a:xfrm>
                  <a:off x="3248" y="3051"/>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05" name="Group 191">
                <a:extLst>
                  <a:ext uri="{FF2B5EF4-FFF2-40B4-BE49-F238E27FC236}">
                    <a16:creationId xmlns:a16="http://schemas.microsoft.com/office/drawing/2014/main" id="{8A1B666D-D8BD-4C19-917B-5473082927D0}"/>
                  </a:ext>
                </a:extLst>
              </p:cNvPr>
              <p:cNvGrpSpPr>
                <a:grpSpLocks/>
              </p:cNvGrpSpPr>
              <p:nvPr/>
            </p:nvGrpSpPr>
            <p:grpSpPr bwMode="auto">
              <a:xfrm>
                <a:off x="3712" y="3051"/>
                <a:ext cx="464" cy="403"/>
                <a:chOff x="3712" y="3051"/>
                <a:chExt cx="464" cy="403"/>
              </a:xfrm>
            </p:grpSpPr>
            <p:sp>
              <p:nvSpPr>
                <p:cNvPr id="99460" name="Rectangle 192">
                  <a:extLst>
                    <a:ext uri="{FF2B5EF4-FFF2-40B4-BE49-F238E27FC236}">
                      <a16:creationId xmlns:a16="http://schemas.microsoft.com/office/drawing/2014/main" id="{067F5B9A-2B33-4104-A31C-A077E2A2B031}"/>
                    </a:ext>
                  </a:extLst>
                </p:cNvPr>
                <p:cNvSpPr>
                  <a:spLocks noChangeArrowheads="1"/>
                </p:cNvSpPr>
                <p:nvPr/>
              </p:nvSpPr>
              <p:spPr bwMode="auto">
                <a:xfrm>
                  <a:off x="3755" y="3051"/>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61" name="Rectangle 193">
                  <a:extLst>
                    <a:ext uri="{FF2B5EF4-FFF2-40B4-BE49-F238E27FC236}">
                      <a16:creationId xmlns:a16="http://schemas.microsoft.com/office/drawing/2014/main" id="{210D0BE7-22B6-45C2-BF7D-96C4F7EF6AE4}"/>
                    </a:ext>
                  </a:extLst>
                </p:cNvPr>
                <p:cNvSpPr>
                  <a:spLocks noChangeArrowheads="1"/>
                </p:cNvSpPr>
                <p:nvPr/>
              </p:nvSpPr>
              <p:spPr bwMode="auto">
                <a:xfrm>
                  <a:off x="3712" y="3051"/>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06" name="Group 194">
                <a:extLst>
                  <a:ext uri="{FF2B5EF4-FFF2-40B4-BE49-F238E27FC236}">
                    <a16:creationId xmlns:a16="http://schemas.microsoft.com/office/drawing/2014/main" id="{33000D99-05B2-4266-9CCA-323AD8E5138B}"/>
                  </a:ext>
                </a:extLst>
              </p:cNvPr>
              <p:cNvGrpSpPr>
                <a:grpSpLocks/>
              </p:cNvGrpSpPr>
              <p:nvPr/>
            </p:nvGrpSpPr>
            <p:grpSpPr bwMode="auto">
              <a:xfrm>
                <a:off x="0" y="3454"/>
                <a:ext cx="464" cy="403"/>
                <a:chOff x="0" y="3454"/>
                <a:chExt cx="464" cy="403"/>
              </a:xfrm>
            </p:grpSpPr>
            <p:sp>
              <p:nvSpPr>
                <p:cNvPr id="99458" name="Rectangle 195">
                  <a:extLst>
                    <a:ext uri="{FF2B5EF4-FFF2-40B4-BE49-F238E27FC236}">
                      <a16:creationId xmlns:a16="http://schemas.microsoft.com/office/drawing/2014/main" id="{751721DA-B3D4-4CBE-8000-5CC25558E39C}"/>
                    </a:ext>
                  </a:extLst>
                </p:cNvPr>
                <p:cNvSpPr>
                  <a:spLocks noChangeArrowheads="1"/>
                </p:cNvSpPr>
                <p:nvPr/>
              </p:nvSpPr>
              <p:spPr bwMode="auto">
                <a:xfrm>
                  <a:off x="43" y="3454"/>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9459" name="Rectangle 196">
                  <a:extLst>
                    <a:ext uri="{FF2B5EF4-FFF2-40B4-BE49-F238E27FC236}">
                      <a16:creationId xmlns:a16="http://schemas.microsoft.com/office/drawing/2014/main" id="{A6AE277A-7973-4330-9327-7EFF00614F3E}"/>
                    </a:ext>
                  </a:extLst>
                </p:cNvPr>
                <p:cNvSpPr>
                  <a:spLocks noChangeArrowheads="1"/>
                </p:cNvSpPr>
                <p:nvPr/>
              </p:nvSpPr>
              <p:spPr bwMode="auto">
                <a:xfrm>
                  <a:off x="0" y="3454"/>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07" name="Group 197">
                <a:extLst>
                  <a:ext uri="{FF2B5EF4-FFF2-40B4-BE49-F238E27FC236}">
                    <a16:creationId xmlns:a16="http://schemas.microsoft.com/office/drawing/2014/main" id="{4F4C6AA5-994B-45D6-AB70-980504D75541}"/>
                  </a:ext>
                </a:extLst>
              </p:cNvPr>
              <p:cNvGrpSpPr>
                <a:grpSpLocks/>
              </p:cNvGrpSpPr>
              <p:nvPr/>
            </p:nvGrpSpPr>
            <p:grpSpPr bwMode="auto">
              <a:xfrm>
                <a:off x="464" y="3454"/>
                <a:ext cx="464" cy="403"/>
                <a:chOff x="464" y="3454"/>
                <a:chExt cx="464" cy="403"/>
              </a:xfrm>
            </p:grpSpPr>
            <p:sp>
              <p:nvSpPr>
                <p:cNvPr id="99456" name="Rectangle 198">
                  <a:extLst>
                    <a:ext uri="{FF2B5EF4-FFF2-40B4-BE49-F238E27FC236}">
                      <a16:creationId xmlns:a16="http://schemas.microsoft.com/office/drawing/2014/main" id="{9AC3DCDD-50D6-4706-AF7E-CFC88CFCD86C}"/>
                    </a:ext>
                  </a:extLst>
                </p:cNvPr>
                <p:cNvSpPr>
                  <a:spLocks noChangeArrowheads="1"/>
                </p:cNvSpPr>
                <p:nvPr/>
              </p:nvSpPr>
              <p:spPr bwMode="auto">
                <a:xfrm>
                  <a:off x="507" y="3454"/>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0.31</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57" name="Rectangle 199">
                  <a:extLst>
                    <a:ext uri="{FF2B5EF4-FFF2-40B4-BE49-F238E27FC236}">
                      <a16:creationId xmlns:a16="http://schemas.microsoft.com/office/drawing/2014/main" id="{2E3E2284-51BD-460D-AE19-CF621CE5DE98}"/>
                    </a:ext>
                  </a:extLst>
                </p:cNvPr>
                <p:cNvSpPr>
                  <a:spLocks noChangeArrowheads="1"/>
                </p:cNvSpPr>
                <p:nvPr/>
              </p:nvSpPr>
              <p:spPr bwMode="auto">
                <a:xfrm>
                  <a:off x="464" y="3454"/>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08" name="Group 200">
                <a:extLst>
                  <a:ext uri="{FF2B5EF4-FFF2-40B4-BE49-F238E27FC236}">
                    <a16:creationId xmlns:a16="http://schemas.microsoft.com/office/drawing/2014/main" id="{D2E10E40-8E93-4F85-9741-6198E1EC2793}"/>
                  </a:ext>
                </a:extLst>
              </p:cNvPr>
              <p:cNvGrpSpPr>
                <a:grpSpLocks/>
              </p:cNvGrpSpPr>
              <p:nvPr/>
            </p:nvGrpSpPr>
            <p:grpSpPr bwMode="auto">
              <a:xfrm>
                <a:off x="928" y="3454"/>
                <a:ext cx="464" cy="403"/>
                <a:chOff x="928" y="3454"/>
                <a:chExt cx="464" cy="403"/>
              </a:xfrm>
            </p:grpSpPr>
            <p:sp>
              <p:nvSpPr>
                <p:cNvPr id="99454" name="Rectangle 201">
                  <a:extLst>
                    <a:ext uri="{FF2B5EF4-FFF2-40B4-BE49-F238E27FC236}">
                      <a16:creationId xmlns:a16="http://schemas.microsoft.com/office/drawing/2014/main" id="{0D7F7E1E-E8EF-46BA-92EE-4BF6524C12CC}"/>
                    </a:ext>
                  </a:extLst>
                </p:cNvPr>
                <p:cNvSpPr>
                  <a:spLocks noChangeArrowheads="1"/>
                </p:cNvSpPr>
                <p:nvPr/>
              </p:nvSpPr>
              <p:spPr bwMode="auto">
                <a:xfrm>
                  <a:off x="971" y="3454"/>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0.79</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55" name="Rectangle 202">
                  <a:extLst>
                    <a:ext uri="{FF2B5EF4-FFF2-40B4-BE49-F238E27FC236}">
                      <a16:creationId xmlns:a16="http://schemas.microsoft.com/office/drawing/2014/main" id="{69354F1C-CD58-4D01-A8C3-AE5305994BD4}"/>
                    </a:ext>
                  </a:extLst>
                </p:cNvPr>
                <p:cNvSpPr>
                  <a:spLocks noChangeArrowheads="1"/>
                </p:cNvSpPr>
                <p:nvPr/>
              </p:nvSpPr>
              <p:spPr bwMode="auto">
                <a:xfrm>
                  <a:off x="928" y="3454"/>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09" name="Group 203">
                <a:extLst>
                  <a:ext uri="{FF2B5EF4-FFF2-40B4-BE49-F238E27FC236}">
                    <a16:creationId xmlns:a16="http://schemas.microsoft.com/office/drawing/2014/main" id="{8FAE0FFC-9596-4E38-8F2E-A8191363E01D}"/>
                  </a:ext>
                </a:extLst>
              </p:cNvPr>
              <p:cNvGrpSpPr>
                <a:grpSpLocks/>
              </p:cNvGrpSpPr>
              <p:nvPr/>
            </p:nvGrpSpPr>
            <p:grpSpPr bwMode="auto">
              <a:xfrm>
                <a:off x="1392" y="3454"/>
                <a:ext cx="464" cy="403"/>
                <a:chOff x="1392" y="3454"/>
                <a:chExt cx="464" cy="403"/>
              </a:xfrm>
            </p:grpSpPr>
            <p:sp>
              <p:nvSpPr>
                <p:cNvPr id="99452" name="Rectangle 204">
                  <a:extLst>
                    <a:ext uri="{FF2B5EF4-FFF2-40B4-BE49-F238E27FC236}">
                      <a16:creationId xmlns:a16="http://schemas.microsoft.com/office/drawing/2014/main" id="{8CBF0CB4-64A6-42EC-A4C0-D338C81D325F}"/>
                    </a:ext>
                  </a:extLst>
                </p:cNvPr>
                <p:cNvSpPr>
                  <a:spLocks noChangeArrowheads="1"/>
                </p:cNvSpPr>
                <p:nvPr/>
              </p:nvSpPr>
              <p:spPr bwMode="auto">
                <a:xfrm>
                  <a:off x="1435" y="3454"/>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0.65</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53" name="Rectangle 205">
                  <a:extLst>
                    <a:ext uri="{FF2B5EF4-FFF2-40B4-BE49-F238E27FC236}">
                      <a16:creationId xmlns:a16="http://schemas.microsoft.com/office/drawing/2014/main" id="{B9C10AF1-1BB0-4655-870A-A0C3C7AE54F5}"/>
                    </a:ext>
                  </a:extLst>
                </p:cNvPr>
                <p:cNvSpPr>
                  <a:spLocks noChangeArrowheads="1"/>
                </p:cNvSpPr>
                <p:nvPr/>
              </p:nvSpPr>
              <p:spPr bwMode="auto">
                <a:xfrm>
                  <a:off x="1392" y="3454"/>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10" name="Group 206">
                <a:extLst>
                  <a:ext uri="{FF2B5EF4-FFF2-40B4-BE49-F238E27FC236}">
                    <a16:creationId xmlns:a16="http://schemas.microsoft.com/office/drawing/2014/main" id="{C2367C1D-5D4C-4663-8FEB-F422CF9C85DD}"/>
                  </a:ext>
                </a:extLst>
              </p:cNvPr>
              <p:cNvGrpSpPr>
                <a:grpSpLocks/>
              </p:cNvGrpSpPr>
              <p:nvPr/>
            </p:nvGrpSpPr>
            <p:grpSpPr bwMode="auto">
              <a:xfrm>
                <a:off x="1856" y="3454"/>
                <a:ext cx="464" cy="403"/>
                <a:chOff x="1856" y="3454"/>
                <a:chExt cx="464" cy="403"/>
              </a:xfrm>
            </p:grpSpPr>
            <p:sp>
              <p:nvSpPr>
                <p:cNvPr id="99450" name="Rectangle 207">
                  <a:extLst>
                    <a:ext uri="{FF2B5EF4-FFF2-40B4-BE49-F238E27FC236}">
                      <a16:creationId xmlns:a16="http://schemas.microsoft.com/office/drawing/2014/main" id="{E2EC6496-5A71-4610-9DD1-6B700B5C6308}"/>
                    </a:ext>
                  </a:extLst>
                </p:cNvPr>
                <p:cNvSpPr>
                  <a:spLocks noChangeArrowheads="1"/>
                </p:cNvSpPr>
                <p:nvPr/>
              </p:nvSpPr>
              <p:spPr bwMode="auto">
                <a:xfrm>
                  <a:off x="1899" y="3454"/>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0.70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51" name="Rectangle 208">
                  <a:extLst>
                    <a:ext uri="{FF2B5EF4-FFF2-40B4-BE49-F238E27FC236}">
                      <a16:creationId xmlns:a16="http://schemas.microsoft.com/office/drawing/2014/main" id="{3A0EF097-832C-4D60-9D88-0F86A2621108}"/>
                    </a:ext>
                  </a:extLst>
                </p:cNvPr>
                <p:cNvSpPr>
                  <a:spLocks noChangeArrowheads="1"/>
                </p:cNvSpPr>
                <p:nvPr/>
              </p:nvSpPr>
              <p:spPr bwMode="auto">
                <a:xfrm>
                  <a:off x="1856" y="3454"/>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11" name="Group 209">
                <a:extLst>
                  <a:ext uri="{FF2B5EF4-FFF2-40B4-BE49-F238E27FC236}">
                    <a16:creationId xmlns:a16="http://schemas.microsoft.com/office/drawing/2014/main" id="{8E5354A5-0AB1-4CE0-830B-38AA181F0F62}"/>
                  </a:ext>
                </a:extLst>
              </p:cNvPr>
              <p:cNvGrpSpPr>
                <a:grpSpLocks/>
              </p:cNvGrpSpPr>
              <p:nvPr/>
            </p:nvGrpSpPr>
            <p:grpSpPr bwMode="auto">
              <a:xfrm>
                <a:off x="2320" y="3454"/>
                <a:ext cx="464" cy="403"/>
                <a:chOff x="2320" y="3454"/>
                <a:chExt cx="464" cy="403"/>
              </a:xfrm>
            </p:grpSpPr>
            <p:sp>
              <p:nvSpPr>
                <p:cNvPr id="99448" name="Rectangle 210">
                  <a:extLst>
                    <a:ext uri="{FF2B5EF4-FFF2-40B4-BE49-F238E27FC236}">
                      <a16:creationId xmlns:a16="http://schemas.microsoft.com/office/drawing/2014/main" id="{389D85B0-514A-4F92-8564-564CFAD5D1FF}"/>
                    </a:ext>
                  </a:extLst>
                </p:cNvPr>
                <p:cNvSpPr>
                  <a:spLocks noChangeArrowheads="1"/>
                </p:cNvSpPr>
                <p:nvPr/>
              </p:nvSpPr>
              <p:spPr bwMode="auto">
                <a:xfrm>
                  <a:off x="2363" y="3454"/>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0.80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49" name="Rectangle 211">
                  <a:extLst>
                    <a:ext uri="{FF2B5EF4-FFF2-40B4-BE49-F238E27FC236}">
                      <a16:creationId xmlns:a16="http://schemas.microsoft.com/office/drawing/2014/main" id="{55571AA2-A4D9-4B8B-8C08-6EC3B5D40760}"/>
                    </a:ext>
                  </a:extLst>
                </p:cNvPr>
                <p:cNvSpPr>
                  <a:spLocks noChangeArrowheads="1"/>
                </p:cNvSpPr>
                <p:nvPr/>
              </p:nvSpPr>
              <p:spPr bwMode="auto">
                <a:xfrm>
                  <a:off x="2320" y="3454"/>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12" name="Group 212">
                <a:extLst>
                  <a:ext uri="{FF2B5EF4-FFF2-40B4-BE49-F238E27FC236}">
                    <a16:creationId xmlns:a16="http://schemas.microsoft.com/office/drawing/2014/main" id="{61EB569C-768A-4208-A664-10ABF2FAEE3B}"/>
                  </a:ext>
                </a:extLst>
              </p:cNvPr>
              <p:cNvGrpSpPr>
                <a:grpSpLocks/>
              </p:cNvGrpSpPr>
              <p:nvPr/>
            </p:nvGrpSpPr>
            <p:grpSpPr bwMode="auto">
              <a:xfrm>
                <a:off x="2784" y="3454"/>
                <a:ext cx="464" cy="403"/>
                <a:chOff x="2784" y="3454"/>
                <a:chExt cx="464" cy="403"/>
              </a:xfrm>
            </p:grpSpPr>
            <p:sp>
              <p:nvSpPr>
                <p:cNvPr id="99446" name="Rectangle 213">
                  <a:extLst>
                    <a:ext uri="{FF2B5EF4-FFF2-40B4-BE49-F238E27FC236}">
                      <a16:creationId xmlns:a16="http://schemas.microsoft.com/office/drawing/2014/main" id="{344C6082-A367-4BE8-89CD-7E3E987656DA}"/>
                    </a:ext>
                  </a:extLst>
                </p:cNvPr>
                <p:cNvSpPr>
                  <a:spLocks noChangeArrowheads="1"/>
                </p:cNvSpPr>
                <p:nvPr/>
              </p:nvSpPr>
              <p:spPr bwMode="auto">
                <a:xfrm>
                  <a:off x="2827" y="3454"/>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0.66</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47" name="Rectangle 214">
                  <a:extLst>
                    <a:ext uri="{FF2B5EF4-FFF2-40B4-BE49-F238E27FC236}">
                      <a16:creationId xmlns:a16="http://schemas.microsoft.com/office/drawing/2014/main" id="{4777AC27-AF1B-4B71-BCE0-A5DFD1F45AEB}"/>
                    </a:ext>
                  </a:extLst>
                </p:cNvPr>
                <p:cNvSpPr>
                  <a:spLocks noChangeArrowheads="1"/>
                </p:cNvSpPr>
                <p:nvPr/>
              </p:nvSpPr>
              <p:spPr bwMode="auto">
                <a:xfrm>
                  <a:off x="2784" y="3454"/>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13" name="Group 215">
                <a:extLst>
                  <a:ext uri="{FF2B5EF4-FFF2-40B4-BE49-F238E27FC236}">
                    <a16:creationId xmlns:a16="http://schemas.microsoft.com/office/drawing/2014/main" id="{C7BEC6A6-9949-4C00-9518-CDEA65FFD0A4}"/>
                  </a:ext>
                </a:extLst>
              </p:cNvPr>
              <p:cNvGrpSpPr>
                <a:grpSpLocks/>
              </p:cNvGrpSpPr>
              <p:nvPr/>
            </p:nvGrpSpPr>
            <p:grpSpPr bwMode="auto">
              <a:xfrm>
                <a:off x="3248" y="3454"/>
                <a:ext cx="464" cy="403"/>
                <a:chOff x="3248" y="3454"/>
                <a:chExt cx="464" cy="403"/>
              </a:xfrm>
            </p:grpSpPr>
            <p:sp>
              <p:nvSpPr>
                <p:cNvPr id="99444" name="Rectangle 216">
                  <a:extLst>
                    <a:ext uri="{FF2B5EF4-FFF2-40B4-BE49-F238E27FC236}">
                      <a16:creationId xmlns:a16="http://schemas.microsoft.com/office/drawing/2014/main" id="{761B1915-3BAE-4B2A-A063-CBA02C9FB6D4}"/>
                    </a:ext>
                  </a:extLst>
                </p:cNvPr>
                <p:cNvSpPr>
                  <a:spLocks noChangeArrowheads="1"/>
                </p:cNvSpPr>
                <p:nvPr/>
              </p:nvSpPr>
              <p:spPr bwMode="auto">
                <a:xfrm>
                  <a:off x="3291" y="3454"/>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45" name="Rectangle 217">
                  <a:extLst>
                    <a:ext uri="{FF2B5EF4-FFF2-40B4-BE49-F238E27FC236}">
                      <a16:creationId xmlns:a16="http://schemas.microsoft.com/office/drawing/2014/main" id="{6F6AE98F-926B-44B1-98F9-9F1E7CC7DEC5}"/>
                    </a:ext>
                  </a:extLst>
                </p:cNvPr>
                <p:cNvSpPr>
                  <a:spLocks noChangeArrowheads="1"/>
                </p:cNvSpPr>
                <p:nvPr/>
              </p:nvSpPr>
              <p:spPr bwMode="auto">
                <a:xfrm>
                  <a:off x="3248" y="3454"/>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14" name="Group 218">
                <a:extLst>
                  <a:ext uri="{FF2B5EF4-FFF2-40B4-BE49-F238E27FC236}">
                    <a16:creationId xmlns:a16="http://schemas.microsoft.com/office/drawing/2014/main" id="{F87E6941-4411-49E6-8EA1-0795F278CAF9}"/>
                  </a:ext>
                </a:extLst>
              </p:cNvPr>
              <p:cNvGrpSpPr>
                <a:grpSpLocks/>
              </p:cNvGrpSpPr>
              <p:nvPr/>
            </p:nvGrpSpPr>
            <p:grpSpPr bwMode="auto">
              <a:xfrm>
                <a:off x="3712" y="3454"/>
                <a:ext cx="464" cy="403"/>
                <a:chOff x="3712" y="3454"/>
                <a:chExt cx="464" cy="403"/>
              </a:xfrm>
            </p:grpSpPr>
            <p:sp>
              <p:nvSpPr>
                <p:cNvPr id="99442" name="Rectangle 219">
                  <a:extLst>
                    <a:ext uri="{FF2B5EF4-FFF2-40B4-BE49-F238E27FC236}">
                      <a16:creationId xmlns:a16="http://schemas.microsoft.com/office/drawing/2014/main" id="{62D7F123-E4D4-4D43-9A7E-DCEB21B5B865}"/>
                    </a:ext>
                  </a:extLst>
                </p:cNvPr>
                <p:cNvSpPr>
                  <a:spLocks noChangeArrowheads="1"/>
                </p:cNvSpPr>
                <p:nvPr/>
              </p:nvSpPr>
              <p:spPr bwMode="auto">
                <a:xfrm>
                  <a:off x="3755" y="3454"/>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43" name="Rectangle 220">
                  <a:extLst>
                    <a:ext uri="{FF2B5EF4-FFF2-40B4-BE49-F238E27FC236}">
                      <a16:creationId xmlns:a16="http://schemas.microsoft.com/office/drawing/2014/main" id="{6DCBEF34-BFED-4181-A016-F1B675836A55}"/>
                    </a:ext>
                  </a:extLst>
                </p:cNvPr>
                <p:cNvSpPr>
                  <a:spLocks noChangeArrowheads="1"/>
                </p:cNvSpPr>
                <p:nvPr/>
              </p:nvSpPr>
              <p:spPr bwMode="auto">
                <a:xfrm>
                  <a:off x="3712" y="3454"/>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15" name="Group 221">
                <a:extLst>
                  <a:ext uri="{FF2B5EF4-FFF2-40B4-BE49-F238E27FC236}">
                    <a16:creationId xmlns:a16="http://schemas.microsoft.com/office/drawing/2014/main" id="{6525E7CE-0C5A-4560-BC70-5315BEE55E91}"/>
                  </a:ext>
                </a:extLst>
              </p:cNvPr>
              <p:cNvGrpSpPr>
                <a:grpSpLocks/>
              </p:cNvGrpSpPr>
              <p:nvPr/>
            </p:nvGrpSpPr>
            <p:grpSpPr bwMode="auto">
              <a:xfrm>
                <a:off x="0" y="3857"/>
                <a:ext cx="464" cy="403"/>
                <a:chOff x="0" y="3857"/>
                <a:chExt cx="464" cy="403"/>
              </a:xfrm>
            </p:grpSpPr>
            <p:sp>
              <p:nvSpPr>
                <p:cNvPr id="99440" name="Rectangle 222">
                  <a:extLst>
                    <a:ext uri="{FF2B5EF4-FFF2-40B4-BE49-F238E27FC236}">
                      <a16:creationId xmlns:a16="http://schemas.microsoft.com/office/drawing/2014/main" id="{0E552ADC-73B4-4E77-89AE-FA25E333B542}"/>
                    </a:ext>
                  </a:extLst>
                </p:cNvPr>
                <p:cNvSpPr>
                  <a:spLocks noChangeArrowheads="1"/>
                </p:cNvSpPr>
                <p:nvPr/>
              </p:nvSpPr>
              <p:spPr bwMode="auto">
                <a:xfrm>
                  <a:off x="43" y="3857"/>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9441" name="Rectangle 223">
                  <a:extLst>
                    <a:ext uri="{FF2B5EF4-FFF2-40B4-BE49-F238E27FC236}">
                      <a16:creationId xmlns:a16="http://schemas.microsoft.com/office/drawing/2014/main" id="{9E7D7DDE-6524-4FAE-8535-B38FD8556B1B}"/>
                    </a:ext>
                  </a:extLst>
                </p:cNvPr>
                <p:cNvSpPr>
                  <a:spLocks noChangeArrowheads="1"/>
                </p:cNvSpPr>
                <p:nvPr/>
              </p:nvSpPr>
              <p:spPr bwMode="auto">
                <a:xfrm>
                  <a:off x="0" y="3857"/>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16" name="Group 224">
                <a:extLst>
                  <a:ext uri="{FF2B5EF4-FFF2-40B4-BE49-F238E27FC236}">
                    <a16:creationId xmlns:a16="http://schemas.microsoft.com/office/drawing/2014/main" id="{BA9E551E-D9BD-4BD6-BB13-B25DA0A6974A}"/>
                  </a:ext>
                </a:extLst>
              </p:cNvPr>
              <p:cNvGrpSpPr>
                <a:grpSpLocks/>
              </p:cNvGrpSpPr>
              <p:nvPr/>
            </p:nvGrpSpPr>
            <p:grpSpPr bwMode="auto">
              <a:xfrm>
                <a:off x="464" y="3857"/>
                <a:ext cx="464" cy="403"/>
                <a:chOff x="464" y="3857"/>
                <a:chExt cx="464" cy="403"/>
              </a:xfrm>
            </p:grpSpPr>
            <p:sp>
              <p:nvSpPr>
                <p:cNvPr id="99438" name="Rectangle 225">
                  <a:extLst>
                    <a:ext uri="{FF2B5EF4-FFF2-40B4-BE49-F238E27FC236}">
                      <a16:creationId xmlns:a16="http://schemas.microsoft.com/office/drawing/2014/main" id="{CAC08B16-7D9A-4C1A-98DC-9DF2EA873BCE}"/>
                    </a:ext>
                  </a:extLst>
                </p:cNvPr>
                <p:cNvSpPr>
                  <a:spLocks noChangeArrowheads="1"/>
                </p:cNvSpPr>
                <p:nvPr/>
              </p:nvSpPr>
              <p:spPr bwMode="auto">
                <a:xfrm>
                  <a:off x="507" y="3857"/>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0.45</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39" name="Rectangle 226">
                  <a:extLst>
                    <a:ext uri="{FF2B5EF4-FFF2-40B4-BE49-F238E27FC236}">
                      <a16:creationId xmlns:a16="http://schemas.microsoft.com/office/drawing/2014/main" id="{08BDDF3B-A9CF-48F8-A3E4-743DEAF8AFD9}"/>
                    </a:ext>
                  </a:extLst>
                </p:cNvPr>
                <p:cNvSpPr>
                  <a:spLocks noChangeArrowheads="1"/>
                </p:cNvSpPr>
                <p:nvPr/>
              </p:nvSpPr>
              <p:spPr bwMode="auto">
                <a:xfrm>
                  <a:off x="464" y="3857"/>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17" name="Group 227">
                <a:extLst>
                  <a:ext uri="{FF2B5EF4-FFF2-40B4-BE49-F238E27FC236}">
                    <a16:creationId xmlns:a16="http://schemas.microsoft.com/office/drawing/2014/main" id="{2AFC44C0-8655-45F3-AFE0-8446EE6C72E4}"/>
                  </a:ext>
                </a:extLst>
              </p:cNvPr>
              <p:cNvGrpSpPr>
                <a:grpSpLocks/>
              </p:cNvGrpSpPr>
              <p:nvPr/>
            </p:nvGrpSpPr>
            <p:grpSpPr bwMode="auto">
              <a:xfrm>
                <a:off x="928" y="3857"/>
                <a:ext cx="464" cy="403"/>
                <a:chOff x="928" y="3857"/>
                <a:chExt cx="464" cy="403"/>
              </a:xfrm>
            </p:grpSpPr>
            <p:sp>
              <p:nvSpPr>
                <p:cNvPr id="99436" name="Rectangle 228">
                  <a:extLst>
                    <a:ext uri="{FF2B5EF4-FFF2-40B4-BE49-F238E27FC236}">
                      <a16:creationId xmlns:a16="http://schemas.microsoft.com/office/drawing/2014/main" id="{4CCB2F7D-E0E0-43D1-8D63-F31A3B1571AF}"/>
                    </a:ext>
                  </a:extLst>
                </p:cNvPr>
                <p:cNvSpPr>
                  <a:spLocks noChangeArrowheads="1"/>
                </p:cNvSpPr>
                <p:nvPr/>
              </p:nvSpPr>
              <p:spPr bwMode="auto">
                <a:xfrm>
                  <a:off x="971" y="3857"/>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0.45</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37" name="Rectangle 229">
                  <a:extLst>
                    <a:ext uri="{FF2B5EF4-FFF2-40B4-BE49-F238E27FC236}">
                      <a16:creationId xmlns:a16="http://schemas.microsoft.com/office/drawing/2014/main" id="{01EE7CF3-8ABA-459F-90C3-3436EC6219EE}"/>
                    </a:ext>
                  </a:extLst>
                </p:cNvPr>
                <p:cNvSpPr>
                  <a:spLocks noChangeArrowheads="1"/>
                </p:cNvSpPr>
                <p:nvPr/>
              </p:nvSpPr>
              <p:spPr bwMode="auto">
                <a:xfrm>
                  <a:off x="928" y="3857"/>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18" name="Group 230">
                <a:extLst>
                  <a:ext uri="{FF2B5EF4-FFF2-40B4-BE49-F238E27FC236}">
                    <a16:creationId xmlns:a16="http://schemas.microsoft.com/office/drawing/2014/main" id="{A2261FD9-2ED8-4E3C-9C63-C343AE0800C8}"/>
                  </a:ext>
                </a:extLst>
              </p:cNvPr>
              <p:cNvGrpSpPr>
                <a:grpSpLocks/>
              </p:cNvGrpSpPr>
              <p:nvPr/>
            </p:nvGrpSpPr>
            <p:grpSpPr bwMode="auto">
              <a:xfrm>
                <a:off x="1392" y="3857"/>
                <a:ext cx="464" cy="403"/>
                <a:chOff x="1392" y="3857"/>
                <a:chExt cx="464" cy="403"/>
              </a:xfrm>
            </p:grpSpPr>
            <p:sp>
              <p:nvSpPr>
                <p:cNvPr id="99434" name="Rectangle 231">
                  <a:extLst>
                    <a:ext uri="{FF2B5EF4-FFF2-40B4-BE49-F238E27FC236}">
                      <a16:creationId xmlns:a16="http://schemas.microsoft.com/office/drawing/2014/main" id="{438113B3-ACEB-44D0-A685-5DCE9C980CE2}"/>
                    </a:ext>
                  </a:extLst>
                </p:cNvPr>
                <p:cNvSpPr>
                  <a:spLocks noChangeArrowheads="1"/>
                </p:cNvSpPr>
                <p:nvPr/>
              </p:nvSpPr>
              <p:spPr bwMode="auto">
                <a:xfrm>
                  <a:off x="1435" y="3857"/>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0.27</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35" name="Rectangle 232">
                  <a:extLst>
                    <a:ext uri="{FF2B5EF4-FFF2-40B4-BE49-F238E27FC236}">
                      <a16:creationId xmlns:a16="http://schemas.microsoft.com/office/drawing/2014/main" id="{A8427119-4E7E-4CD5-878E-DFC2BB06B625}"/>
                    </a:ext>
                  </a:extLst>
                </p:cNvPr>
                <p:cNvSpPr>
                  <a:spLocks noChangeArrowheads="1"/>
                </p:cNvSpPr>
                <p:nvPr/>
              </p:nvSpPr>
              <p:spPr bwMode="auto">
                <a:xfrm>
                  <a:off x="1392" y="3857"/>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19" name="Group 233">
                <a:extLst>
                  <a:ext uri="{FF2B5EF4-FFF2-40B4-BE49-F238E27FC236}">
                    <a16:creationId xmlns:a16="http://schemas.microsoft.com/office/drawing/2014/main" id="{8A6F906C-9368-4732-BA02-8CDE7E87091E}"/>
                  </a:ext>
                </a:extLst>
              </p:cNvPr>
              <p:cNvGrpSpPr>
                <a:grpSpLocks/>
              </p:cNvGrpSpPr>
              <p:nvPr/>
            </p:nvGrpSpPr>
            <p:grpSpPr bwMode="auto">
              <a:xfrm>
                <a:off x="1856" y="3857"/>
                <a:ext cx="464" cy="403"/>
                <a:chOff x="1856" y="3857"/>
                <a:chExt cx="464" cy="403"/>
              </a:xfrm>
            </p:grpSpPr>
            <p:sp>
              <p:nvSpPr>
                <p:cNvPr id="99432" name="Rectangle 234">
                  <a:extLst>
                    <a:ext uri="{FF2B5EF4-FFF2-40B4-BE49-F238E27FC236}">
                      <a16:creationId xmlns:a16="http://schemas.microsoft.com/office/drawing/2014/main" id="{A807883D-C26C-448C-BF38-87B20F29CF5E}"/>
                    </a:ext>
                  </a:extLst>
                </p:cNvPr>
                <p:cNvSpPr>
                  <a:spLocks noChangeArrowheads="1"/>
                </p:cNvSpPr>
                <p:nvPr/>
              </p:nvSpPr>
              <p:spPr bwMode="auto">
                <a:xfrm>
                  <a:off x="1899" y="3857"/>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0.23</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33" name="Rectangle 235">
                  <a:extLst>
                    <a:ext uri="{FF2B5EF4-FFF2-40B4-BE49-F238E27FC236}">
                      <a16:creationId xmlns:a16="http://schemas.microsoft.com/office/drawing/2014/main" id="{7C36DB2E-E23A-46BD-8034-43BD17A5872E}"/>
                    </a:ext>
                  </a:extLst>
                </p:cNvPr>
                <p:cNvSpPr>
                  <a:spLocks noChangeArrowheads="1"/>
                </p:cNvSpPr>
                <p:nvPr/>
              </p:nvSpPr>
              <p:spPr bwMode="auto">
                <a:xfrm>
                  <a:off x="1856" y="3857"/>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20" name="Group 236">
                <a:extLst>
                  <a:ext uri="{FF2B5EF4-FFF2-40B4-BE49-F238E27FC236}">
                    <a16:creationId xmlns:a16="http://schemas.microsoft.com/office/drawing/2014/main" id="{AF4565A3-C8E9-46D4-B8B4-3F5825937368}"/>
                  </a:ext>
                </a:extLst>
              </p:cNvPr>
              <p:cNvGrpSpPr>
                <a:grpSpLocks/>
              </p:cNvGrpSpPr>
              <p:nvPr/>
            </p:nvGrpSpPr>
            <p:grpSpPr bwMode="auto">
              <a:xfrm>
                <a:off x="2320" y="3857"/>
                <a:ext cx="464" cy="403"/>
                <a:chOff x="2320" y="3857"/>
                <a:chExt cx="464" cy="403"/>
              </a:xfrm>
            </p:grpSpPr>
            <p:sp>
              <p:nvSpPr>
                <p:cNvPr id="99430" name="Rectangle 237">
                  <a:extLst>
                    <a:ext uri="{FF2B5EF4-FFF2-40B4-BE49-F238E27FC236}">
                      <a16:creationId xmlns:a16="http://schemas.microsoft.com/office/drawing/2014/main" id="{D27D8809-6347-41FF-A142-4D518EE13F6F}"/>
                    </a:ext>
                  </a:extLst>
                </p:cNvPr>
                <p:cNvSpPr>
                  <a:spLocks noChangeArrowheads="1"/>
                </p:cNvSpPr>
                <p:nvPr/>
              </p:nvSpPr>
              <p:spPr bwMode="auto">
                <a:xfrm>
                  <a:off x="2363" y="3857"/>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0.14</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31" name="Rectangle 238">
                  <a:extLst>
                    <a:ext uri="{FF2B5EF4-FFF2-40B4-BE49-F238E27FC236}">
                      <a16:creationId xmlns:a16="http://schemas.microsoft.com/office/drawing/2014/main" id="{125A4573-328A-46FB-8DE4-37AA68EB4065}"/>
                    </a:ext>
                  </a:extLst>
                </p:cNvPr>
                <p:cNvSpPr>
                  <a:spLocks noChangeArrowheads="1"/>
                </p:cNvSpPr>
                <p:nvPr/>
              </p:nvSpPr>
              <p:spPr bwMode="auto">
                <a:xfrm>
                  <a:off x="2320" y="3857"/>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21" name="Group 239">
                <a:extLst>
                  <a:ext uri="{FF2B5EF4-FFF2-40B4-BE49-F238E27FC236}">
                    <a16:creationId xmlns:a16="http://schemas.microsoft.com/office/drawing/2014/main" id="{A2ED1834-A3E6-449E-9A77-02500E9C3372}"/>
                  </a:ext>
                </a:extLst>
              </p:cNvPr>
              <p:cNvGrpSpPr>
                <a:grpSpLocks/>
              </p:cNvGrpSpPr>
              <p:nvPr/>
            </p:nvGrpSpPr>
            <p:grpSpPr bwMode="auto">
              <a:xfrm>
                <a:off x="2784" y="3857"/>
                <a:ext cx="464" cy="403"/>
                <a:chOff x="2784" y="3857"/>
                <a:chExt cx="464" cy="403"/>
              </a:xfrm>
            </p:grpSpPr>
            <p:sp>
              <p:nvSpPr>
                <p:cNvPr id="99428" name="Rectangle 240">
                  <a:extLst>
                    <a:ext uri="{FF2B5EF4-FFF2-40B4-BE49-F238E27FC236}">
                      <a16:creationId xmlns:a16="http://schemas.microsoft.com/office/drawing/2014/main" id="{B9C17C17-043A-451E-9317-94A95AC89CD5}"/>
                    </a:ext>
                  </a:extLst>
                </p:cNvPr>
                <p:cNvSpPr>
                  <a:spLocks noChangeArrowheads="1"/>
                </p:cNvSpPr>
                <p:nvPr/>
              </p:nvSpPr>
              <p:spPr bwMode="auto">
                <a:xfrm>
                  <a:off x="2827" y="3857"/>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0.19</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29" name="Rectangle 241">
                  <a:extLst>
                    <a:ext uri="{FF2B5EF4-FFF2-40B4-BE49-F238E27FC236}">
                      <a16:creationId xmlns:a16="http://schemas.microsoft.com/office/drawing/2014/main" id="{A4A88D9C-6102-47E6-BFF1-D270FABFA4BA}"/>
                    </a:ext>
                  </a:extLst>
                </p:cNvPr>
                <p:cNvSpPr>
                  <a:spLocks noChangeArrowheads="1"/>
                </p:cNvSpPr>
                <p:nvPr/>
              </p:nvSpPr>
              <p:spPr bwMode="auto">
                <a:xfrm>
                  <a:off x="2784" y="3857"/>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22" name="Group 242">
                <a:extLst>
                  <a:ext uri="{FF2B5EF4-FFF2-40B4-BE49-F238E27FC236}">
                    <a16:creationId xmlns:a16="http://schemas.microsoft.com/office/drawing/2014/main" id="{0E453469-ECC5-41AB-B546-00D06180A774}"/>
                  </a:ext>
                </a:extLst>
              </p:cNvPr>
              <p:cNvGrpSpPr>
                <a:grpSpLocks/>
              </p:cNvGrpSpPr>
              <p:nvPr/>
            </p:nvGrpSpPr>
            <p:grpSpPr bwMode="auto">
              <a:xfrm>
                <a:off x="3248" y="3857"/>
                <a:ext cx="464" cy="403"/>
                <a:chOff x="3248" y="3857"/>
                <a:chExt cx="464" cy="403"/>
              </a:xfrm>
            </p:grpSpPr>
            <p:sp>
              <p:nvSpPr>
                <p:cNvPr id="99426" name="Rectangle 243">
                  <a:extLst>
                    <a:ext uri="{FF2B5EF4-FFF2-40B4-BE49-F238E27FC236}">
                      <a16:creationId xmlns:a16="http://schemas.microsoft.com/office/drawing/2014/main" id="{FC0C1668-C89E-4E12-985E-BFD57660794F}"/>
                    </a:ext>
                  </a:extLst>
                </p:cNvPr>
                <p:cNvSpPr>
                  <a:spLocks noChangeArrowheads="1"/>
                </p:cNvSpPr>
                <p:nvPr/>
              </p:nvSpPr>
              <p:spPr bwMode="auto">
                <a:xfrm>
                  <a:off x="3291" y="3857"/>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0.77</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27" name="Rectangle 244">
                  <a:extLst>
                    <a:ext uri="{FF2B5EF4-FFF2-40B4-BE49-F238E27FC236}">
                      <a16:creationId xmlns:a16="http://schemas.microsoft.com/office/drawing/2014/main" id="{73279D42-A471-4A1E-8256-3B3022D87CAB}"/>
                    </a:ext>
                  </a:extLst>
                </p:cNvPr>
                <p:cNvSpPr>
                  <a:spLocks noChangeArrowheads="1"/>
                </p:cNvSpPr>
                <p:nvPr/>
              </p:nvSpPr>
              <p:spPr bwMode="auto">
                <a:xfrm>
                  <a:off x="3248" y="3857"/>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99423" name="Group 245">
                <a:extLst>
                  <a:ext uri="{FF2B5EF4-FFF2-40B4-BE49-F238E27FC236}">
                    <a16:creationId xmlns:a16="http://schemas.microsoft.com/office/drawing/2014/main" id="{D92655CC-892F-4E92-AD34-E5D27D4E6C98}"/>
                  </a:ext>
                </a:extLst>
              </p:cNvPr>
              <p:cNvGrpSpPr>
                <a:grpSpLocks/>
              </p:cNvGrpSpPr>
              <p:nvPr/>
            </p:nvGrpSpPr>
            <p:grpSpPr bwMode="auto">
              <a:xfrm>
                <a:off x="3712" y="3857"/>
                <a:ext cx="464" cy="403"/>
                <a:chOff x="3712" y="3857"/>
                <a:chExt cx="464" cy="403"/>
              </a:xfrm>
            </p:grpSpPr>
            <p:sp>
              <p:nvSpPr>
                <p:cNvPr id="99424" name="Rectangle 246">
                  <a:extLst>
                    <a:ext uri="{FF2B5EF4-FFF2-40B4-BE49-F238E27FC236}">
                      <a16:creationId xmlns:a16="http://schemas.microsoft.com/office/drawing/2014/main" id="{A1D414A1-F9EF-4A4D-B12B-949C8AD67695}"/>
                    </a:ext>
                  </a:extLst>
                </p:cNvPr>
                <p:cNvSpPr>
                  <a:spLocks noChangeArrowheads="1"/>
                </p:cNvSpPr>
                <p:nvPr/>
              </p:nvSpPr>
              <p:spPr bwMode="auto">
                <a:xfrm>
                  <a:off x="3755" y="3857"/>
                  <a:ext cx="37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0</a:t>
                  </a:r>
                </a:p>
                <a:p>
                  <a:pPr algn="ctr">
                    <a:spcBef>
                      <a:spcPct val="0"/>
                    </a:spcBef>
                    <a:buClrTx/>
                    <a:buSzTx/>
                    <a:buFontTx/>
                    <a:buNone/>
                  </a:pPr>
                  <a:endParaRPr kumimoji="1" lang="en-US" altLang="zh-CN" sz="2000" b="1">
                    <a:solidFill>
                      <a:schemeClr val="tx2"/>
                    </a:solidFill>
                    <a:latin typeface="Times New Roman" panose="02020603050405020304" pitchFamily="18" charset="0"/>
                  </a:endParaRPr>
                </a:p>
              </p:txBody>
            </p:sp>
            <p:sp>
              <p:nvSpPr>
                <p:cNvPr id="99425" name="Rectangle 247">
                  <a:extLst>
                    <a:ext uri="{FF2B5EF4-FFF2-40B4-BE49-F238E27FC236}">
                      <a16:creationId xmlns:a16="http://schemas.microsoft.com/office/drawing/2014/main" id="{A7A11AC6-5EA9-473F-8CF0-7CBB294B4477}"/>
                    </a:ext>
                  </a:extLst>
                </p:cNvPr>
                <p:cNvSpPr>
                  <a:spLocks noChangeArrowheads="1"/>
                </p:cNvSpPr>
                <p:nvPr/>
              </p:nvSpPr>
              <p:spPr bwMode="auto">
                <a:xfrm>
                  <a:off x="3712" y="3857"/>
                  <a:ext cx="4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sp>
          <p:nvSpPr>
            <p:cNvPr id="99342" name="Rectangle 248">
              <a:extLst>
                <a:ext uri="{FF2B5EF4-FFF2-40B4-BE49-F238E27FC236}">
                  <a16:creationId xmlns:a16="http://schemas.microsoft.com/office/drawing/2014/main" id="{33FBB821-65F7-442E-A7C9-99AFBFFB5B47}"/>
                </a:ext>
              </a:extLst>
            </p:cNvPr>
            <p:cNvSpPr>
              <a:spLocks noChangeArrowheads="1"/>
            </p:cNvSpPr>
            <p:nvPr/>
          </p:nvSpPr>
          <p:spPr bwMode="auto">
            <a:xfrm>
              <a:off x="-3" y="515"/>
              <a:ext cx="4182" cy="374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99332" name="Rectangle 249">
            <a:extLst>
              <a:ext uri="{FF2B5EF4-FFF2-40B4-BE49-F238E27FC236}">
                <a16:creationId xmlns:a16="http://schemas.microsoft.com/office/drawing/2014/main" id="{6A1D9C67-DEDA-47F9-8CE1-F5988D22D49F}"/>
              </a:ext>
            </a:extLst>
          </p:cNvPr>
          <p:cNvSpPr>
            <a:spLocks noChangeArrowheads="1"/>
          </p:cNvSpPr>
          <p:nvPr/>
        </p:nvSpPr>
        <p:spPr bwMode="auto">
          <a:xfrm>
            <a:off x="0" y="621823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2400">
                <a:solidFill>
                  <a:schemeClr val="tx2"/>
                </a:solidFill>
                <a:latin typeface="宋体" panose="02010600030101010101" pitchFamily="2" charset="-122"/>
              </a:rPr>
              <a:t>    </a:t>
            </a:r>
            <a:r>
              <a:rPr kumimoji="1" lang="zh-CN" altLang="en-US" sz="2400">
                <a:latin typeface="宋体" panose="02010600030101010101" pitchFamily="2" charset="-122"/>
              </a:rPr>
              <a:t>试将它们聚类。</a:t>
            </a:r>
            <a:endParaRPr kumimoji="1" lang="zh-CN" altLang="en-US" sz="2400">
              <a:latin typeface="Times New Roman" panose="02020603050405020304" pitchFamily="18" charset="0"/>
            </a:endParaRPr>
          </a:p>
        </p:txBody>
      </p:sp>
      <p:sp>
        <p:nvSpPr>
          <p:cNvPr id="99333" name="Rectangle 250">
            <a:extLst>
              <a:ext uri="{FF2B5EF4-FFF2-40B4-BE49-F238E27FC236}">
                <a16:creationId xmlns:a16="http://schemas.microsoft.com/office/drawing/2014/main" id="{05200149-8F3F-4590-BD9D-2BA98BFEA2F1}"/>
              </a:ext>
            </a:extLst>
          </p:cNvPr>
          <p:cNvSpPr>
            <a:spLocks noChangeArrowheads="1"/>
          </p:cNvSpPr>
          <p:nvPr/>
        </p:nvSpPr>
        <p:spPr bwMode="auto">
          <a:xfrm>
            <a:off x="1066800" y="3200400"/>
            <a:ext cx="504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x2</a:t>
            </a:r>
            <a:r>
              <a:rPr kumimoji="1" lang="en-US" altLang="zh-CN" sz="2000" b="1">
                <a:solidFill>
                  <a:schemeClr val="tx2"/>
                </a:solidFill>
                <a:latin typeface="Times New Roman" panose="02020603050405020304" pitchFamily="18" charset="0"/>
                <a:cs typeface="Times New Roman" panose="02020603050405020304" pitchFamily="18" charset="0"/>
              </a:rPr>
              <a:t> </a:t>
            </a:r>
            <a:endParaRPr kumimoji="1" lang="en-US" altLang="zh-CN" sz="2000" b="1">
              <a:solidFill>
                <a:schemeClr val="tx2"/>
              </a:solidFill>
              <a:latin typeface="宋体" panose="02010600030101010101" pitchFamily="2" charset="-122"/>
              <a:cs typeface="Times New Roman" panose="02020603050405020304" pitchFamily="18" charset="0"/>
            </a:endParaRPr>
          </a:p>
        </p:txBody>
      </p:sp>
      <p:sp>
        <p:nvSpPr>
          <p:cNvPr id="99334" name="Rectangle 251">
            <a:extLst>
              <a:ext uri="{FF2B5EF4-FFF2-40B4-BE49-F238E27FC236}">
                <a16:creationId xmlns:a16="http://schemas.microsoft.com/office/drawing/2014/main" id="{01DC3023-BE02-42DB-9CBF-7D1B2E74BAE9}"/>
              </a:ext>
            </a:extLst>
          </p:cNvPr>
          <p:cNvSpPr>
            <a:spLocks noChangeArrowheads="1"/>
          </p:cNvSpPr>
          <p:nvPr/>
        </p:nvSpPr>
        <p:spPr bwMode="auto">
          <a:xfrm>
            <a:off x="1066800" y="35814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x3</a:t>
            </a:r>
          </a:p>
        </p:txBody>
      </p:sp>
      <p:sp>
        <p:nvSpPr>
          <p:cNvPr id="99335" name="Rectangle 252">
            <a:extLst>
              <a:ext uri="{FF2B5EF4-FFF2-40B4-BE49-F238E27FC236}">
                <a16:creationId xmlns:a16="http://schemas.microsoft.com/office/drawing/2014/main" id="{A250B4CD-DB26-43BA-ABC9-E67A67191192}"/>
              </a:ext>
            </a:extLst>
          </p:cNvPr>
          <p:cNvSpPr>
            <a:spLocks noChangeArrowheads="1"/>
          </p:cNvSpPr>
          <p:nvPr/>
        </p:nvSpPr>
        <p:spPr bwMode="auto">
          <a:xfrm>
            <a:off x="1066800" y="3962400"/>
            <a:ext cx="441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x4</a:t>
            </a:r>
          </a:p>
        </p:txBody>
      </p:sp>
      <p:sp>
        <p:nvSpPr>
          <p:cNvPr id="99336" name="Rectangle 253">
            <a:extLst>
              <a:ext uri="{FF2B5EF4-FFF2-40B4-BE49-F238E27FC236}">
                <a16:creationId xmlns:a16="http://schemas.microsoft.com/office/drawing/2014/main" id="{32AAF120-7DA3-42F7-B6E7-9F2FE5E44085}"/>
              </a:ext>
            </a:extLst>
          </p:cNvPr>
          <p:cNvSpPr>
            <a:spLocks noChangeArrowheads="1"/>
          </p:cNvSpPr>
          <p:nvPr/>
        </p:nvSpPr>
        <p:spPr bwMode="auto">
          <a:xfrm>
            <a:off x="1066800" y="4419600"/>
            <a:ext cx="441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solidFill>
                  <a:schemeClr val="tx2"/>
                </a:solidFill>
                <a:latin typeface="宋体" panose="02010600030101010101" pitchFamily="2" charset="-122"/>
                <a:cs typeface="Times New Roman" panose="02020603050405020304" pitchFamily="18" charset="0"/>
              </a:rPr>
              <a:t>x5</a:t>
            </a:r>
          </a:p>
        </p:txBody>
      </p:sp>
      <p:sp>
        <p:nvSpPr>
          <p:cNvPr id="99337" name="Rectangle 254">
            <a:extLst>
              <a:ext uri="{FF2B5EF4-FFF2-40B4-BE49-F238E27FC236}">
                <a16:creationId xmlns:a16="http://schemas.microsoft.com/office/drawing/2014/main" id="{980D3B1A-6C1B-4667-859A-C5C88F508C50}"/>
              </a:ext>
            </a:extLst>
          </p:cNvPr>
          <p:cNvSpPr>
            <a:spLocks noChangeArrowheads="1"/>
          </p:cNvSpPr>
          <p:nvPr/>
        </p:nvSpPr>
        <p:spPr bwMode="auto">
          <a:xfrm>
            <a:off x="1066800" y="4800600"/>
            <a:ext cx="504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r>
              <a:rPr kumimoji="1" lang="en-US" altLang="zh-CN" sz="2000" b="1">
                <a:solidFill>
                  <a:schemeClr val="tx2"/>
                </a:solidFill>
                <a:latin typeface="宋体" panose="02010600030101010101" pitchFamily="2" charset="-122"/>
                <a:cs typeface="Times New Roman" panose="02020603050405020304" pitchFamily="18" charset="0"/>
              </a:rPr>
              <a:t>x6</a:t>
            </a:r>
          </a:p>
        </p:txBody>
      </p:sp>
      <p:sp>
        <p:nvSpPr>
          <p:cNvPr id="99338" name="Rectangle 255">
            <a:extLst>
              <a:ext uri="{FF2B5EF4-FFF2-40B4-BE49-F238E27FC236}">
                <a16:creationId xmlns:a16="http://schemas.microsoft.com/office/drawing/2014/main" id="{95E345EE-94EB-4D32-B071-6E087B572086}"/>
              </a:ext>
            </a:extLst>
          </p:cNvPr>
          <p:cNvSpPr>
            <a:spLocks noChangeArrowheads="1"/>
          </p:cNvSpPr>
          <p:nvPr/>
        </p:nvSpPr>
        <p:spPr bwMode="auto">
          <a:xfrm>
            <a:off x="1066800" y="5181600"/>
            <a:ext cx="504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r>
              <a:rPr kumimoji="1" lang="en-US" altLang="zh-CN" sz="2000" b="1">
                <a:solidFill>
                  <a:schemeClr val="tx2"/>
                </a:solidFill>
                <a:latin typeface="宋体" panose="02010600030101010101" pitchFamily="2" charset="-122"/>
                <a:cs typeface="Times New Roman" panose="02020603050405020304" pitchFamily="18" charset="0"/>
              </a:rPr>
              <a:t>x7</a:t>
            </a:r>
          </a:p>
        </p:txBody>
      </p:sp>
      <p:sp>
        <p:nvSpPr>
          <p:cNvPr id="99339" name="Rectangle 256">
            <a:extLst>
              <a:ext uri="{FF2B5EF4-FFF2-40B4-BE49-F238E27FC236}">
                <a16:creationId xmlns:a16="http://schemas.microsoft.com/office/drawing/2014/main" id="{C8B90DDE-4731-4F78-B79D-280D95B16D08}"/>
              </a:ext>
            </a:extLst>
          </p:cNvPr>
          <p:cNvSpPr>
            <a:spLocks noChangeArrowheads="1"/>
          </p:cNvSpPr>
          <p:nvPr/>
        </p:nvSpPr>
        <p:spPr bwMode="auto">
          <a:xfrm>
            <a:off x="1066800" y="5562600"/>
            <a:ext cx="504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solidFill>
                  <a:schemeClr val="tx2"/>
                </a:solidFill>
                <a:latin typeface="Times New Roman" panose="02020603050405020304" pitchFamily="18" charset="0"/>
                <a:cs typeface="Times New Roman" panose="02020603050405020304" pitchFamily="18" charset="0"/>
              </a:rPr>
              <a:t> </a:t>
            </a:r>
            <a:r>
              <a:rPr kumimoji="1" lang="en-US" altLang="zh-CN" sz="2000" b="1">
                <a:solidFill>
                  <a:schemeClr val="tx2"/>
                </a:solidFill>
                <a:latin typeface="宋体" panose="02010600030101010101" pitchFamily="2" charset="-122"/>
                <a:cs typeface="Times New Roman" panose="02020603050405020304" pitchFamily="18" charset="0"/>
              </a:rPr>
              <a:t>x8</a:t>
            </a:r>
          </a:p>
        </p:txBody>
      </p:sp>
      <p:sp>
        <p:nvSpPr>
          <p:cNvPr id="99340" name="Text Box 257">
            <a:extLst>
              <a:ext uri="{FF2B5EF4-FFF2-40B4-BE49-F238E27FC236}">
                <a16:creationId xmlns:a16="http://schemas.microsoft.com/office/drawing/2014/main" id="{7358983B-D0AE-49B9-B04C-AF511FABAB3E}"/>
              </a:ext>
            </a:extLst>
          </p:cNvPr>
          <p:cNvSpPr txBox="1">
            <a:spLocks noChangeArrowheads="1"/>
          </p:cNvSpPr>
          <p:nvPr/>
        </p:nvSpPr>
        <p:spPr bwMode="auto">
          <a:xfrm>
            <a:off x="468313" y="188913"/>
            <a:ext cx="2663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chemeClr val="tx2"/>
                </a:solidFill>
              </a:rPr>
              <a:t>对变量聚类</a:t>
            </a:r>
          </a:p>
        </p:txBody>
      </p:sp>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7410" name="Picture 2">
            <a:extLst>
              <a:ext uri="{FF2B5EF4-FFF2-40B4-BE49-F238E27FC236}">
                <a16:creationId xmlns:a16="http://schemas.microsoft.com/office/drawing/2014/main" id="{5BE53B43-0B20-47B6-8C9B-9F5B8B977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7448550" cy="5334000"/>
          </a:xfrm>
          <a:prstGeom prst="rect">
            <a:avLst/>
          </a:prstGeom>
          <a:solidFill>
            <a:schemeClr val="accent1"/>
          </a:solidFill>
          <a:ln w="9525">
            <a:solidFill>
              <a:srgbClr val="CC3300"/>
            </a:solidFill>
            <a:miter lim="800000"/>
            <a:headEnd/>
            <a:tailEnd/>
          </a:ln>
        </p:spPr>
      </p:pic>
      <p:sp>
        <p:nvSpPr>
          <p:cNvPr id="657411" name="Line 3">
            <a:extLst>
              <a:ext uri="{FF2B5EF4-FFF2-40B4-BE49-F238E27FC236}">
                <a16:creationId xmlns:a16="http://schemas.microsoft.com/office/drawing/2014/main" id="{AE54C756-9B4E-425C-A9AE-37F4E530A4C2}"/>
              </a:ext>
            </a:extLst>
          </p:cNvPr>
          <p:cNvSpPr>
            <a:spLocks noChangeShapeType="1"/>
          </p:cNvSpPr>
          <p:nvPr/>
        </p:nvSpPr>
        <p:spPr bwMode="auto">
          <a:xfrm>
            <a:off x="5410200" y="838200"/>
            <a:ext cx="0" cy="4800600"/>
          </a:xfrm>
          <a:prstGeom prst="line">
            <a:avLst/>
          </a:prstGeom>
          <a:noFill/>
          <a:ln w="38100">
            <a:solidFill>
              <a:srgbClr val="FF0066"/>
            </a:solidFill>
            <a:prstDash val="dash"/>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657412" name="Line 4">
            <a:extLst>
              <a:ext uri="{FF2B5EF4-FFF2-40B4-BE49-F238E27FC236}">
                <a16:creationId xmlns:a16="http://schemas.microsoft.com/office/drawing/2014/main" id="{6C35535A-CA1E-49C6-87B9-367804EC4EA2}"/>
              </a:ext>
            </a:extLst>
          </p:cNvPr>
          <p:cNvSpPr>
            <a:spLocks noChangeShapeType="1"/>
          </p:cNvSpPr>
          <p:nvPr/>
        </p:nvSpPr>
        <p:spPr bwMode="auto">
          <a:xfrm>
            <a:off x="4495800" y="838200"/>
            <a:ext cx="0" cy="4800600"/>
          </a:xfrm>
          <a:prstGeom prst="line">
            <a:avLst/>
          </a:prstGeom>
          <a:noFill/>
          <a:ln w="28575">
            <a:solidFill>
              <a:srgbClr val="3399FF"/>
            </a:solidFill>
            <a:prstDash val="sysDot"/>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74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574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5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993D892-1883-42F9-B129-A87C56CA5A98}"/>
              </a:ext>
            </a:extLst>
          </p:cNvPr>
          <p:cNvSpPr>
            <a:spLocks noGrp="1" noChangeArrowheads="1"/>
          </p:cNvSpPr>
          <p:nvPr>
            <p:ph type="title"/>
          </p:nvPr>
        </p:nvSpPr>
        <p:spPr>
          <a:xfrm>
            <a:off x="539750" y="404813"/>
            <a:ext cx="7772400" cy="981075"/>
          </a:xfrm>
        </p:spPr>
        <p:txBody>
          <a:bodyPr/>
          <a:lstStyle/>
          <a:p>
            <a:pPr eaLnBrk="1" hangingPunct="1">
              <a:defRPr/>
            </a:pPr>
            <a:r>
              <a:rPr lang="zh-CN" altLang="en-US" sz="3960" b="1" dirty="0">
                <a:solidFill>
                  <a:srgbClr val="006600"/>
                </a:solidFill>
                <a:latin typeface="黑体" panose="02010609060101010101" pitchFamily="49" charset="-122"/>
                <a:ea typeface="黑体" panose="02010609060101010101" pitchFamily="49" charset="-122"/>
              </a:rPr>
              <a:t>系统聚类的基本性质</a:t>
            </a:r>
          </a:p>
        </p:txBody>
      </p:sp>
      <p:sp>
        <p:nvSpPr>
          <p:cNvPr id="101379" name="Rectangle 3">
            <a:extLst>
              <a:ext uri="{FF2B5EF4-FFF2-40B4-BE49-F238E27FC236}">
                <a16:creationId xmlns:a16="http://schemas.microsoft.com/office/drawing/2014/main" id="{57BA8208-8812-473C-B5B8-3854385128EE}"/>
              </a:ext>
            </a:extLst>
          </p:cNvPr>
          <p:cNvSpPr>
            <a:spLocks noGrp="1"/>
          </p:cNvSpPr>
          <p:nvPr>
            <p:ph type="body" idx="1"/>
          </p:nvPr>
        </p:nvSpPr>
        <p:spPr>
          <a:xfrm>
            <a:off x="647700" y="1604963"/>
            <a:ext cx="7848600" cy="3024187"/>
          </a:xfrm>
        </p:spPr>
        <p:txBody>
          <a:bodyPr/>
          <a:lstStyle/>
          <a:p>
            <a:pPr algn="just" eaLnBrk="1" hangingPunct="1">
              <a:lnSpc>
                <a:spcPct val="150000"/>
              </a:lnSpc>
              <a:spcBef>
                <a:spcPct val="0"/>
              </a:spcBef>
              <a:buFontTx/>
              <a:buNone/>
            </a:pPr>
            <a:r>
              <a:rPr lang="en-US" altLang="zh-CN" b="1">
                <a:solidFill>
                  <a:srgbClr val="000099"/>
                </a:solidFill>
                <a:latin typeface="黑体" panose="02010609060101010101" pitchFamily="49" charset="-122"/>
                <a:ea typeface="黑体" panose="02010609060101010101" pitchFamily="49" charset="-122"/>
              </a:rPr>
              <a:t>1</a:t>
            </a:r>
            <a:r>
              <a:rPr lang="zh-CN" altLang="en-US" b="1">
                <a:solidFill>
                  <a:srgbClr val="000099"/>
                </a:solidFill>
                <a:latin typeface="黑体" panose="02010609060101010101" pitchFamily="49" charset="-122"/>
                <a:ea typeface="黑体" panose="02010609060101010101" pitchFamily="49" charset="-122"/>
              </a:rPr>
              <a:t>、单调性</a:t>
            </a:r>
          </a:p>
          <a:p>
            <a:pPr algn="just" eaLnBrk="1" hangingPunct="1">
              <a:lnSpc>
                <a:spcPct val="130000"/>
              </a:lnSpc>
              <a:spcBef>
                <a:spcPct val="0"/>
              </a:spcBef>
              <a:buFontTx/>
              <a:buNone/>
            </a:pPr>
            <a:r>
              <a:rPr lang="zh-CN" altLang="en-US" b="1">
                <a:latin typeface="楷体_GB2312" panose="02010609030101010101" pitchFamily="49" charset="-122"/>
                <a:ea typeface="楷体_GB2312" panose="02010609030101010101" pitchFamily="49" charset="-122"/>
              </a:rPr>
              <a:t>设</a:t>
            </a:r>
            <a:r>
              <a:rPr lang="en-US" altLang="zh-CN" b="1">
                <a:latin typeface="Times New Roman" panose="02020603050405020304" pitchFamily="18" charset="0"/>
                <a:ea typeface="楷体_GB2312" panose="02010609030101010101" pitchFamily="49" charset="-122"/>
                <a:cs typeface="Times New Roman" panose="02020603050405020304" pitchFamily="18" charset="0"/>
              </a:rPr>
              <a:t>D</a:t>
            </a:r>
            <a:r>
              <a:rPr lang="en-US" altLang="zh-CN" b="1" baseline="-25000">
                <a:latin typeface="Times New Roman" panose="02020603050405020304" pitchFamily="18" charset="0"/>
                <a:ea typeface="楷体_GB2312" panose="02010609030101010101" pitchFamily="49" charset="-122"/>
                <a:cs typeface="Times New Roman" panose="02020603050405020304" pitchFamily="18" charset="0"/>
              </a:rPr>
              <a:t>k</a:t>
            </a:r>
            <a:r>
              <a:rPr lang="zh-CN" altLang="en-US" b="1">
                <a:latin typeface="楷体_GB2312" panose="02010609030101010101" pitchFamily="49" charset="-122"/>
                <a:ea typeface="楷体_GB2312" panose="02010609030101010101" pitchFamily="49" charset="-122"/>
              </a:rPr>
              <a:t>是系统聚类法中第</a:t>
            </a:r>
            <a:r>
              <a:rPr lang="en-US" altLang="zh-CN" b="1">
                <a:latin typeface="楷体_GB2312" panose="02010609030101010101" pitchFamily="49" charset="-122"/>
                <a:ea typeface="楷体_GB2312" panose="02010609030101010101" pitchFamily="49" charset="-122"/>
              </a:rPr>
              <a:t>K</a:t>
            </a:r>
            <a:r>
              <a:rPr lang="zh-CN" altLang="en-US" b="1">
                <a:latin typeface="楷体_GB2312" panose="02010609030101010101" pitchFamily="49" charset="-122"/>
                <a:ea typeface="楷体_GB2312" panose="02010609030101010101" pitchFamily="49" charset="-122"/>
              </a:rPr>
              <a:t>次并类时的距离，如果</a:t>
            </a:r>
          </a:p>
          <a:p>
            <a:pPr algn="just" eaLnBrk="1" hangingPunct="1">
              <a:lnSpc>
                <a:spcPct val="130000"/>
              </a:lnSpc>
              <a:spcBef>
                <a:spcPct val="0"/>
              </a:spcBef>
              <a:buFontTx/>
              <a:buNone/>
            </a:pPr>
            <a:r>
              <a:rPr lang="en-US" altLang="zh-CN" b="1">
                <a:latin typeface="Times New Roman" panose="02020603050405020304" pitchFamily="18" charset="0"/>
                <a:ea typeface="楷体_GB2312" panose="02010609030101010101" pitchFamily="49" charset="-122"/>
              </a:rPr>
              <a:t>D</a:t>
            </a:r>
            <a:r>
              <a:rPr lang="en-US" altLang="zh-CN" b="1" baseline="-30000">
                <a:latin typeface="Times New Roman" panose="02020603050405020304" pitchFamily="18" charset="0"/>
                <a:ea typeface="楷体_GB2312" panose="02010609030101010101" pitchFamily="49" charset="-122"/>
              </a:rPr>
              <a:t>1</a:t>
            </a:r>
            <a:r>
              <a:rPr lang="en-US" altLang="zh-CN" b="1">
                <a:latin typeface="Times New Roman" panose="02020603050405020304" pitchFamily="18" charset="0"/>
                <a:ea typeface="楷体_GB2312" panose="02010609030101010101" pitchFamily="49" charset="-122"/>
              </a:rPr>
              <a:t> &lt; D</a:t>
            </a:r>
            <a:r>
              <a:rPr lang="en-US" altLang="zh-CN" b="1" baseline="-30000">
                <a:latin typeface="Times New Roman" panose="02020603050405020304" pitchFamily="18" charset="0"/>
                <a:ea typeface="楷体_GB2312" panose="02010609030101010101" pitchFamily="49" charset="-122"/>
              </a:rPr>
              <a:t>2</a:t>
            </a:r>
            <a:r>
              <a:rPr lang="en-US" altLang="zh-CN" b="1">
                <a:latin typeface="Times New Roman" panose="02020603050405020304" pitchFamily="18" charset="0"/>
                <a:ea typeface="楷体_GB2312" panose="02010609030101010101" pitchFamily="49" charset="-122"/>
              </a:rPr>
              <a:t> &lt; …</a:t>
            </a:r>
            <a:r>
              <a:rPr lang="en-US" altLang="zh-CN" b="1" i="1" baseline="-30000">
                <a:latin typeface="Times New Roman" panose="02020603050405020304" pitchFamily="18" charset="0"/>
                <a:ea typeface="楷体_GB2312" panose="02010609030101010101" pitchFamily="49" charset="-122"/>
              </a:rPr>
              <a:t>  </a:t>
            </a:r>
            <a:r>
              <a:rPr lang="zh-CN" altLang="en-US" b="1">
                <a:latin typeface="楷体_GB2312" panose="02010609030101010101" pitchFamily="49" charset="-122"/>
                <a:ea typeface="楷体_GB2312" panose="02010609030101010101" pitchFamily="49" charset="-122"/>
              </a:rPr>
              <a:t>，则称并类距离具有单调性。</a:t>
            </a:r>
          </a:p>
          <a:p>
            <a:pPr algn="just" eaLnBrk="1" hangingPunct="1">
              <a:lnSpc>
                <a:spcPct val="130000"/>
              </a:lnSpc>
              <a:spcBef>
                <a:spcPct val="0"/>
              </a:spcBef>
              <a:buFontTx/>
              <a:buNone/>
            </a:pPr>
            <a:endParaRPr lang="zh-CN" altLang="en-US" b="1">
              <a:latin typeface="楷体_GB2312" panose="02010609030101010101" pitchFamily="49" charset="-122"/>
              <a:ea typeface="楷体_GB2312" panose="02010609030101010101" pitchFamily="49" charset="-122"/>
            </a:endParaRPr>
          </a:p>
          <a:p>
            <a:pPr algn="just" eaLnBrk="1" hangingPunct="1">
              <a:lnSpc>
                <a:spcPct val="130000"/>
              </a:lnSpc>
              <a:spcBef>
                <a:spcPct val="0"/>
              </a:spcBef>
              <a:buFontTx/>
              <a:buNone/>
            </a:pPr>
            <a:r>
              <a:rPr lang="zh-CN" altLang="en-US" b="1">
                <a:latin typeface="楷体_GB2312" panose="02010609030101010101" pitchFamily="49" charset="-122"/>
                <a:ea typeface="楷体_GB2312" panose="02010609030101010101" pitchFamily="49" charset="-122"/>
              </a:rPr>
              <a:t>可以证明除了中间距离法和重心法之外，其他的系统聚类法均满足单调性</a:t>
            </a:r>
            <a:endParaRPr lang="zh-CN" altLang="en-US" b="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a:extLst>
              <a:ext uri="{FF2B5EF4-FFF2-40B4-BE49-F238E27FC236}">
                <a16:creationId xmlns:a16="http://schemas.microsoft.com/office/drawing/2014/main" id="{89EE63B4-301C-420B-8C4E-9C6D9A6BDE3F}"/>
              </a:ext>
            </a:extLst>
          </p:cNvPr>
          <p:cNvSpPr>
            <a:spLocks noChangeArrowheads="1"/>
          </p:cNvSpPr>
          <p:nvPr/>
        </p:nvSpPr>
        <p:spPr bwMode="auto">
          <a:xfrm>
            <a:off x="179388" y="476250"/>
            <a:ext cx="8880475" cy="5130800"/>
          </a:xfrm>
          <a:prstGeom prst="rect">
            <a:avLst/>
          </a:prstGeom>
          <a:noFill/>
          <a:ln>
            <a:noFill/>
          </a:ln>
          <a:effectLst/>
        </p:spPr>
        <p:txBody>
          <a:bodyPr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08603" indent="-308603" algn="just" eaLnBrk="1" hangingPunct="1">
              <a:lnSpc>
                <a:spcPct val="150000"/>
              </a:lnSpc>
              <a:spcBef>
                <a:spcPct val="0"/>
              </a:spcBef>
              <a:buClrTx/>
              <a:buSzTx/>
              <a:buFont typeface="Wingdings" panose="05000000000000000000" pitchFamily="2" charset="2"/>
              <a:buNone/>
              <a:defRPr/>
            </a:pPr>
            <a:r>
              <a:rPr lang="en-US" altLang="zh-CN" sz="2800" b="1" dirty="0">
                <a:solidFill>
                  <a:srgbClr val="000099"/>
                </a:solidFill>
                <a:latin typeface="黑体" panose="02010609060101010101" pitchFamily="49" charset="-122"/>
                <a:ea typeface="黑体" panose="02010609060101010101" pitchFamily="49" charset="-122"/>
              </a:rPr>
              <a:t>2</a:t>
            </a:r>
            <a:r>
              <a:rPr lang="zh-CN" altLang="en-US" sz="2800" b="1" dirty="0">
                <a:solidFill>
                  <a:srgbClr val="000099"/>
                </a:solidFill>
                <a:latin typeface="黑体" panose="02010609060101010101" pitchFamily="49" charset="-122"/>
                <a:ea typeface="黑体" panose="02010609060101010101" pitchFamily="49" charset="-122"/>
              </a:rPr>
              <a:t>、空间的浓缩或扩张</a:t>
            </a:r>
          </a:p>
          <a:p>
            <a:pPr indent="720000" eaLnBrk="1" fontAlgn="auto" hangingPunct="1">
              <a:lnSpc>
                <a:spcPct val="150000"/>
              </a:lnSpc>
              <a:spcBef>
                <a:spcPts val="1200"/>
              </a:spcBef>
              <a:spcAft>
                <a:spcPts val="0"/>
              </a:spcAft>
              <a:buClrTx/>
              <a:buSzTx/>
              <a:buFontTx/>
              <a:buNone/>
              <a:defRPr/>
            </a:pPr>
            <a:r>
              <a:rPr lang="zh-CN" altLang="en-US" sz="2800" b="1" dirty="0">
                <a:solidFill>
                  <a:prstClr val="black"/>
                </a:solidFill>
                <a:latin typeface="Times New Roman" panose="02020603050405020304" pitchFamily="18" charset="0"/>
                <a:cs typeface="Times New Roman" panose="02020603050405020304" pitchFamily="18" charset="0"/>
              </a:rPr>
              <a:t>两个同阶矩阵</a:t>
            </a:r>
            <a:r>
              <a:rPr lang="en-US" altLang="zh-CN" sz="2800" b="1" dirty="0">
                <a:solidFill>
                  <a:prstClr val="black"/>
                </a:solidFill>
                <a:latin typeface="Times New Roman" panose="02020603050405020304" pitchFamily="18" charset="0"/>
                <a:cs typeface="Times New Roman" panose="02020603050405020304" pitchFamily="18" charset="0"/>
              </a:rPr>
              <a:t>D</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A</a:t>
            </a:r>
            <a:r>
              <a:rPr lang="zh-CN" altLang="en-US" sz="2800" b="1" dirty="0">
                <a:solidFill>
                  <a:prstClr val="black"/>
                </a:solidFill>
                <a:latin typeface="Times New Roman" panose="02020603050405020304" pitchFamily="18" charset="0"/>
                <a:cs typeface="Times New Roman" panose="02020603050405020304" pitchFamily="18" charset="0"/>
              </a:rPr>
              <a:t>）和</a:t>
            </a:r>
            <a:r>
              <a:rPr lang="en-US" altLang="zh-CN" sz="2800" b="1" dirty="0">
                <a:solidFill>
                  <a:prstClr val="black"/>
                </a:solidFill>
                <a:latin typeface="Times New Roman" panose="02020603050405020304" pitchFamily="18" charset="0"/>
                <a:cs typeface="Times New Roman" panose="02020603050405020304" pitchFamily="18" charset="0"/>
              </a:rPr>
              <a:t>D</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B</a:t>
            </a:r>
            <a:r>
              <a:rPr lang="zh-CN" altLang="en-US" sz="2800" b="1" dirty="0">
                <a:solidFill>
                  <a:prstClr val="black"/>
                </a:solidFill>
                <a:latin typeface="Times New Roman" panose="02020603050405020304" pitchFamily="18" charset="0"/>
                <a:cs typeface="Times New Roman" panose="02020603050405020304" pitchFamily="18" charset="0"/>
              </a:rPr>
              <a:t>），如果</a:t>
            </a:r>
            <a:r>
              <a:rPr lang="en-US" altLang="zh-CN" sz="2800" b="1" dirty="0">
                <a:solidFill>
                  <a:prstClr val="black"/>
                </a:solidFill>
                <a:latin typeface="Times New Roman" panose="02020603050405020304" pitchFamily="18" charset="0"/>
                <a:cs typeface="Times New Roman" panose="02020603050405020304" pitchFamily="18" charset="0"/>
              </a:rPr>
              <a:t>D</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A</a:t>
            </a:r>
            <a:r>
              <a:rPr lang="zh-CN" altLang="en-US" sz="2800" b="1" dirty="0">
                <a:solidFill>
                  <a:prstClr val="black"/>
                </a:solidFill>
                <a:latin typeface="Times New Roman" panose="02020603050405020304" pitchFamily="18" charset="0"/>
                <a:cs typeface="Times New Roman" panose="02020603050405020304" pitchFamily="18" charset="0"/>
              </a:rPr>
              <a:t>）的每一个元素不小于</a:t>
            </a:r>
            <a:r>
              <a:rPr lang="en-US" altLang="zh-CN" sz="2800" b="1" dirty="0">
                <a:solidFill>
                  <a:prstClr val="black"/>
                </a:solidFill>
                <a:latin typeface="Times New Roman" panose="02020603050405020304" pitchFamily="18" charset="0"/>
                <a:cs typeface="Times New Roman" panose="02020603050405020304" pitchFamily="18" charset="0"/>
              </a:rPr>
              <a:t>D</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B</a:t>
            </a:r>
            <a:r>
              <a:rPr lang="zh-CN" altLang="en-US" sz="2800" b="1" dirty="0">
                <a:solidFill>
                  <a:prstClr val="black"/>
                </a:solidFill>
                <a:latin typeface="Times New Roman" panose="02020603050405020304" pitchFamily="18" charset="0"/>
                <a:cs typeface="Times New Roman" panose="02020603050405020304" pitchFamily="18" charset="0"/>
              </a:rPr>
              <a:t>）的相应元素，则记为</a:t>
            </a:r>
          </a:p>
          <a:p>
            <a:pPr indent="720000" eaLnBrk="1" fontAlgn="auto" hangingPunct="1">
              <a:lnSpc>
                <a:spcPct val="140000"/>
              </a:lnSpc>
              <a:spcBef>
                <a:spcPct val="0"/>
              </a:spcBef>
              <a:spcAft>
                <a:spcPts val="0"/>
              </a:spcAft>
              <a:buClrTx/>
              <a:buSzTx/>
              <a:buFontTx/>
              <a:buNone/>
              <a:defRPr/>
            </a:pPr>
            <a:r>
              <a:rPr lang="zh-CN" altLang="en-US" sz="2800" b="1" dirty="0">
                <a:solidFill>
                  <a:prstClr val="black"/>
                </a:solidFill>
                <a:latin typeface="Times New Roman" panose="02020603050405020304" pitchFamily="18" charset="0"/>
                <a:cs typeface="Times New Roman" panose="02020603050405020304" pitchFamily="18" charset="0"/>
              </a:rPr>
              <a:t>    </a:t>
            </a:r>
            <a:r>
              <a:rPr lang="en-US" altLang="zh-CN" sz="2800" b="1" dirty="0">
                <a:solidFill>
                  <a:prstClr val="black"/>
                </a:solidFill>
                <a:latin typeface="Times New Roman" panose="02020603050405020304" pitchFamily="18" charset="0"/>
                <a:cs typeface="Times New Roman" panose="02020603050405020304" pitchFamily="18" charset="0"/>
              </a:rPr>
              <a:t>D</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A</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D</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B</a:t>
            </a:r>
            <a:r>
              <a:rPr lang="zh-CN" altLang="en-US" sz="2800" b="1" dirty="0">
                <a:solidFill>
                  <a:prstClr val="black"/>
                </a:solidFill>
                <a:latin typeface="Times New Roman" panose="02020603050405020304" pitchFamily="18" charset="0"/>
                <a:cs typeface="Times New Roman" panose="02020603050405020304" pitchFamily="18" charset="0"/>
              </a:rPr>
              <a:t>）。</a:t>
            </a:r>
          </a:p>
          <a:p>
            <a:pPr indent="720000" eaLnBrk="1" fontAlgn="auto" hangingPunct="1">
              <a:lnSpc>
                <a:spcPct val="140000"/>
              </a:lnSpc>
              <a:spcBef>
                <a:spcPct val="0"/>
              </a:spcBef>
              <a:spcAft>
                <a:spcPts val="0"/>
              </a:spcAft>
              <a:buClrTx/>
              <a:buSzTx/>
              <a:buFontTx/>
              <a:buNone/>
              <a:defRPr/>
            </a:pPr>
            <a:r>
              <a:rPr lang="zh-CN" altLang="en-US" sz="2800" b="1" dirty="0">
                <a:solidFill>
                  <a:prstClr val="black"/>
                </a:solidFill>
                <a:latin typeface="Times New Roman" panose="02020603050405020304" pitchFamily="18" charset="0"/>
                <a:cs typeface="Times New Roman" panose="02020603050405020304" pitchFamily="18" charset="0"/>
              </a:rPr>
              <a:t>若有两种系统聚类法</a:t>
            </a:r>
            <a:r>
              <a:rPr lang="en-US" altLang="zh-CN" sz="2800" b="1" dirty="0">
                <a:solidFill>
                  <a:prstClr val="black"/>
                </a:solidFill>
                <a:latin typeface="Times New Roman" panose="02020603050405020304" pitchFamily="18" charset="0"/>
                <a:cs typeface="Times New Roman" panose="02020603050405020304" pitchFamily="18" charset="0"/>
              </a:rPr>
              <a:t>A</a:t>
            </a:r>
            <a:r>
              <a:rPr lang="zh-CN" altLang="en-US" sz="2800" b="1" dirty="0">
                <a:solidFill>
                  <a:prstClr val="black"/>
                </a:solidFill>
                <a:latin typeface="Times New Roman" panose="02020603050405020304" pitchFamily="18" charset="0"/>
                <a:cs typeface="Times New Roman" panose="02020603050405020304" pitchFamily="18" charset="0"/>
              </a:rPr>
              <a:t>和</a:t>
            </a:r>
            <a:r>
              <a:rPr lang="en-US" altLang="zh-CN" sz="2800" b="1" dirty="0">
                <a:solidFill>
                  <a:prstClr val="black"/>
                </a:solidFill>
                <a:latin typeface="Times New Roman" panose="02020603050405020304" pitchFamily="18" charset="0"/>
                <a:cs typeface="Times New Roman" panose="02020603050405020304" pitchFamily="18" charset="0"/>
              </a:rPr>
              <a:t>B</a:t>
            </a:r>
            <a:r>
              <a:rPr lang="zh-CN" altLang="en-US" sz="2800" b="1" dirty="0">
                <a:solidFill>
                  <a:prstClr val="black"/>
                </a:solidFill>
                <a:latin typeface="Times New Roman" panose="02020603050405020304" pitchFamily="18" charset="0"/>
                <a:cs typeface="Times New Roman" panose="02020603050405020304" pitchFamily="18" charset="0"/>
              </a:rPr>
              <a:t>，在第</a:t>
            </a:r>
            <a:r>
              <a:rPr lang="en-US" altLang="zh-CN" sz="2800" b="1" dirty="0">
                <a:solidFill>
                  <a:prstClr val="black"/>
                </a:solidFill>
                <a:latin typeface="Times New Roman" panose="02020603050405020304" pitchFamily="18" charset="0"/>
                <a:cs typeface="Times New Roman" panose="02020603050405020304" pitchFamily="18" charset="0"/>
              </a:rPr>
              <a:t>K</a:t>
            </a:r>
            <a:r>
              <a:rPr lang="zh-CN" altLang="en-US" sz="2800" b="1" dirty="0">
                <a:solidFill>
                  <a:prstClr val="black"/>
                </a:solidFill>
                <a:latin typeface="Times New Roman" panose="02020603050405020304" pitchFamily="18" charset="0"/>
                <a:cs typeface="Times New Roman" panose="02020603050405020304" pitchFamily="18" charset="0"/>
              </a:rPr>
              <a:t>步的距离矩阵记为 </a:t>
            </a:r>
            <a:r>
              <a:rPr lang="en-US" altLang="zh-CN" sz="2800" b="1" dirty="0">
                <a:solidFill>
                  <a:prstClr val="black"/>
                </a:solidFill>
                <a:latin typeface="Times New Roman" panose="02020603050405020304" pitchFamily="18" charset="0"/>
                <a:cs typeface="Times New Roman" panose="02020603050405020304" pitchFamily="18" charset="0"/>
              </a:rPr>
              <a:t>D</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AK</a:t>
            </a:r>
            <a:r>
              <a:rPr lang="zh-CN" altLang="en-US" sz="2800" b="1" dirty="0">
                <a:solidFill>
                  <a:prstClr val="black"/>
                </a:solidFill>
                <a:latin typeface="Times New Roman" panose="02020603050405020304" pitchFamily="18" charset="0"/>
                <a:cs typeface="Times New Roman" panose="02020603050405020304" pitchFamily="18" charset="0"/>
              </a:rPr>
              <a:t>）和</a:t>
            </a:r>
            <a:r>
              <a:rPr lang="en-US" altLang="zh-CN" sz="2800" b="1" dirty="0">
                <a:solidFill>
                  <a:prstClr val="black"/>
                </a:solidFill>
                <a:latin typeface="Times New Roman" panose="02020603050405020304" pitchFamily="18" charset="0"/>
                <a:cs typeface="Times New Roman" panose="02020603050405020304" pitchFamily="18" charset="0"/>
              </a:rPr>
              <a:t>D</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BK</a:t>
            </a:r>
            <a:r>
              <a:rPr lang="zh-CN" altLang="en-US" sz="2800" b="1" dirty="0">
                <a:solidFill>
                  <a:prstClr val="black"/>
                </a:solidFill>
                <a:latin typeface="Times New Roman" panose="02020603050405020304" pitchFamily="18" charset="0"/>
                <a:cs typeface="Times New Roman" panose="02020603050405020304" pitchFamily="18" charset="0"/>
              </a:rPr>
              <a:t>），</a:t>
            </a:r>
          </a:p>
          <a:p>
            <a:pPr indent="720000" eaLnBrk="1" fontAlgn="auto" hangingPunct="1">
              <a:lnSpc>
                <a:spcPct val="140000"/>
              </a:lnSpc>
              <a:spcBef>
                <a:spcPct val="0"/>
              </a:spcBef>
              <a:spcAft>
                <a:spcPts val="0"/>
              </a:spcAft>
              <a:buClrTx/>
              <a:buSzTx/>
              <a:buFontTx/>
              <a:buNone/>
              <a:defRPr/>
            </a:pPr>
            <a:r>
              <a:rPr lang="zh-CN" altLang="en-US" sz="2800" b="1" dirty="0">
                <a:solidFill>
                  <a:prstClr val="black"/>
                </a:solidFill>
                <a:latin typeface="Times New Roman" panose="02020603050405020304" pitchFamily="18" charset="0"/>
                <a:cs typeface="Times New Roman" panose="02020603050405020304" pitchFamily="18" charset="0"/>
              </a:rPr>
              <a:t>若有</a:t>
            </a:r>
            <a:r>
              <a:rPr lang="en-US" altLang="zh-CN" sz="2800" b="1" dirty="0">
                <a:solidFill>
                  <a:prstClr val="black"/>
                </a:solidFill>
                <a:latin typeface="Times New Roman" panose="02020603050405020304" pitchFamily="18" charset="0"/>
                <a:cs typeface="Times New Roman" panose="02020603050405020304" pitchFamily="18" charset="0"/>
              </a:rPr>
              <a:t>D</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AK</a:t>
            </a:r>
            <a:r>
              <a:rPr lang="zh-CN" altLang="en-US" sz="2800" b="1" dirty="0">
                <a:solidFill>
                  <a:prstClr val="black"/>
                </a:solidFill>
                <a:latin typeface="Times New Roman" panose="02020603050405020304" pitchFamily="18" charset="0"/>
                <a:cs typeface="Times New Roman" panose="02020603050405020304" pitchFamily="18" charset="0"/>
              </a:rPr>
              <a:t>） ≧ </a:t>
            </a:r>
            <a:r>
              <a:rPr lang="en-US" altLang="zh-CN" sz="2800" b="1" dirty="0">
                <a:solidFill>
                  <a:prstClr val="black"/>
                </a:solidFill>
                <a:latin typeface="Times New Roman" panose="02020603050405020304" pitchFamily="18" charset="0"/>
                <a:cs typeface="Times New Roman" panose="02020603050405020304" pitchFamily="18" charset="0"/>
              </a:rPr>
              <a:t>D</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BK</a:t>
            </a:r>
            <a:r>
              <a:rPr lang="zh-CN" altLang="en-US" sz="2800" b="1" dirty="0">
                <a:solidFill>
                  <a:prstClr val="black"/>
                </a:solidFill>
                <a:latin typeface="Times New Roman" panose="02020603050405020304" pitchFamily="18" charset="0"/>
                <a:cs typeface="Times New Roman" panose="02020603050405020304" pitchFamily="18" charset="0"/>
              </a:rPr>
              <a:t>）对所有</a:t>
            </a:r>
            <a:r>
              <a:rPr lang="en-US" altLang="zh-CN" sz="2800" b="1" dirty="0">
                <a:solidFill>
                  <a:prstClr val="black"/>
                </a:solidFill>
                <a:latin typeface="Times New Roman" panose="02020603050405020304" pitchFamily="18" charset="0"/>
                <a:cs typeface="Times New Roman" panose="02020603050405020304" pitchFamily="18" charset="0"/>
              </a:rPr>
              <a:t>K</a:t>
            </a:r>
            <a:r>
              <a:rPr lang="zh-CN" altLang="en-US" sz="2800" b="1" dirty="0">
                <a:solidFill>
                  <a:prstClr val="black"/>
                </a:solidFill>
                <a:latin typeface="Times New Roman" panose="02020603050405020304" pitchFamily="18" charset="0"/>
                <a:cs typeface="Times New Roman" panose="02020603050405020304" pitchFamily="18" charset="0"/>
              </a:rPr>
              <a:t>，则称</a:t>
            </a:r>
            <a:r>
              <a:rPr lang="en-US" altLang="zh-CN" sz="2800" b="1" dirty="0">
                <a:solidFill>
                  <a:prstClr val="black"/>
                </a:solidFill>
                <a:latin typeface="Times New Roman" panose="02020603050405020304" pitchFamily="18" charset="0"/>
                <a:cs typeface="Times New Roman" panose="02020603050405020304" pitchFamily="18" charset="0"/>
              </a:rPr>
              <a:t>A</a:t>
            </a:r>
            <a:r>
              <a:rPr lang="zh-CN" altLang="en-US" sz="2800" b="1" dirty="0">
                <a:solidFill>
                  <a:prstClr val="black"/>
                </a:solidFill>
                <a:latin typeface="Times New Roman" panose="02020603050405020304" pitchFamily="18" charset="0"/>
                <a:cs typeface="Times New Roman" panose="02020603050405020304" pitchFamily="18" charset="0"/>
              </a:rPr>
              <a:t>比</a:t>
            </a:r>
            <a:r>
              <a:rPr lang="en-US" altLang="zh-CN" sz="2800" b="1" dirty="0">
                <a:solidFill>
                  <a:prstClr val="black"/>
                </a:solidFill>
                <a:latin typeface="Times New Roman" panose="02020603050405020304" pitchFamily="18" charset="0"/>
                <a:cs typeface="Times New Roman" panose="02020603050405020304" pitchFamily="18" charset="0"/>
              </a:rPr>
              <a:t>B</a:t>
            </a:r>
            <a:r>
              <a:rPr lang="zh-CN" altLang="en-US" sz="2800" b="1" dirty="0">
                <a:solidFill>
                  <a:prstClr val="black"/>
                </a:solidFill>
                <a:latin typeface="Times New Roman" panose="02020603050405020304" pitchFamily="18" charset="0"/>
                <a:cs typeface="Times New Roman" panose="02020603050405020304" pitchFamily="18" charset="0"/>
              </a:rPr>
              <a:t>使空间扩张或</a:t>
            </a:r>
            <a:r>
              <a:rPr lang="en-US" altLang="zh-CN" sz="2800" b="1" dirty="0">
                <a:solidFill>
                  <a:prstClr val="black"/>
                </a:solidFill>
                <a:latin typeface="Times New Roman" panose="02020603050405020304" pitchFamily="18" charset="0"/>
                <a:cs typeface="Times New Roman" panose="02020603050405020304" pitchFamily="18" charset="0"/>
              </a:rPr>
              <a:t>B</a:t>
            </a:r>
            <a:r>
              <a:rPr lang="zh-CN" altLang="en-US" sz="2800" b="1" dirty="0">
                <a:solidFill>
                  <a:prstClr val="black"/>
                </a:solidFill>
                <a:latin typeface="Times New Roman" panose="02020603050405020304" pitchFamily="18" charset="0"/>
                <a:cs typeface="Times New Roman" panose="02020603050405020304" pitchFamily="18" charset="0"/>
              </a:rPr>
              <a:t>比</a:t>
            </a:r>
            <a:r>
              <a:rPr lang="en-US" altLang="zh-CN" sz="2800" b="1" dirty="0">
                <a:solidFill>
                  <a:prstClr val="black"/>
                </a:solidFill>
                <a:latin typeface="Times New Roman" panose="02020603050405020304" pitchFamily="18" charset="0"/>
                <a:cs typeface="Times New Roman" panose="02020603050405020304" pitchFamily="18" charset="0"/>
              </a:rPr>
              <a:t>A</a:t>
            </a:r>
            <a:r>
              <a:rPr lang="zh-CN" altLang="en-US" sz="2800" b="1" dirty="0">
                <a:solidFill>
                  <a:prstClr val="black"/>
                </a:solidFill>
                <a:latin typeface="Times New Roman" panose="02020603050405020304" pitchFamily="18" charset="0"/>
                <a:cs typeface="Times New Roman" panose="02020603050405020304" pitchFamily="18" charset="0"/>
              </a:rPr>
              <a:t>使空间浓缩。</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44">
            <a:extLst>
              <a:ext uri="{FF2B5EF4-FFF2-40B4-BE49-F238E27FC236}">
                <a16:creationId xmlns:a16="http://schemas.microsoft.com/office/drawing/2014/main" id="{12963CDD-1FD8-48C2-B608-720267497CA8}"/>
              </a:ext>
            </a:extLst>
          </p:cNvPr>
          <p:cNvGraphicFramePr>
            <a:graphicFrameLocks noGrp="1"/>
          </p:cNvGraphicFramePr>
          <p:nvPr/>
        </p:nvGraphicFramePr>
        <p:xfrm>
          <a:off x="217488" y="1084263"/>
          <a:ext cx="4464050" cy="1646237"/>
        </p:xfrm>
        <a:graphic>
          <a:graphicData uri="http://schemas.openxmlformats.org/drawingml/2006/table">
            <a:tbl>
              <a:tblPr/>
              <a:tblGrid>
                <a:gridCol w="800100">
                  <a:extLst>
                    <a:ext uri="{9D8B030D-6E8A-4147-A177-3AD203B41FA5}">
                      <a16:colId xmlns:a16="http://schemas.microsoft.com/office/drawing/2014/main" val="20000"/>
                    </a:ext>
                  </a:extLst>
                </a:gridCol>
                <a:gridCol w="3663950">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②　　　③　　　⑥</a:t>
                      </a: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18894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①</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②</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dirty="0">
                          <a:ln>
                            <a:noFill/>
                          </a:ln>
                          <a:solidFill>
                            <a:srgbClr val="0000FF"/>
                          </a:solidFill>
                          <a:effectLst/>
                          <a:latin typeface="Times New Roman" pitchFamily="18" charset="0"/>
                          <a:ea typeface="宋体" pitchFamily="2" charset="-122"/>
                          <a:cs typeface="Times New Roman" pitchFamily="18" charset="0"/>
                        </a:rPr>
                        <a:t>3.6</a:t>
                      </a:r>
                      <a:r>
                        <a:rPr kumimoji="1"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10.2       16.12</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9.43      14.87    </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6</a:t>
                      </a:r>
                      <a:endParaRPr kumimoji="1" lang="en-US" altLang="zh-CN" sz="2400" b="0" i="0" u="none" strike="noStrike" cap="none" normalizeH="0" baseline="0" dirty="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 name="Group 45">
            <a:extLst>
              <a:ext uri="{FF2B5EF4-FFF2-40B4-BE49-F238E27FC236}">
                <a16:creationId xmlns:a16="http://schemas.microsoft.com/office/drawing/2014/main" id="{8706AC23-0332-4E53-87FC-E58E7B7E2CA8}"/>
              </a:ext>
            </a:extLst>
          </p:cNvPr>
          <p:cNvGraphicFramePr>
            <a:graphicFrameLocks noGrp="1"/>
          </p:cNvGraphicFramePr>
          <p:nvPr/>
        </p:nvGraphicFramePr>
        <p:xfrm>
          <a:off x="749300" y="3303588"/>
          <a:ext cx="3429000" cy="1279525"/>
        </p:xfrm>
        <a:graphic>
          <a:graphicData uri="http://schemas.openxmlformats.org/drawingml/2006/table">
            <a:tbl>
              <a:tblPr/>
              <a:tblGrid>
                <a:gridCol w="792163">
                  <a:extLst>
                    <a:ext uri="{9D8B030D-6E8A-4147-A177-3AD203B41FA5}">
                      <a16:colId xmlns:a16="http://schemas.microsoft.com/office/drawing/2014/main" val="20000"/>
                    </a:ext>
                  </a:extLst>
                </a:gridCol>
                <a:gridCol w="2636837">
                  <a:extLst>
                    <a:ext uri="{9D8B030D-6E8A-4147-A177-3AD203B41FA5}">
                      <a16:colId xmlns:a16="http://schemas.microsoft.com/office/drawing/2014/main" val="20001"/>
                    </a:ext>
                  </a:extLst>
                </a:gridCol>
              </a:tblGrid>
              <a:tr h="4568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⑥   　     ⑦</a:t>
                      </a: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8226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⑥</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zh-CN" altLang="en-US" sz="2400" b="0" i="0" u="none" strike="noStrike" cap="none" normalizeH="0" baseline="0" dirty="0">
                          <a:ln>
                            <a:noFill/>
                          </a:ln>
                          <a:solidFill>
                            <a:srgbClr val="0000FF"/>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dirty="0">
                          <a:ln>
                            <a:noFill/>
                          </a:ln>
                          <a:solidFill>
                            <a:srgbClr val="0000FF"/>
                          </a:solidFill>
                          <a:effectLst/>
                          <a:latin typeface="Times New Roman" pitchFamily="18" charset="0"/>
                          <a:ea typeface="宋体" pitchFamily="2" charset="-122"/>
                          <a:cs typeface="Times New Roman" pitchFamily="18" charset="0"/>
                        </a:rPr>
                        <a:t>6</a:t>
                      </a:r>
                      <a:r>
                        <a:rPr kumimoji="1"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9 .43</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14.87    </a:t>
                      </a:r>
                      <a:endParaRPr kumimoji="1" lang="en-US" altLang="zh-CN" sz="2400" b="0" i="0" u="none" strike="noStrike" cap="none" normalizeH="0" baseline="0" dirty="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8">
            <a:extLst>
              <a:ext uri="{FF2B5EF4-FFF2-40B4-BE49-F238E27FC236}">
                <a16:creationId xmlns:a16="http://schemas.microsoft.com/office/drawing/2014/main" id="{D8989FDF-7955-42AF-9DC3-220448BB18D6}"/>
              </a:ext>
            </a:extLst>
          </p:cNvPr>
          <p:cNvGraphicFramePr>
            <a:graphicFrameLocks noGrp="1"/>
          </p:cNvGraphicFramePr>
          <p:nvPr/>
        </p:nvGraphicFramePr>
        <p:xfrm>
          <a:off x="4845050" y="1084263"/>
          <a:ext cx="4464050" cy="1646237"/>
        </p:xfrm>
        <a:graphic>
          <a:graphicData uri="http://schemas.openxmlformats.org/drawingml/2006/table">
            <a:tbl>
              <a:tblPr/>
              <a:tblGrid>
                <a:gridCol w="800100">
                  <a:extLst>
                    <a:ext uri="{9D8B030D-6E8A-4147-A177-3AD203B41FA5}">
                      <a16:colId xmlns:a16="http://schemas.microsoft.com/office/drawing/2014/main" val="20000"/>
                    </a:ext>
                  </a:extLst>
                </a:gridCol>
                <a:gridCol w="3663950">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pitchFamily="34"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②　　　③　　　⑥</a:t>
                      </a: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118894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①</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②</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③</a:t>
                      </a:r>
                      <a:endParaRPr kumimoji="1" lang="en-US" altLang="zh-CN" sz="2400" b="0" i="0" u="none" strike="noStrike" cap="none" normalizeH="0" baseline="0" dirty="0">
                        <a:ln>
                          <a:noFill/>
                        </a:ln>
                        <a:solidFill>
                          <a:schemeClr val="tx1"/>
                        </a:solidFill>
                        <a:effectLst/>
                        <a:latin typeface="Times New Roman" pitchFamily="18" charset="0"/>
                        <a:ea typeface="宋体" pitchFamily="2" charset="-122"/>
                      </a:endParaRPr>
                    </a:p>
                  </a:txBody>
                  <a:tcPr marT="45729" marB="45729"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2400" b="1" i="0" u="none" strike="noStrike" cap="none" normalizeH="0" baseline="0" dirty="0">
                          <a:ln>
                            <a:noFill/>
                          </a:ln>
                          <a:solidFill>
                            <a:srgbClr val="0000FF"/>
                          </a:solidFill>
                          <a:effectLst/>
                          <a:latin typeface="Times New Roman" pitchFamily="18" charset="0"/>
                          <a:ea typeface="宋体" pitchFamily="2" charset="-122"/>
                          <a:cs typeface="Times New Roman" pitchFamily="18" charset="0"/>
                        </a:rPr>
                        <a:t>3.6</a:t>
                      </a:r>
                      <a:r>
                        <a:rPr kumimoji="1"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10.2       16.49</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9.43      15.65    </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6.32</a:t>
                      </a:r>
                      <a:endParaRPr kumimoji="1" lang="en-US" altLang="zh-CN" sz="2400" b="0" i="0" u="none" strike="noStrike" cap="none" normalizeH="0" baseline="0" dirty="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Group 8">
            <a:extLst>
              <a:ext uri="{FF2B5EF4-FFF2-40B4-BE49-F238E27FC236}">
                <a16:creationId xmlns:a16="http://schemas.microsoft.com/office/drawing/2014/main" id="{F164EAE5-64A4-4FA2-AEF7-5CB1BC97EDF2}"/>
              </a:ext>
            </a:extLst>
          </p:cNvPr>
          <p:cNvGraphicFramePr>
            <a:graphicFrameLocks noGrp="1"/>
          </p:cNvGraphicFramePr>
          <p:nvPr/>
        </p:nvGraphicFramePr>
        <p:xfrm>
          <a:off x="4984750" y="3303588"/>
          <a:ext cx="3429000" cy="1279525"/>
        </p:xfrm>
        <a:graphic>
          <a:graphicData uri="http://schemas.openxmlformats.org/drawingml/2006/table">
            <a:tbl>
              <a:tblPr/>
              <a:tblGrid>
                <a:gridCol w="792163">
                  <a:extLst>
                    <a:ext uri="{9D8B030D-6E8A-4147-A177-3AD203B41FA5}">
                      <a16:colId xmlns:a16="http://schemas.microsoft.com/office/drawing/2014/main" val="20000"/>
                    </a:ext>
                  </a:extLst>
                </a:gridCol>
                <a:gridCol w="2636837">
                  <a:extLst>
                    <a:ext uri="{9D8B030D-6E8A-4147-A177-3AD203B41FA5}">
                      <a16:colId xmlns:a16="http://schemas.microsoft.com/office/drawing/2014/main" val="20001"/>
                    </a:ext>
                  </a:extLst>
                </a:gridCol>
              </a:tblGrid>
              <a:tr h="4568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⑥   　     ⑦</a:t>
                      </a: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0"/>
                  </a:ext>
                </a:extLst>
              </a:tr>
              <a:tr h="8226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③</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⑥</a:t>
                      </a:r>
                      <a:endParaRPr kumimoji="1" lang="en-US" altLang="zh-CN" sz="2400" b="0" i="0" u="none" strike="noStrike" cap="none" normalizeH="0" baseline="0">
                        <a:ln>
                          <a:noFill/>
                        </a:ln>
                        <a:solidFill>
                          <a:schemeClr val="tx1"/>
                        </a:solidFill>
                        <a:effectLst/>
                        <a:latin typeface="Times New Roman" pitchFamily="18" charset="0"/>
                        <a:ea typeface="宋体" pitchFamily="2" charset="-122"/>
                      </a:endParaRPr>
                    </a:p>
                  </a:txBody>
                  <a:tcPr marT="45576" marB="45576" horzOverflow="overflow">
                    <a:lnL cap="flat">
                      <a:noFill/>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0000FF"/>
                          </a:solidFill>
                          <a:effectLst/>
                          <a:latin typeface="Times New Roman" pitchFamily="18" charset="0"/>
                          <a:ea typeface="宋体" pitchFamily="2" charset="-122"/>
                          <a:cs typeface="Times New Roman" pitchFamily="18" charset="0"/>
                        </a:rPr>
                        <a:t> 6.32</a:t>
                      </a:r>
                      <a:r>
                        <a:rPr kumimoji="1"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10 .2</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16.49</a:t>
                      </a:r>
                      <a:endParaRPr kumimoji="1" lang="en-US" altLang="zh-CN" sz="2400" b="0" i="0" u="none" strike="noStrike" cap="none" normalizeH="0" baseline="0" dirty="0">
                        <a:ln>
                          <a:noFill/>
                        </a:ln>
                        <a:solidFill>
                          <a:schemeClr val="tx1"/>
                        </a:solidFill>
                        <a:effectLst/>
                        <a:latin typeface="Times New Roman" pitchFamily="18" charset="0"/>
                        <a:ea typeface="宋体" pitchFamily="2" charset="-122"/>
                      </a:endParaRPr>
                    </a:p>
                  </a:txBody>
                  <a:tcPr marT="45576" marB="45576" horzOverflow="overflow">
                    <a:lnL w="12700" cap="flat" cmpd="sng" algn="ctr">
                      <a:solidFill>
                        <a:srgbClr val="000000"/>
                      </a:solidFill>
                      <a:prstDash val="solid"/>
                      <a:miter lim="800000"/>
                      <a:headEnd type="none" w="sm" len="sm"/>
                      <a:tailEnd type="none" w="sm" len="sm"/>
                    </a:lnL>
                    <a:lnR cap="flat">
                      <a:noFill/>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3462" name="文本框 7">
            <a:extLst>
              <a:ext uri="{FF2B5EF4-FFF2-40B4-BE49-F238E27FC236}">
                <a16:creationId xmlns:a16="http://schemas.microsoft.com/office/drawing/2014/main" id="{9DB992D7-2107-4577-B182-5721B33BFD89}"/>
              </a:ext>
            </a:extLst>
          </p:cNvPr>
          <p:cNvSpPr txBox="1">
            <a:spLocks noChangeArrowheads="1"/>
          </p:cNvSpPr>
          <p:nvPr/>
        </p:nvSpPr>
        <p:spPr bwMode="auto">
          <a:xfrm>
            <a:off x="776288" y="327025"/>
            <a:ext cx="3402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99"/>
                </a:solidFill>
                <a:latin typeface="黑体" panose="02010609060101010101" pitchFamily="49" charset="-122"/>
                <a:ea typeface="黑体" panose="02010609060101010101" pitchFamily="49" charset="-122"/>
              </a:rPr>
              <a:t>最短距离法</a:t>
            </a:r>
            <a:endParaRPr lang="zh-CN" altLang="en-US">
              <a:solidFill>
                <a:srgbClr val="000000"/>
              </a:solidFill>
              <a:latin typeface="Calibri" panose="020F0502020204030204" pitchFamily="34" charset="0"/>
            </a:endParaRPr>
          </a:p>
        </p:txBody>
      </p:sp>
      <p:sp>
        <p:nvSpPr>
          <p:cNvPr id="103463" name="文本框 8">
            <a:extLst>
              <a:ext uri="{FF2B5EF4-FFF2-40B4-BE49-F238E27FC236}">
                <a16:creationId xmlns:a16="http://schemas.microsoft.com/office/drawing/2014/main" id="{28B65FDF-D90E-49F8-8BEC-F3A6065623EC}"/>
              </a:ext>
            </a:extLst>
          </p:cNvPr>
          <p:cNvSpPr txBox="1">
            <a:spLocks noChangeArrowheads="1"/>
          </p:cNvSpPr>
          <p:nvPr/>
        </p:nvSpPr>
        <p:spPr bwMode="auto">
          <a:xfrm>
            <a:off x="5556250" y="336550"/>
            <a:ext cx="2857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99"/>
                </a:solidFill>
                <a:latin typeface="黑体" panose="02010609060101010101" pitchFamily="49" charset="-122"/>
                <a:ea typeface="黑体" panose="02010609060101010101" pitchFamily="49" charset="-122"/>
              </a:rPr>
              <a:t>最长距离法</a:t>
            </a:r>
            <a:endParaRPr lang="zh-CN" altLang="en-US">
              <a:solidFill>
                <a:srgbClr val="000000"/>
              </a:solidFill>
              <a:latin typeface="Calibri" panose="020F0502020204030204" pitchFamily="34" charset="0"/>
            </a:endParaRPr>
          </a:p>
        </p:txBody>
      </p:sp>
      <p:cxnSp>
        <p:nvCxnSpPr>
          <p:cNvPr id="11" name="直接连接符 10">
            <a:extLst>
              <a:ext uri="{FF2B5EF4-FFF2-40B4-BE49-F238E27FC236}">
                <a16:creationId xmlns:a16="http://schemas.microsoft.com/office/drawing/2014/main" id="{6E8E09B8-61FE-4E90-B6DF-AA4EBC3B41EB}"/>
              </a:ext>
            </a:extLst>
          </p:cNvPr>
          <p:cNvCxnSpPr>
            <a:cxnSpLocks/>
          </p:cNvCxnSpPr>
          <p:nvPr/>
        </p:nvCxnSpPr>
        <p:spPr>
          <a:xfrm>
            <a:off x="4730750" y="26988"/>
            <a:ext cx="0" cy="6473825"/>
          </a:xfrm>
          <a:prstGeom prst="line">
            <a:avLst/>
          </a:prstGeom>
          <a:ln w="19050" cmpd="thinThick">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B67DC6B-F4DE-4608-8C4C-D91DE43522BC}"/>
              </a:ext>
            </a:extLst>
          </p:cNvPr>
          <p:cNvSpPr>
            <a:spLocks noChangeArrowheads="1"/>
          </p:cNvSpPr>
          <p:nvPr/>
        </p:nvSpPr>
        <p:spPr bwMode="auto">
          <a:xfrm>
            <a:off x="2665413" y="557213"/>
            <a:ext cx="3244850" cy="701675"/>
          </a:xfrm>
          <a:prstGeom prst="rect">
            <a:avLst/>
          </a:prstGeom>
          <a:noFill/>
          <a:ln>
            <a:noFill/>
          </a:ln>
        </p:spPr>
        <p:txBody>
          <a:bodyPr anchor="ctr"/>
          <a:lstStyle/>
          <a:p>
            <a:pPr algn="ctr" eaLnBrk="1" hangingPunct="1">
              <a:defRPr/>
            </a:pPr>
            <a:r>
              <a:rPr lang="zh-CN" altLang="en-US" sz="3960" b="1" dirty="0">
                <a:solidFill>
                  <a:srgbClr val="006600"/>
                </a:solidFill>
                <a:latin typeface="黑体" panose="02010609060101010101" pitchFamily="49" charset="-122"/>
                <a:ea typeface="黑体" panose="02010609060101010101" pitchFamily="49" charset="-122"/>
              </a:rPr>
              <a:t>确定类的个数</a:t>
            </a:r>
          </a:p>
        </p:txBody>
      </p:sp>
      <p:sp>
        <p:nvSpPr>
          <p:cNvPr id="104451" name="矩形 1">
            <a:extLst>
              <a:ext uri="{FF2B5EF4-FFF2-40B4-BE49-F238E27FC236}">
                <a16:creationId xmlns:a16="http://schemas.microsoft.com/office/drawing/2014/main" id="{0D0200C9-C176-4637-9A74-F988682F6A19}"/>
              </a:ext>
            </a:extLst>
          </p:cNvPr>
          <p:cNvSpPr>
            <a:spLocks noChangeArrowheads="1"/>
          </p:cNvSpPr>
          <p:nvPr/>
        </p:nvSpPr>
        <p:spPr bwMode="auto">
          <a:xfrm>
            <a:off x="785813" y="1741488"/>
            <a:ext cx="780256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b="1">
                <a:solidFill>
                  <a:srgbClr val="000099"/>
                </a:solidFill>
                <a:latin typeface="宋体" panose="02010600030101010101" pitchFamily="2" charset="-122"/>
                <a:cs typeface="Times New Roman" panose="02020603050405020304" pitchFamily="18" charset="0"/>
              </a:rPr>
              <a:t>1. </a:t>
            </a:r>
            <a:r>
              <a:rPr lang="zh-CN" altLang="en-US" b="1">
                <a:solidFill>
                  <a:srgbClr val="000099"/>
                </a:solidFill>
                <a:latin typeface="黑体" panose="02010609060101010101" pitchFamily="49" charset="-122"/>
                <a:ea typeface="黑体" panose="02010609060101010101" pitchFamily="49" charset="-122"/>
                <a:cs typeface="Times New Roman" panose="02020603050405020304" pitchFamily="18" charset="0"/>
              </a:rPr>
              <a:t>给定阈值</a:t>
            </a:r>
            <a:r>
              <a:rPr lang="en-US" altLang="zh-CN" b="1">
                <a:solidFill>
                  <a:srgbClr val="000000"/>
                </a:solidFill>
                <a:latin typeface="Times New Roman" panose="02020603050405020304" pitchFamily="18" charset="0"/>
                <a:cs typeface="Times New Roman" panose="02020603050405020304" pitchFamily="18" charset="0"/>
              </a:rPr>
              <a:t>——</a:t>
            </a:r>
            <a:r>
              <a:rPr lang="zh-CN" altLang="en-US" b="1">
                <a:solidFill>
                  <a:srgbClr val="000000"/>
                </a:solidFill>
                <a:latin typeface="宋体" panose="02010600030101010101" pitchFamily="2" charset="-122"/>
                <a:cs typeface="Times New Roman" panose="02020603050405020304" pitchFamily="18" charset="0"/>
              </a:rPr>
              <a:t>通过观测聚类图，给出一个合适的阈值</a:t>
            </a:r>
            <a:r>
              <a:rPr lang="en-US" altLang="zh-CN" b="1">
                <a:solidFill>
                  <a:srgbClr val="000000"/>
                </a:solidFill>
                <a:latin typeface="宋体" panose="02010600030101010101" pitchFamily="2" charset="-122"/>
                <a:cs typeface="Times New Roman" panose="02020603050405020304" pitchFamily="18" charset="0"/>
              </a:rPr>
              <a:t>T</a:t>
            </a:r>
            <a:r>
              <a:rPr lang="zh-CN" altLang="en-US" b="1">
                <a:solidFill>
                  <a:srgbClr val="000000"/>
                </a:solidFill>
                <a:latin typeface="宋体" panose="02010600030101010101" pitchFamily="2" charset="-122"/>
              </a:rPr>
              <a:t>。</a:t>
            </a:r>
            <a:endParaRPr lang="zh-CN" altLang="en-US" b="1">
              <a:solidFill>
                <a:srgbClr val="000000"/>
              </a:solidFill>
              <a:latin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3136AB47-704C-416F-B238-C3FE3D269785}"/>
              </a:ext>
            </a:extLst>
          </p:cNvPr>
          <p:cNvSpPr>
            <a:spLocks noChangeArrowheads="1"/>
          </p:cNvSpPr>
          <p:nvPr/>
        </p:nvSpPr>
        <p:spPr bwMode="auto">
          <a:xfrm>
            <a:off x="388938" y="352425"/>
            <a:ext cx="8797925"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ct val="50000"/>
              </a:spcBef>
              <a:buFontTx/>
              <a:buNone/>
            </a:pPr>
            <a:r>
              <a:rPr lang="en-US" altLang="zh-CN" b="1">
                <a:solidFill>
                  <a:srgbClr val="000099"/>
                </a:solidFill>
                <a:latin typeface="黑体" panose="02010609060101010101" pitchFamily="49" charset="-122"/>
                <a:ea typeface="黑体" panose="02010609060101010101" pitchFamily="49" charset="-122"/>
                <a:cs typeface="Times New Roman" panose="02020603050405020304" pitchFamily="18" charset="0"/>
              </a:rPr>
              <a:t>2.</a:t>
            </a:r>
            <a:r>
              <a:rPr lang="zh-CN" altLang="en-US" b="1">
                <a:solidFill>
                  <a:srgbClr val="000099"/>
                </a:solidFill>
                <a:latin typeface="黑体" panose="02010609060101010101" pitchFamily="49" charset="-122"/>
                <a:ea typeface="黑体" panose="02010609060101010101" pitchFamily="49" charset="-122"/>
                <a:cs typeface="Times New Roman" panose="02020603050405020304" pitchFamily="18" charset="0"/>
              </a:rPr>
              <a:t>统计量</a:t>
            </a:r>
          </a:p>
          <a:p>
            <a:pPr eaLnBrk="1" hangingPunct="1">
              <a:lnSpc>
                <a:spcPct val="125000"/>
              </a:lnSpc>
              <a:spcBef>
                <a:spcPct val="50000"/>
              </a:spcBef>
              <a:buFontTx/>
              <a:buNone/>
            </a:pPr>
            <a:r>
              <a:rPr lang="zh-CN" altLang="en-US" b="1">
                <a:solidFill>
                  <a:srgbClr val="000000"/>
                </a:solidFill>
                <a:latin typeface="楷体_GB2312" panose="02010609030101010101" pitchFamily="49" charset="-122"/>
                <a:ea typeface="楷体_GB2312" panose="02010609030101010101" pitchFamily="49" charset="-122"/>
                <a:cs typeface="Times New Roman" panose="02020603050405020304" pitchFamily="18" charset="0"/>
              </a:rPr>
              <a:t>   </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其中</a:t>
            </a:r>
            <a:r>
              <a:rPr lang="en-US" altLang="zh-CN" b="1">
                <a:solidFill>
                  <a:srgbClr val="000000"/>
                </a:solidFill>
                <a:latin typeface="黑体" panose="02010609060101010101" pitchFamily="49" charset="-122"/>
                <a:ea typeface="黑体" panose="02010609060101010101" pitchFamily="49" charset="-122"/>
                <a:cs typeface="Times New Roman" panose="02020603050405020304" pitchFamily="18" charset="0"/>
              </a:rPr>
              <a:t>T</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是数据的总离差平方和，  是组内离差平方和。</a:t>
            </a:r>
          </a:p>
          <a:p>
            <a:pPr eaLnBrk="1" hangingPunct="1">
              <a:lnSpc>
                <a:spcPct val="125000"/>
              </a:lnSpc>
              <a:spcBef>
                <a:spcPct val="50000"/>
              </a:spcBef>
              <a:buFontTx/>
              <a:buNone/>
            </a:pP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      比较大，说明分</a:t>
            </a:r>
            <a:r>
              <a:rPr lang="en-US" altLang="zh-CN"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个类时类内的离差平方和比较小，也就是说分</a:t>
            </a:r>
            <a:r>
              <a:rPr lang="en-US" altLang="zh-CN"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类是合适的。</a:t>
            </a:r>
            <a:endParaRPr lang="en-US" altLang="zh-CN"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eaLnBrk="1" hangingPunct="1">
              <a:lnSpc>
                <a:spcPct val="125000"/>
              </a:lnSpc>
              <a:spcBef>
                <a:spcPct val="50000"/>
              </a:spcBef>
              <a:buFontTx/>
              <a:buNone/>
            </a:pPr>
            <a:r>
              <a:rPr lang="en-US" altLang="zh-CN" b="1">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分类越多，每个类的类内的离差平方和就越小，  也就越大；所以我们只能取合适的</a:t>
            </a:r>
            <a:r>
              <a:rPr lang="en-US" altLang="zh-CN"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，使得   足够大，而</a:t>
            </a:r>
            <a:r>
              <a:rPr lang="en-US" altLang="zh-CN"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本身很小，随着</a:t>
            </a:r>
            <a:r>
              <a:rPr lang="en-US" altLang="zh-CN"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的增加，  的增幅不大。比如，假定分</a:t>
            </a:r>
            <a:r>
              <a:rPr lang="en-US" altLang="zh-CN"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类时，   </a:t>
            </a:r>
            <a:r>
              <a:rPr lang="en-US" altLang="zh-CN" b="1">
                <a:solidFill>
                  <a:srgbClr val="000000"/>
                </a:solidFill>
                <a:latin typeface="黑体" panose="02010609060101010101" pitchFamily="49" charset="-122"/>
                <a:ea typeface="黑体" panose="02010609060101010101" pitchFamily="49" charset="-122"/>
                <a:cs typeface="Times New Roman" panose="02020603050405020304" pitchFamily="18" charset="0"/>
              </a:rPr>
              <a:t>=0.8</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；下一次合并分三类时，  下降了许多，  </a:t>
            </a:r>
            <a:r>
              <a:rPr lang="en-US" altLang="zh-CN" b="1">
                <a:solidFill>
                  <a:srgbClr val="000000"/>
                </a:solidFill>
                <a:latin typeface="黑体" panose="02010609060101010101" pitchFamily="49" charset="-122"/>
                <a:ea typeface="黑体" panose="02010609060101010101" pitchFamily="49" charset="-122"/>
                <a:cs typeface="Times New Roman" panose="02020603050405020304" pitchFamily="18" charset="0"/>
              </a:rPr>
              <a:t>=0.32</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，则分</a:t>
            </a:r>
            <a:r>
              <a:rPr lang="en-US" altLang="zh-CN" b="1">
                <a:solidFill>
                  <a:srgbClr val="000000"/>
                </a:solidFill>
                <a:latin typeface="黑体" panose="02010609060101010101" pitchFamily="49" charset="-122"/>
                <a:ea typeface="黑体" panose="02010609060101010101" pitchFamily="49" charset="-122"/>
                <a:cs typeface="Times New Roman" panose="02020603050405020304" pitchFamily="18" charset="0"/>
              </a:rPr>
              <a:t>4 </a:t>
            </a:r>
            <a:r>
              <a:rPr lang="zh-CN" altLang="en-US" b="1">
                <a:solidFill>
                  <a:srgbClr val="000000"/>
                </a:solidFill>
                <a:latin typeface="黑体" panose="02010609060101010101" pitchFamily="49" charset="-122"/>
                <a:ea typeface="黑体" panose="02010609060101010101" pitchFamily="49" charset="-122"/>
                <a:cs typeface="Times New Roman" panose="02020603050405020304" pitchFamily="18" charset="0"/>
              </a:rPr>
              <a:t>类是合适的。</a:t>
            </a:r>
          </a:p>
        </p:txBody>
      </p:sp>
      <p:graphicFrame>
        <p:nvGraphicFramePr>
          <p:cNvPr id="105475" name="Object 10">
            <a:extLst>
              <a:ext uri="{FF2B5EF4-FFF2-40B4-BE49-F238E27FC236}">
                <a16:creationId xmlns:a16="http://schemas.microsoft.com/office/drawing/2014/main" id="{3FD40B4E-4E51-4D11-AB7F-1B0D4954174C}"/>
              </a:ext>
            </a:extLst>
          </p:cNvPr>
          <p:cNvGraphicFramePr>
            <a:graphicFrameLocks noChangeAspect="1"/>
          </p:cNvGraphicFramePr>
          <p:nvPr/>
        </p:nvGraphicFramePr>
        <p:xfrm>
          <a:off x="7237413" y="3619500"/>
          <a:ext cx="525462" cy="563563"/>
        </p:xfrm>
        <a:graphic>
          <a:graphicData uri="http://schemas.openxmlformats.org/presentationml/2006/ole">
            <mc:AlternateContent xmlns:mc="http://schemas.openxmlformats.org/markup-compatibility/2006">
              <mc:Choice xmlns:v="urn:schemas-microsoft-com:vml" Requires="v">
                <p:oleObj spid="_x0000_s54742" name="公式" r:id="rId4" imgW="129732" imgH="137001" progId="Equation.3">
                  <p:embed/>
                </p:oleObj>
              </mc:Choice>
              <mc:Fallback>
                <p:oleObj name="公式" r:id="rId4" imgW="129732" imgH="137001"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7413" y="3619500"/>
                        <a:ext cx="52546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6" name="对象 1">
            <a:extLst>
              <a:ext uri="{FF2B5EF4-FFF2-40B4-BE49-F238E27FC236}">
                <a16:creationId xmlns:a16="http://schemas.microsoft.com/office/drawing/2014/main" id="{3597E08A-9DA3-47BD-8035-EF7D5579C12E}"/>
              </a:ext>
            </a:extLst>
          </p:cNvPr>
          <p:cNvGraphicFramePr>
            <a:graphicFrameLocks noChangeAspect="1"/>
          </p:cNvGraphicFramePr>
          <p:nvPr/>
        </p:nvGraphicFramePr>
        <p:xfrm>
          <a:off x="5164138" y="4240213"/>
          <a:ext cx="525462" cy="563562"/>
        </p:xfrm>
        <a:graphic>
          <a:graphicData uri="http://schemas.openxmlformats.org/presentationml/2006/ole">
            <mc:AlternateContent xmlns:mc="http://schemas.openxmlformats.org/markup-compatibility/2006">
              <mc:Choice xmlns:v="urn:schemas-microsoft-com:vml" Requires="v">
                <p:oleObj spid="_x0000_s54743" name="公式" r:id="rId6" imgW="122157" imgH="129390" progId="Equation.3">
                  <p:embed/>
                </p:oleObj>
              </mc:Choice>
              <mc:Fallback>
                <p:oleObj name="公式" r:id="rId6" imgW="122157" imgH="129390" progId="Equation.3">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4138" y="4240213"/>
                        <a:ext cx="525462"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7" name="对象 2">
            <a:extLst>
              <a:ext uri="{FF2B5EF4-FFF2-40B4-BE49-F238E27FC236}">
                <a16:creationId xmlns:a16="http://schemas.microsoft.com/office/drawing/2014/main" id="{E569A41A-E7F7-4EB7-8DBD-BA67AF341B78}"/>
              </a:ext>
            </a:extLst>
          </p:cNvPr>
          <p:cNvGraphicFramePr>
            <a:graphicFrameLocks noChangeAspect="1"/>
          </p:cNvGraphicFramePr>
          <p:nvPr/>
        </p:nvGraphicFramePr>
        <p:xfrm>
          <a:off x="7804150" y="4703763"/>
          <a:ext cx="525463" cy="563562"/>
        </p:xfrm>
        <a:graphic>
          <a:graphicData uri="http://schemas.openxmlformats.org/presentationml/2006/ole">
            <mc:AlternateContent xmlns:mc="http://schemas.openxmlformats.org/markup-compatibility/2006">
              <mc:Choice xmlns:v="urn:schemas-microsoft-com:vml" Requires="v">
                <p:oleObj spid="_x0000_s54744" name="公式" r:id="rId8" imgW="114108" imgH="121779" progId="Equation.3">
                  <p:embed/>
                </p:oleObj>
              </mc:Choice>
              <mc:Fallback>
                <p:oleObj name="公式" r:id="rId8" imgW="114108" imgH="121779" progId="Equation.3">
                  <p:embed/>
                  <p:pic>
                    <p:nvPicPr>
                      <p:cNvPr id="0" name="对象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4150" y="4703763"/>
                        <a:ext cx="52546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8" name="对象 3">
            <a:extLst>
              <a:ext uri="{FF2B5EF4-FFF2-40B4-BE49-F238E27FC236}">
                <a16:creationId xmlns:a16="http://schemas.microsoft.com/office/drawing/2014/main" id="{0F255B94-9767-489F-82A9-7327DC27DD24}"/>
              </a:ext>
            </a:extLst>
          </p:cNvPr>
          <p:cNvGraphicFramePr>
            <a:graphicFrameLocks noChangeAspect="1"/>
          </p:cNvGraphicFramePr>
          <p:nvPr/>
        </p:nvGraphicFramePr>
        <p:xfrm>
          <a:off x="1671638" y="5248275"/>
          <a:ext cx="525462" cy="563563"/>
        </p:xfrm>
        <a:graphic>
          <a:graphicData uri="http://schemas.openxmlformats.org/presentationml/2006/ole">
            <mc:AlternateContent xmlns:mc="http://schemas.openxmlformats.org/markup-compatibility/2006">
              <mc:Choice xmlns:v="urn:schemas-microsoft-com:vml" Requires="v">
                <p:oleObj spid="_x0000_s54745" name="公式" r:id="rId10" imgW="114108" imgH="121779" progId="Equation.3">
                  <p:embed/>
                </p:oleObj>
              </mc:Choice>
              <mc:Fallback>
                <p:oleObj name="公式" r:id="rId10" imgW="114108" imgH="121779" progId="Equation.3">
                  <p:embed/>
                  <p:pic>
                    <p:nvPicPr>
                      <p:cNvPr id="0" name="对象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1638" y="5248275"/>
                        <a:ext cx="52546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9" name="对象 4">
            <a:extLst>
              <a:ext uri="{FF2B5EF4-FFF2-40B4-BE49-F238E27FC236}">
                <a16:creationId xmlns:a16="http://schemas.microsoft.com/office/drawing/2014/main" id="{4FEB93D2-6B94-4ADA-97BD-796248E55516}"/>
              </a:ext>
            </a:extLst>
          </p:cNvPr>
          <p:cNvGraphicFramePr>
            <a:graphicFrameLocks noChangeAspect="1"/>
          </p:cNvGraphicFramePr>
          <p:nvPr/>
        </p:nvGraphicFramePr>
        <p:xfrm>
          <a:off x="2749550" y="4703763"/>
          <a:ext cx="525463" cy="563562"/>
        </p:xfrm>
        <a:graphic>
          <a:graphicData uri="http://schemas.openxmlformats.org/presentationml/2006/ole">
            <mc:AlternateContent xmlns:mc="http://schemas.openxmlformats.org/markup-compatibility/2006">
              <mc:Choice xmlns:v="urn:schemas-microsoft-com:vml" Requires="v">
                <p:oleObj spid="_x0000_s54746" name="公式" r:id="rId12" imgW="98956" imgH="106557" progId="Equation.3">
                  <p:embed/>
                </p:oleObj>
              </mc:Choice>
              <mc:Fallback>
                <p:oleObj name="公式" r:id="rId12" imgW="98956" imgH="106557" progId="Equation.3">
                  <p:embed/>
                  <p:pic>
                    <p:nvPicPr>
                      <p:cNvPr id="0" name="对象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9550" y="4703763"/>
                        <a:ext cx="52546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0" name="对象 5">
            <a:extLst>
              <a:ext uri="{FF2B5EF4-FFF2-40B4-BE49-F238E27FC236}">
                <a16:creationId xmlns:a16="http://schemas.microsoft.com/office/drawing/2014/main" id="{D3B43FEE-152F-4E15-8D35-98007E3E80DD}"/>
              </a:ext>
            </a:extLst>
          </p:cNvPr>
          <p:cNvGraphicFramePr>
            <a:graphicFrameLocks noChangeAspect="1"/>
          </p:cNvGraphicFramePr>
          <p:nvPr/>
        </p:nvGraphicFramePr>
        <p:xfrm>
          <a:off x="8356600" y="3155950"/>
          <a:ext cx="525463" cy="563563"/>
        </p:xfrm>
        <a:graphic>
          <a:graphicData uri="http://schemas.openxmlformats.org/presentationml/2006/ole">
            <mc:AlternateContent xmlns:mc="http://schemas.openxmlformats.org/markup-compatibility/2006">
              <mc:Choice xmlns:v="urn:schemas-microsoft-com:vml" Requires="v">
                <p:oleObj spid="_x0000_s54747" name="公式" r:id="rId14" imgW="98956" imgH="106557" progId="Equation.3">
                  <p:embed/>
                </p:oleObj>
              </mc:Choice>
              <mc:Fallback>
                <p:oleObj name="公式" r:id="rId14" imgW="98956" imgH="106557" progId="Equation.3">
                  <p:embed/>
                  <p:pic>
                    <p:nvPicPr>
                      <p:cNvPr id="0" name="对象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56600" y="3155950"/>
                        <a:ext cx="5254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1" name="对象 6">
            <a:extLst>
              <a:ext uri="{FF2B5EF4-FFF2-40B4-BE49-F238E27FC236}">
                <a16:creationId xmlns:a16="http://schemas.microsoft.com/office/drawing/2014/main" id="{A4C67137-3D6E-4819-847D-35942033F042}"/>
              </a:ext>
            </a:extLst>
          </p:cNvPr>
          <p:cNvGraphicFramePr>
            <a:graphicFrameLocks noChangeAspect="1"/>
          </p:cNvGraphicFramePr>
          <p:nvPr/>
        </p:nvGraphicFramePr>
        <p:xfrm>
          <a:off x="2297113" y="134938"/>
          <a:ext cx="1879600" cy="1041400"/>
        </p:xfrm>
        <a:graphic>
          <a:graphicData uri="http://schemas.openxmlformats.org/presentationml/2006/ole">
            <mc:AlternateContent xmlns:mc="http://schemas.openxmlformats.org/markup-compatibility/2006">
              <mc:Choice xmlns:v="urn:schemas-microsoft-com:vml" Requires="v">
                <p:oleObj spid="_x0000_s54748" name="公式" r:id="rId16" imgW="807750" imgH="350590" progId="Equation.3">
                  <p:embed/>
                </p:oleObj>
              </mc:Choice>
              <mc:Fallback>
                <p:oleObj name="公式" r:id="rId16" imgW="807750" imgH="350590" progId="Equation.3">
                  <p:embed/>
                  <p:pic>
                    <p:nvPicPr>
                      <p:cNvPr id="0" name="对象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97113" y="134938"/>
                        <a:ext cx="18796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2" name="对象 7">
            <a:extLst>
              <a:ext uri="{FF2B5EF4-FFF2-40B4-BE49-F238E27FC236}">
                <a16:creationId xmlns:a16="http://schemas.microsoft.com/office/drawing/2014/main" id="{C18E73C1-6757-490F-9E3C-86FB836F078F}"/>
              </a:ext>
            </a:extLst>
          </p:cNvPr>
          <p:cNvGraphicFramePr>
            <a:graphicFrameLocks noChangeAspect="1"/>
          </p:cNvGraphicFramePr>
          <p:nvPr/>
        </p:nvGraphicFramePr>
        <p:xfrm>
          <a:off x="5726113" y="1085850"/>
          <a:ext cx="490537" cy="622300"/>
        </p:xfrm>
        <a:graphic>
          <a:graphicData uri="http://schemas.openxmlformats.org/presentationml/2006/ole">
            <mc:AlternateContent xmlns:mc="http://schemas.openxmlformats.org/markup-compatibility/2006">
              <mc:Choice xmlns:v="urn:schemas-microsoft-com:vml" Requires="v">
                <p:oleObj spid="_x0000_s54749" name="公式" r:id="rId18" imgW="122157" imgH="167446" progId="Equation.3">
                  <p:embed/>
                </p:oleObj>
              </mc:Choice>
              <mc:Fallback>
                <p:oleObj name="公式" r:id="rId18" imgW="122157" imgH="167446" progId="Equation.3">
                  <p:embed/>
                  <p:pic>
                    <p:nvPicPr>
                      <p:cNvPr id="0" name="对象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26113" y="1085850"/>
                        <a:ext cx="490537"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3" name="对象 1">
            <a:extLst>
              <a:ext uri="{FF2B5EF4-FFF2-40B4-BE49-F238E27FC236}">
                <a16:creationId xmlns:a16="http://schemas.microsoft.com/office/drawing/2014/main" id="{E2B8E4A2-5CCC-4112-9026-A6BC9DE72E39}"/>
              </a:ext>
            </a:extLst>
          </p:cNvPr>
          <p:cNvGraphicFramePr>
            <a:graphicFrameLocks noChangeAspect="1"/>
          </p:cNvGraphicFramePr>
          <p:nvPr/>
        </p:nvGraphicFramePr>
        <p:xfrm>
          <a:off x="1003300" y="1795463"/>
          <a:ext cx="563563" cy="604837"/>
        </p:xfrm>
        <a:graphic>
          <a:graphicData uri="http://schemas.openxmlformats.org/presentationml/2006/ole">
            <mc:AlternateContent xmlns:mc="http://schemas.openxmlformats.org/markup-compatibility/2006">
              <mc:Choice xmlns:v="urn:schemas-microsoft-com:vml" Requires="v">
                <p:oleObj spid="_x0000_s54750" name="公式" r:id="rId20" imgW="122157" imgH="129390" progId="Equation.3">
                  <p:embed/>
                </p:oleObj>
              </mc:Choice>
              <mc:Fallback>
                <p:oleObj name="公式" r:id="rId20" imgW="122157" imgH="129390" progId="Equation.3">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300" y="1795463"/>
                        <a:ext cx="5635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7">
            <a:extLst>
              <a:ext uri="{FF2B5EF4-FFF2-40B4-BE49-F238E27FC236}">
                <a16:creationId xmlns:a16="http://schemas.microsoft.com/office/drawing/2014/main" id="{6750D6CB-B7D9-4B26-A4DD-68E5C5EEC296}"/>
              </a:ext>
            </a:extLst>
          </p:cNvPr>
          <p:cNvSpPr txBox="1">
            <a:spLocks noChangeArrowheads="1"/>
          </p:cNvSpPr>
          <p:nvPr/>
        </p:nvSpPr>
        <p:spPr bwMode="auto">
          <a:xfrm>
            <a:off x="395288" y="188913"/>
            <a:ext cx="5453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200" b="1">
                <a:solidFill>
                  <a:srgbClr val="1F497D"/>
                </a:solidFill>
                <a:latin typeface="Times New Roman" panose="02020603050405020304" pitchFamily="18" charset="0"/>
              </a:rPr>
              <a:t>SAS </a:t>
            </a:r>
            <a:r>
              <a:rPr lang="zh-CN" altLang="en-US" sz="3200" b="1">
                <a:solidFill>
                  <a:srgbClr val="1F497D"/>
                </a:solidFill>
                <a:latin typeface="Arial" panose="020B0604020202020204" pitchFamily="34" charset="0"/>
              </a:rPr>
              <a:t>输出：系统聚类法</a:t>
            </a:r>
          </a:p>
        </p:txBody>
      </p:sp>
      <p:sp>
        <p:nvSpPr>
          <p:cNvPr id="10" name="文本框 9">
            <a:extLst>
              <a:ext uri="{FF2B5EF4-FFF2-40B4-BE49-F238E27FC236}">
                <a16:creationId xmlns:a16="http://schemas.microsoft.com/office/drawing/2014/main" id="{74549102-DCB6-4023-A88E-FB9797D0D3ED}"/>
              </a:ext>
            </a:extLst>
          </p:cNvPr>
          <p:cNvSpPr txBox="1"/>
          <p:nvPr/>
        </p:nvSpPr>
        <p:spPr>
          <a:xfrm>
            <a:off x="138113" y="889000"/>
            <a:ext cx="5137150" cy="461963"/>
          </a:xfrm>
          <a:prstGeom prst="rect">
            <a:avLst/>
          </a:prstGeom>
          <a:noFill/>
        </p:spPr>
        <p:txBody>
          <a:bodyPr>
            <a:spAutoFit/>
          </a:bodyPr>
          <a:lstStyle/>
          <a:p>
            <a:pPr eaLnBrk="1" fontAlgn="auto" hangingPunct="1">
              <a:spcBef>
                <a:spcPts val="0"/>
              </a:spcBef>
              <a:spcAft>
                <a:spcPts val="0"/>
              </a:spcAft>
              <a:defRPr/>
            </a:pPr>
            <a:r>
              <a:rPr lang="zh-CN" altLang="en-US" sz="2400" b="1" kern="100" dirty="0">
                <a:solidFill>
                  <a:prstClr val="black"/>
                </a:solidFill>
                <a:latin typeface="Times New Roman" panose="02020603050405020304" pitchFamily="18" charset="0"/>
              </a:rPr>
              <a:t>输出</a:t>
            </a:r>
            <a:r>
              <a:rPr lang="en-US" altLang="zh-CN" sz="2400" b="1" kern="100" dirty="0">
                <a:solidFill>
                  <a:prstClr val="black"/>
                </a:solidFill>
                <a:latin typeface="Times New Roman" panose="02020603050405020304" pitchFamily="18" charset="0"/>
              </a:rPr>
              <a:t>1</a:t>
            </a:r>
            <a:r>
              <a:rPr lang="zh-CN" altLang="en-US" sz="2400" b="1" kern="100" dirty="0">
                <a:solidFill>
                  <a:prstClr val="black"/>
                </a:solidFill>
                <a:latin typeface="Times New Roman" panose="02020603050405020304" pitchFamily="18" charset="0"/>
              </a:rPr>
              <a:t>：聚类历史</a:t>
            </a:r>
            <a:r>
              <a:rPr lang="en-US" altLang="zh-CN" sz="2400" b="1" kern="100" dirty="0">
                <a:solidFill>
                  <a:prstClr val="black"/>
                </a:solidFill>
                <a:latin typeface="Times New Roman" panose="02020603050405020304" pitchFamily="18" charset="0"/>
              </a:rPr>
              <a:t>(</a:t>
            </a:r>
            <a:r>
              <a:rPr lang="zh-CN" altLang="en-US" sz="2400" b="1" kern="100" dirty="0">
                <a:solidFill>
                  <a:prstClr val="black"/>
                </a:solidFill>
                <a:latin typeface="Times New Roman" panose="02020603050405020304" pitchFamily="18" charset="0"/>
              </a:rPr>
              <a:t>以</a:t>
            </a:r>
            <a:r>
              <a:rPr lang="en-US" altLang="zh-CN" sz="2400" b="1" kern="100" dirty="0">
                <a:solidFill>
                  <a:prstClr val="black"/>
                </a:solidFill>
                <a:latin typeface="Times New Roman" panose="02020603050405020304" pitchFamily="18" charset="0"/>
              </a:rPr>
              <a:t>Ward</a:t>
            </a:r>
            <a:r>
              <a:rPr lang="zh-CN" altLang="en-US" sz="2400" b="1" kern="100" dirty="0">
                <a:solidFill>
                  <a:prstClr val="black"/>
                </a:solidFill>
                <a:latin typeface="Times New Roman" panose="02020603050405020304" pitchFamily="18" charset="0"/>
              </a:rPr>
              <a:t>法为例</a:t>
            </a:r>
            <a:r>
              <a:rPr lang="en-US" altLang="zh-CN" sz="2400" b="1" kern="100" dirty="0">
                <a:solidFill>
                  <a:prstClr val="black"/>
                </a:solidFill>
                <a:latin typeface="Times New Roman" panose="02020603050405020304" pitchFamily="18" charset="0"/>
              </a:rPr>
              <a:t>)</a:t>
            </a:r>
            <a:endParaRPr lang="zh-CN" altLang="en-US" sz="2400" b="1" dirty="0">
              <a:solidFill>
                <a:prstClr val="black"/>
              </a:solidFill>
              <a:latin typeface="Calibri"/>
            </a:endParaRPr>
          </a:p>
        </p:txBody>
      </p:sp>
      <p:pic>
        <p:nvPicPr>
          <p:cNvPr id="107524" name="Picture 2">
            <a:extLst>
              <a:ext uri="{FF2B5EF4-FFF2-40B4-BE49-F238E27FC236}">
                <a16:creationId xmlns:a16="http://schemas.microsoft.com/office/drawing/2014/main" id="{4E058F3F-80B7-48FD-AC20-DEFD562C0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501775"/>
            <a:ext cx="3425825"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5" name="Picture 4">
            <a:extLst>
              <a:ext uri="{FF2B5EF4-FFF2-40B4-BE49-F238E27FC236}">
                <a16:creationId xmlns:a16="http://schemas.microsoft.com/office/drawing/2014/main" id="{8F0C6CD7-3B1A-42BB-8B24-FBF7472AD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738" y="2232025"/>
            <a:ext cx="3341687"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6" name="Picture 2">
            <a:extLst>
              <a:ext uri="{FF2B5EF4-FFF2-40B4-BE49-F238E27FC236}">
                <a16:creationId xmlns:a16="http://schemas.microsoft.com/office/drawing/2014/main" id="{994737AE-5949-408E-A409-5720C0CD9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467" b="84753"/>
          <a:stretch>
            <a:fillRect/>
          </a:stretch>
        </p:blipFill>
        <p:spPr bwMode="auto">
          <a:xfrm>
            <a:off x="4376738" y="1466850"/>
            <a:ext cx="3341687"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C6CF8275-F022-4DB0-8DD2-77572A6276E2}"/>
              </a:ext>
            </a:extLst>
          </p:cNvPr>
          <p:cNvSpPr/>
          <p:nvPr/>
        </p:nvSpPr>
        <p:spPr>
          <a:xfrm>
            <a:off x="4292600" y="4525963"/>
            <a:ext cx="3425825" cy="865187"/>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矩形 7">
            <a:extLst>
              <a:ext uri="{FF2B5EF4-FFF2-40B4-BE49-F238E27FC236}">
                <a16:creationId xmlns:a16="http://schemas.microsoft.com/office/drawing/2014/main" id="{8D63E514-6A06-4D56-B98D-8E9076A33B16}"/>
              </a:ext>
            </a:extLst>
          </p:cNvPr>
          <p:cNvSpPr/>
          <p:nvPr/>
        </p:nvSpPr>
        <p:spPr>
          <a:xfrm>
            <a:off x="2865438" y="2232025"/>
            <a:ext cx="546100" cy="4437063"/>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矩形 8">
            <a:extLst>
              <a:ext uri="{FF2B5EF4-FFF2-40B4-BE49-F238E27FC236}">
                <a16:creationId xmlns:a16="http://schemas.microsoft.com/office/drawing/2014/main" id="{2A7BF6F6-1EDE-4589-9FA3-C34336AE1732}"/>
              </a:ext>
            </a:extLst>
          </p:cNvPr>
          <p:cNvSpPr/>
          <p:nvPr/>
        </p:nvSpPr>
        <p:spPr>
          <a:xfrm>
            <a:off x="6786563" y="5976938"/>
            <a:ext cx="546100" cy="322262"/>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65EBA3EF-8733-4FAF-A50E-CC95B8B9695E}"/>
              </a:ext>
            </a:extLst>
          </p:cNvPr>
          <p:cNvSpPr>
            <a:spLocks noChangeArrowheads="1"/>
          </p:cNvSpPr>
          <p:nvPr/>
        </p:nvSpPr>
        <p:spPr bwMode="auto">
          <a:xfrm>
            <a:off x="468313" y="990600"/>
            <a:ext cx="8424862"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
                <a:schemeClr val="hlink"/>
              </a:buClr>
              <a:buSzPct val="75000"/>
              <a:buFont typeface="Wingdings" panose="05000000000000000000" pitchFamily="2" charset="2"/>
              <a:buNone/>
            </a:pPr>
            <a:r>
              <a:rPr lang="en-US" altLang="zh-CN" sz="2800" b="1">
                <a:latin typeface="宋体" panose="02010600030101010101" pitchFamily="2" charset="-122"/>
                <a:cs typeface="Times New Roman" panose="02020603050405020304" pitchFamily="18" charset="0"/>
              </a:rPr>
              <a:t>3</a:t>
            </a:r>
            <a:r>
              <a:rPr lang="zh-CN" altLang="en-US" sz="2800" b="1">
                <a:latin typeface="宋体" panose="02010600030101010101" pitchFamily="2" charset="-122"/>
                <a:cs typeface="Times New Roman" panose="02020603050405020304" pitchFamily="18" charset="0"/>
              </a:rPr>
              <a:t>、伪</a:t>
            </a:r>
            <a:r>
              <a:rPr lang="en-US" altLang="zh-CN" sz="2800" b="1">
                <a:latin typeface="宋体" panose="02010600030101010101" pitchFamily="2" charset="-122"/>
                <a:cs typeface="Times New Roman" panose="02020603050405020304" pitchFamily="18" charset="0"/>
              </a:rPr>
              <a:t>F</a:t>
            </a:r>
            <a:r>
              <a:rPr lang="zh-CN" altLang="en-US" sz="2800" b="1">
                <a:latin typeface="宋体" panose="02010600030101010101" pitchFamily="2" charset="-122"/>
              </a:rPr>
              <a:t>统计量的定义为</a:t>
            </a:r>
          </a:p>
          <a:p>
            <a:pPr eaLnBrk="1" hangingPunct="1">
              <a:lnSpc>
                <a:spcPct val="125000"/>
              </a:lnSpc>
              <a:spcBef>
                <a:spcPct val="50000"/>
              </a:spcBef>
              <a:buClr>
                <a:schemeClr val="hlink"/>
              </a:buClr>
              <a:buSzPct val="75000"/>
              <a:buFont typeface="Wingdings" panose="05000000000000000000" pitchFamily="2" charset="2"/>
              <a:buNone/>
            </a:pPr>
            <a:r>
              <a:rPr lang="zh-CN" altLang="en-US" sz="2800" b="1">
                <a:latin typeface="宋体" panose="02010600030101010101" pitchFamily="2" charset="-122"/>
              </a:rPr>
              <a:t>  </a:t>
            </a:r>
          </a:p>
          <a:p>
            <a:pPr eaLnBrk="1" hangingPunct="1">
              <a:lnSpc>
                <a:spcPct val="125000"/>
              </a:lnSpc>
              <a:spcBef>
                <a:spcPct val="50000"/>
              </a:spcBef>
              <a:buClr>
                <a:schemeClr val="hlink"/>
              </a:buClr>
              <a:buSzPct val="75000"/>
              <a:buFont typeface="Wingdings" panose="05000000000000000000" pitchFamily="2" charset="2"/>
              <a:buNone/>
            </a:pPr>
            <a:r>
              <a:rPr lang="zh-CN" altLang="en-US" sz="2800" b="1">
                <a:latin typeface="宋体" panose="02010600030101010101" pitchFamily="2" charset="-122"/>
              </a:rPr>
              <a:t>   </a:t>
            </a:r>
            <a:endParaRPr lang="en-US" altLang="zh-CN" sz="2800" b="1">
              <a:latin typeface="宋体" panose="02010600030101010101" pitchFamily="2" charset="-122"/>
            </a:endParaRPr>
          </a:p>
          <a:p>
            <a:pPr eaLnBrk="1" hangingPunct="1">
              <a:lnSpc>
                <a:spcPct val="125000"/>
              </a:lnSpc>
              <a:spcBef>
                <a:spcPct val="50000"/>
              </a:spcBef>
              <a:buClr>
                <a:schemeClr val="hlink"/>
              </a:buClr>
              <a:buSzPct val="75000"/>
              <a:buFont typeface="Wingdings" panose="05000000000000000000" pitchFamily="2" charset="2"/>
              <a:buNone/>
            </a:pPr>
            <a:r>
              <a:rPr lang="zh-CN" altLang="en-US" sz="2800" b="1">
                <a:latin typeface="宋体" panose="02010600030101010101" pitchFamily="2" charset="-122"/>
              </a:rPr>
              <a:t>伪</a:t>
            </a:r>
            <a:r>
              <a:rPr lang="en-US" altLang="zh-CN" sz="2800" b="1">
                <a:latin typeface="宋体" panose="02010600030101010101" pitchFamily="2" charset="-122"/>
              </a:rPr>
              <a:t>F</a:t>
            </a:r>
            <a:r>
              <a:rPr lang="zh-CN" altLang="en-US" sz="2800" b="1">
                <a:latin typeface="宋体" panose="02010600030101010101" pitchFamily="2" charset="-122"/>
              </a:rPr>
              <a:t>统计量用于评价聚为</a:t>
            </a:r>
            <a:r>
              <a:rPr lang="en-US" altLang="zh-CN" sz="2800" b="1">
                <a:latin typeface="宋体" panose="02010600030101010101" pitchFamily="2" charset="-122"/>
              </a:rPr>
              <a:t>G</a:t>
            </a:r>
            <a:r>
              <a:rPr lang="zh-CN" altLang="en-US" sz="2800" b="1">
                <a:latin typeface="宋体" panose="02010600030101010101" pitchFamily="2" charset="-122"/>
              </a:rPr>
              <a:t>类的效果。如果聚类的效果好，类间的离差平方和相对于类内的离差平方和大，所以应该取伪</a:t>
            </a:r>
            <a:r>
              <a:rPr lang="en-US" altLang="zh-CN" sz="2800" b="1">
                <a:latin typeface="宋体" panose="02010600030101010101" pitchFamily="2" charset="-122"/>
              </a:rPr>
              <a:t>F</a:t>
            </a:r>
            <a:r>
              <a:rPr lang="zh-CN" altLang="en-US" sz="2800" b="1">
                <a:latin typeface="宋体" panose="02010600030101010101" pitchFamily="2" charset="-122"/>
              </a:rPr>
              <a:t>统计量较大而类数较小的聚类水平。</a:t>
            </a:r>
          </a:p>
        </p:txBody>
      </p:sp>
      <p:graphicFrame>
        <p:nvGraphicFramePr>
          <p:cNvPr id="108547" name="Object 3">
            <a:extLst>
              <a:ext uri="{FF2B5EF4-FFF2-40B4-BE49-F238E27FC236}">
                <a16:creationId xmlns:a16="http://schemas.microsoft.com/office/drawing/2014/main" id="{8EC5F571-B68F-447F-9E94-2F973DD1BC94}"/>
              </a:ext>
            </a:extLst>
          </p:cNvPr>
          <p:cNvGraphicFramePr>
            <a:graphicFrameLocks noChangeAspect="1"/>
          </p:cNvGraphicFramePr>
          <p:nvPr/>
        </p:nvGraphicFramePr>
        <p:xfrm>
          <a:off x="2843213" y="1844675"/>
          <a:ext cx="3201987" cy="1160463"/>
        </p:xfrm>
        <a:graphic>
          <a:graphicData uri="http://schemas.openxmlformats.org/presentationml/2006/ole">
            <mc:AlternateContent xmlns:mc="http://schemas.openxmlformats.org/markup-compatibility/2006">
              <mc:Choice xmlns:v="urn:schemas-microsoft-com:vml" Requires="v">
                <p:oleObj spid="_x0000_s55350" name="公式" r:id="rId3" imgW="1386810" imgH="388646" progId="Equation.3">
                  <p:embed/>
                </p:oleObj>
              </mc:Choice>
              <mc:Fallback>
                <p:oleObj name="公式" r:id="rId3" imgW="1386810" imgH="38864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844675"/>
                        <a:ext cx="3201987"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BAB2B379-0A8E-4E35-9C47-119E65AD8863}"/>
              </a:ext>
            </a:extLst>
          </p:cNvPr>
          <p:cNvSpPr>
            <a:spLocks noChangeArrowheads="1"/>
          </p:cNvSpPr>
          <p:nvPr/>
        </p:nvSpPr>
        <p:spPr bwMode="auto">
          <a:xfrm>
            <a:off x="755650" y="476250"/>
            <a:ext cx="7345363" cy="530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
                <a:schemeClr val="hlink"/>
              </a:buClr>
              <a:buSzPct val="75000"/>
              <a:buFont typeface="Wingdings" panose="05000000000000000000" pitchFamily="2" charset="2"/>
              <a:buNone/>
            </a:pPr>
            <a:r>
              <a:rPr lang="en-US" altLang="zh-CN" sz="2800" b="1">
                <a:latin typeface="宋体" panose="02010600030101010101" pitchFamily="2" charset="-122"/>
              </a:rPr>
              <a:t>4</a:t>
            </a:r>
            <a:r>
              <a:rPr lang="zh-CN" altLang="en-US" sz="2800" b="1">
                <a:latin typeface="宋体" panose="02010600030101010101" pitchFamily="2" charset="-122"/>
              </a:rPr>
              <a:t>、伪   统计量的定义为</a:t>
            </a:r>
          </a:p>
          <a:p>
            <a:pPr eaLnBrk="1" hangingPunct="1">
              <a:lnSpc>
                <a:spcPct val="90000"/>
              </a:lnSpc>
              <a:spcBef>
                <a:spcPct val="50000"/>
              </a:spcBef>
              <a:buClr>
                <a:schemeClr val="hlink"/>
              </a:buClr>
              <a:buSzPct val="75000"/>
              <a:buFont typeface="Wingdings" panose="05000000000000000000" pitchFamily="2" charset="2"/>
              <a:buNone/>
            </a:pPr>
            <a:endParaRPr lang="zh-CN" altLang="en-US" sz="2800" b="1">
              <a:latin typeface="宋体" panose="02010600030101010101" pitchFamily="2" charset="-122"/>
            </a:endParaRPr>
          </a:p>
          <a:p>
            <a:pPr eaLnBrk="1" hangingPunct="1">
              <a:lnSpc>
                <a:spcPct val="90000"/>
              </a:lnSpc>
              <a:spcBef>
                <a:spcPct val="50000"/>
              </a:spcBef>
              <a:buClr>
                <a:schemeClr val="hlink"/>
              </a:buClr>
              <a:buSzPct val="75000"/>
              <a:buFont typeface="Wingdings" panose="05000000000000000000" pitchFamily="2" charset="2"/>
              <a:buNone/>
            </a:pPr>
            <a:endParaRPr lang="zh-CN" altLang="en-US" sz="2800" b="1">
              <a:latin typeface="宋体" panose="02010600030101010101" pitchFamily="2" charset="-122"/>
              <a:cs typeface="Times New Roman" panose="02020603050405020304" pitchFamily="18" charset="0"/>
            </a:endParaRPr>
          </a:p>
          <a:p>
            <a:pPr eaLnBrk="1" hangingPunct="1">
              <a:lnSpc>
                <a:spcPct val="90000"/>
              </a:lnSpc>
              <a:spcBef>
                <a:spcPct val="50000"/>
              </a:spcBef>
              <a:buClr>
                <a:schemeClr val="hlink"/>
              </a:buClr>
              <a:buSzPct val="75000"/>
              <a:buFont typeface="Wingdings" panose="05000000000000000000" pitchFamily="2" charset="2"/>
              <a:buNone/>
            </a:pPr>
            <a:r>
              <a:rPr lang="zh-CN" altLang="en-US" sz="2800" b="1">
                <a:latin typeface="宋体" panose="02010600030101010101" pitchFamily="2" charset="-122"/>
              </a:rPr>
              <a:t>    其中   和   分别是的类内离差平方和，</a:t>
            </a:r>
          </a:p>
          <a:p>
            <a:pPr eaLnBrk="1" hangingPunct="1">
              <a:lnSpc>
                <a:spcPct val="90000"/>
              </a:lnSpc>
              <a:spcBef>
                <a:spcPct val="50000"/>
              </a:spcBef>
              <a:buClr>
                <a:schemeClr val="hlink"/>
              </a:buClr>
              <a:buSzPct val="75000"/>
              <a:buFont typeface="Wingdings" panose="05000000000000000000" pitchFamily="2" charset="2"/>
              <a:buNone/>
            </a:pPr>
            <a:r>
              <a:rPr lang="zh-CN" altLang="en-US" sz="2800" b="1">
                <a:latin typeface="宋体" panose="02010600030101010101" pitchFamily="2" charset="-122"/>
              </a:rPr>
              <a:t>是将</a:t>
            </a:r>
            <a:r>
              <a:rPr lang="en-US" altLang="zh-CN" sz="2800" b="1">
                <a:latin typeface="宋体" panose="02010600030101010101" pitchFamily="2" charset="-122"/>
              </a:rPr>
              <a:t>K</a:t>
            </a:r>
            <a:r>
              <a:rPr lang="zh-CN" altLang="en-US" sz="2800" b="1">
                <a:latin typeface="宋体" panose="02010600030101010101" pitchFamily="2" charset="-122"/>
              </a:rPr>
              <a:t>和</a:t>
            </a:r>
            <a:r>
              <a:rPr lang="en-US" altLang="zh-CN" sz="2800" b="1">
                <a:latin typeface="宋体" panose="02010600030101010101" pitchFamily="2" charset="-122"/>
              </a:rPr>
              <a:t>L</a:t>
            </a:r>
            <a:r>
              <a:rPr lang="zh-CN" altLang="en-US" sz="2800" b="1">
                <a:latin typeface="宋体" panose="02010600030101010101" pitchFamily="2" charset="-122"/>
              </a:rPr>
              <a:t>合并为第</a:t>
            </a:r>
            <a:r>
              <a:rPr lang="en-US" altLang="zh-CN" sz="2800" b="1">
                <a:latin typeface="宋体" panose="02010600030101010101" pitchFamily="2" charset="-122"/>
              </a:rPr>
              <a:t>M</a:t>
            </a:r>
            <a:r>
              <a:rPr lang="zh-CN" altLang="en-US" sz="2800" b="1">
                <a:latin typeface="宋体" panose="02010600030101010101" pitchFamily="2" charset="-122"/>
              </a:rPr>
              <a:t>类的离差平方和</a:t>
            </a:r>
          </a:p>
          <a:p>
            <a:pPr eaLnBrk="1" hangingPunct="1">
              <a:lnSpc>
                <a:spcPct val="90000"/>
              </a:lnSpc>
              <a:spcBef>
                <a:spcPct val="50000"/>
              </a:spcBef>
              <a:buClr>
                <a:schemeClr val="hlink"/>
              </a:buClr>
              <a:buSzPct val="75000"/>
              <a:buFont typeface="Wingdings" panose="05000000000000000000" pitchFamily="2" charset="2"/>
              <a:buNone/>
            </a:pPr>
            <a:r>
              <a:rPr lang="zh-CN" altLang="en-US" sz="2800" b="1">
                <a:latin typeface="宋体" panose="02010600030101010101" pitchFamily="2" charset="-122"/>
              </a:rPr>
              <a:t>                 </a:t>
            </a:r>
            <a:r>
              <a:rPr lang="en-US" altLang="zh-CN" sz="2800" b="1">
                <a:latin typeface="宋体" panose="02010600030101010101" pitchFamily="2" charset="-122"/>
              </a:rPr>
              <a:t>=   -   -  </a:t>
            </a:r>
          </a:p>
          <a:p>
            <a:pPr eaLnBrk="1" hangingPunct="1">
              <a:lnSpc>
                <a:spcPct val="90000"/>
              </a:lnSpc>
              <a:spcBef>
                <a:spcPct val="50000"/>
              </a:spcBef>
              <a:buClr>
                <a:schemeClr val="hlink"/>
              </a:buClr>
              <a:buSzPct val="75000"/>
              <a:buFont typeface="Wingdings" panose="05000000000000000000" pitchFamily="2" charset="2"/>
              <a:buNone/>
            </a:pPr>
            <a:r>
              <a:rPr lang="zh-CN" altLang="en-US" sz="2800" b="1">
                <a:latin typeface="宋体" panose="02010600030101010101" pitchFamily="2" charset="-122"/>
              </a:rPr>
              <a:t>为合并导致的类内离差平方和的增量。用它</a:t>
            </a:r>
          </a:p>
          <a:p>
            <a:pPr eaLnBrk="1" hangingPunct="1">
              <a:lnSpc>
                <a:spcPct val="90000"/>
              </a:lnSpc>
              <a:spcBef>
                <a:spcPct val="50000"/>
              </a:spcBef>
              <a:buClr>
                <a:schemeClr val="hlink"/>
              </a:buClr>
              <a:buSzPct val="75000"/>
              <a:buFont typeface="Wingdings" panose="05000000000000000000" pitchFamily="2" charset="2"/>
              <a:buNone/>
            </a:pPr>
            <a:r>
              <a:rPr lang="zh-CN" altLang="en-US" sz="2800" b="1">
                <a:latin typeface="宋体" panose="02010600030101010101" pitchFamily="2" charset="-122"/>
              </a:rPr>
              <a:t>评价合并第</a:t>
            </a:r>
            <a:r>
              <a:rPr lang="en-US" altLang="zh-CN" sz="2800" b="1">
                <a:latin typeface="宋体" panose="02010600030101010101" pitchFamily="2" charset="-122"/>
              </a:rPr>
              <a:t>K</a:t>
            </a:r>
            <a:r>
              <a:rPr lang="zh-CN" altLang="en-US" sz="2800" b="1">
                <a:latin typeface="宋体" panose="02010600030101010101" pitchFamily="2" charset="-122"/>
              </a:rPr>
              <a:t>和</a:t>
            </a:r>
            <a:r>
              <a:rPr lang="en-US" altLang="zh-CN" sz="2800" b="1">
                <a:latin typeface="宋体" panose="02010600030101010101" pitchFamily="2" charset="-122"/>
              </a:rPr>
              <a:t>L</a:t>
            </a:r>
            <a:r>
              <a:rPr lang="zh-CN" altLang="en-US" sz="2800" b="1">
                <a:latin typeface="宋体" panose="02010600030101010101" pitchFamily="2" charset="-122"/>
              </a:rPr>
              <a:t>类的效果，伪  统计量大，说</a:t>
            </a:r>
          </a:p>
          <a:p>
            <a:pPr eaLnBrk="1" hangingPunct="1">
              <a:lnSpc>
                <a:spcPct val="90000"/>
              </a:lnSpc>
              <a:spcBef>
                <a:spcPct val="50000"/>
              </a:spcBef>
              <a:buClr>
                <a:schemeClr val="hlink"/>
              </a:buClr>
              <a:buSzPct val="75000"/>
              <a:buFont typeface="Wingdings" panose="05000000000000000000" pitchFamily="2" charset="2"/>
              <a:buNone/>
            </a:pPr>
            <a:r>
              <a:rPr lang="zh-CN" altLang="en-US" sz="2800" b="1">
                <a:latin typeface="宋体" panose="02010600030101010101" pitchFamily="2" charset="-122"/>
              </a:rPr>
              <a:t>明不应该合并这两类，应该取合并前的水平。</a:t>
            </a:r>
          </a:p>
        </p:txBody>
      </p:sp>
      <p:graphicFrame>
        <p:nvGraphicFramePr>
          <p:cNvPr id="109571" name="Object 3">
            <a:extLst>
              <a:ext uri="{FF2B5EF4-FFF2-40B4-BE49-F238E27FC236}">
                <a16:creationId xmlns:a16="http://schemas.microsoft.com/office/drawing/2014/main" id="{BD9E76DB-9FD9-4413-BB7E-2663E9B538E5}"/>
              </a:ext>
            </a:extLst>
          </p:cNvPr>
          <p:cNvGraphicFramePr>
            <a:graphicFrameLocks noChangeAspect="1"/>
          </p:cNvGraphicFramePr>
          <p:nvPr/>
        </p:nvGraphicFramePr>
        <p:xfrm>
          <a:off x="2195513" y="1052513"/>
          <a:ext cx="5311775" cy="1066800"/>
        </p:xfrm>
        <a:graphic>
          <a:graphicData uri="http://schemas.openxmlformats.org/presentationml/2006/ole">
            <mc:AlternateContent xmlns:mc="http://schemas.openxmlformats.org/markup-compatibility/2006">
              <mc:Choice xmlns:v="urn:schemas-microsoft-com:vml" Requires="v">
                <p:oleObj spid="_x0000_s56790" name="公式" r:id="rId3" imgW="1965871" imgH="388646" progId="Equation.3">
                  <p:embed/>
                </p:oleObj>
              </mc:Choice>
              <mc:Fallback>
                <p:oleObj name="公式" r:id="rId3" imgW="1965871" imgH="38864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052513"/>
                        <a:ext cx="5311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2" name="Object 4">
            <a:extLst>
              <a:ext uri="{FF2B5EF4-FFF2-40B4-BE49-F238E27FC236}">
                <a16:creationId xmlns:a16="http://schemas.microsoft.com/office/drawing/2014/main" id="{1F90D038-A3BC-45F4-A921-FFCA72513A4C}"/>
              </a:ext>
            </a:extLst>
          </p:cNvPr>
          <p:cNvGraphicFramePr>
            <a:graphicFrameLocks noChangeAspect="1"/>
          </p:cNvGraphicFramePr>
          <p:nvPr/>
        </p:nvGraphicFramePr>
        <p:xfrm>
          <a:off x="3203575" y="3357563"/>
          <a:ext cx="555625" cy="566737"/>
        </p:xfrm>
        <a:graphic>
          <a:graphicData uri="http://schemas.openxmlformats.org/presentationml/2006/ole">
            <mc:AlternateContent xmlns:mc="http://schemas.openxmlformats.org/markup-compatibility/2006">
              <mc:Choice xmlns:v="urn:schemas-microsoft-com:vml" Requires="v">
                <p:oleObj spid="_x0000_s56791" name="公式" r:id="rId5" imgW="167610" imgH="167446" progId="Equation.3">
                  <p:embed/>
                </p:oleObj>
              </mc:Choice>
              <mc:Fallback>
                <p:oleObj name="公式" r:id="rId5" imgW="167610" imgH="167446"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575" y="3357563"/>
                        <a:ext cx="55562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3" name="Object 5">
            <a:extLst>
              <a:ext uri="{FF2B5EF4-FFF2-40B4-BE49-F238E27FC236}">
                <a16:creationId xmlns:a16="http://schemas.microsoft.com/office/drawing/2014/main" id="{6AD513BB-2A7E-48F7-9AE3-B9F60C6B1C6D}"/>
              </a:ext>
            </a:extLst>
          </p:cNvPr>
          <p:cNvGraphicFramePr>
            <a:graphicFrameLocks noChangeAspect="1"/>
          </p:cNvGraphicFramePr>
          <p:nvPr/>
        </p:nvGraphicFramePr>
        <p:xfrm>
          <a:off x="4194175" y="3357563"/>
          <a:ext cx="466725" cy="566737"/>
        </p:xfrm>
        <a:graphic>
          <a:graphicData uri="http://schemas.openxmlformats.org/presentationml/2006/ole">
            <mc:AlternateContent xmlns:mc="http://schemas.openxmlformats.org/markup-compatibility/2006">
              <mc:Choice xmlns:v="urn:schemas-microsoft-com:vml" Requires="v">
                <p:oleObj spid="_x0000_s56792" name="公式" r:id="rId7" imgW="129732" imgH="167446" progId="Equation.3">
                  <p:embed/>
                </p:oleObj>
              </mc:Choice>
              <mc:Fallback>
                <p:oleObj name="公式" r:id="rId7" imgW="129732" imgH="167446"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4175" y="3357563"/>
                        <a:ext cx="46672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4" name="Object 6">
            <a:extLst>
              <a:ext uri="{FF2B5EF4-FFF2-40B4-BE49-F238E27FC236}">
                <a16:creationId xmlns:a16="http://schemas.microsoft.com/office/drawing/2014/main" id="{E035977A-1599-497D-B762-9E669E7C3F39}"/>
              </a:ext>
            </a:extLst>
          </p:cNvPr>
          <p:cNvGraphicFramePr>
            <a:graphicFrameLocks noChangeAspect="1"/>
          </p:cNvGraphicFramePr>
          <p:nvPr/>
        </p:nvGraphicFramePr>
        <p:xfrm>
          <a:off x="4932363" y="3357563"/>
          <a:ext cx="407987" cy="566737"/>
        </p:xfrm>
        <a:graphic>
          <a:graphicData uri="http://schemas.openxmlformats.org/presentationml/2006/ole">
            <mc:AlternateContent xmlns:mc="http://schemas.openxmlformats.org/markup-compatibility/2006">
              <mc:Choice xmlns:v="urn:schemas-microsoft-com:vml" Requires="v">
                <p:oleObj spid="_x0000_s56793" name="公式" r:id="rId9" imgW="98956" imgH="167446" progId="Equation.3">
                  <p:embed/>
                </p:oleObj>
              </mc:Choice>
              <mc:Fallback>
                <p:oleObj name="公式" r:id="rId9" imgW="98956" imgH="167446"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2363" y="3357563"/>
                        <a:ext cx="407987"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5" name="Object 7">
            <a:extLst>
              <a:ext uri="{FF2B5EF4-FFF2-40B4-BE49-F238E27FC236}">
                <a16:creationId xmlns:a16="http://schemas.microsoft.com/office/drawing/2014/main" id="{10FCCAB1-11C1-4F4D-B157-2197FC384F62}"/>
              </a:ext>
            </a:extLst>
          </p:cNvPr>
          <p:cNvGraphicFramePr>
            <a:graphicFrameLocks noChangeAspect="1"/>
          </p:cNvGraphicFramePr>
          <p:nvPr/>
        </p:nvGraphicFramePr>
        <p:xfrm>
          <a:off x="5651500" y="3357563"/>
          <a:ext cx="457200" cy="566737"/>
        </p:xfrm>
        <a:graphic>
          <a:graphicData uri="http://schemas.openxmlformats.org/presentationml/2006/ole">
            <mc:AlternateContent xmlns:mc="http://schemas.openxmlformats.org/markup-compatibility/2006">
              <mc:Choice xmlns:v="urn:schemas-microsoft-com:vml" Requires="v">
                <p:oleObj spid="_x0000_s56794" name="公式" r:id="rId11" imgW="129732" imgH="167446" progId="Equation.3">
                  <p:embed/>
                </p:oleObj>
              </mc:Choice>
              <mc:Fallback>
                <p:oleObj name="公式" r:id="rId11" imgW="129732" imgH="167446"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1500" y="3357563"/>
                        <a:ext cx="4572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6" name="Object 8">
            <a:extLst>
              <a:ext uri="{FF2B5EF4-FFF2-40B4-BE49-F238E27FC236}">
                <a16:creationId xmlns:a16="http://schemas.microsoft.com/office/drawing/2014/main" id="{CF165E24-C51C-4D34-BC7E-AC32D8CD69BA}"/>
              </a:ext>
            </a:extLst>
          </p:cNvPr>
          <p:cNvGraphicFramePr>
            <a:graphicFrameLocks noChangeAspect="1"/>
          </p:cNvGraphicFramePr>
          <p:nvPr/>
        </p:nvGraphicFramePr>
        <p:xfrm>
          <a:off x="3203575" y="2205038"/>
          <a:ext cx="442913" cy="549275"/>
        </p:xfrm>
        <a:graphic>
          <a:graphicData uri="http://schemas.openxmlformats.org/presentationml/2006/ole">
            <mc:AlternateContent xmlns:mc="http://schemas.openxmlformats.org/markup-compatibility/2006">
              <mc:Choice xmlns:v="urn:schemas-microsoft-com:vml" Requires="v">
                <p:oleObj spid="_x0000_s56795" name="公式" r:id="rId13" imgW="129732" imgH="167446" progId="Equation.3">
                  <p:embed/>
                </p:oleObj>
              </mc:Choice>
              <mc:Fallback>
                <p:oleObj name="公式" r:id="rId13" imgW="129732" imgH="167446"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3575" y="2205038"/>
                        <a:ext cx="4429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7" name="Object 9">
            <a:extLst>
              <a:ext uri="{FF2B5EF4-FFF2-40B4-BE49-F238E27FC236}">
                <a16:creationId xmlns:a16="http://schemas.microsoft.com/office/drawing/2014/main" id="{FBC1A24A-47AD-4600-AFC5-E4EED342185F}"/>
              </a:ext>
            </a:extLst>
          </p:cNvPr>
          <p:cNvGraphicFramePr>
            <a:graphicFrameLocks noChangeAspect="1"/>
          </p:cNvGraphicFramePr>
          <p:nvPr/>
        </p:nvGraphicFramePr>
        <p:xfrm>
          <a:off x="2339975" y="2205038"/>
          <a:ext cx="395288" cy="549275"/>
        </p:xfrm>
        <a:graphic>
          <a:graphicData uri="http://schemas.openxmlformats.org/presentationml/2006/ole">
            <mc:AlternateContent xmlns:mc="http://schemas.openxmlformats.org/markup-compatibility/2006">
              <mc:Choice xmlns:v="urn:schemas-microsoft-com:vml" Requires="v">
                <p:oleObj spid="_x0000_s56796" name="公式" r:id="rId15" imgW="98956" imgH="167446" progId="Equation.3">
                  <p:embed/>
                </p:oleObj>
              </mc:Choice>
              <mc:Fallback>
                <p:oleObj name="公式" r:id="rId15" imgW="98956" imgH="167446"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9975" y="2205038"/>
                        <a:ext cx="3952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8" name="Object 10">
            <a:extLst>
              <a:ext uri="{FF2B5EF4-FFF2-40B4-BE49-F238E27FC236}">
                <a16:creationId xmlns:a16="http://schemas.microsoft.com/office/drawing/2014/main" id="{FEF78C06-B0CE-4ACC-8F08-7F5C2A4B00F8}"/>
              </a:ext>
            </a:extLst>
          </p:cNvPr>
          <p:cNvGraphicFramePr>
            <a:graphicFrameLocks noChangeAspect="1"/>
          </p:cNvGraphicFramePr>
          <p:nvPr/>
        </p:nvGraphicFramePr>
        <p:xfrm>
          <a:off x="5508625" y="4584700"/>
          <a:ext cx="457200" cy="554038"/>
        </p:xfrm>
        <a:graphic>
          <a:graphicData uri="http://schemas.openxmlformats.org/presentationml/2006/ole">
            <mc:AlternateContent xmlns:mc="http://schemas.openxmlformats.org/markup-compatibility/2006">
              <mc:Choice xmlns:v="urn:schemas-microsoft-com:vml" Requires="v">
                <p:oleObj spid="_x0000_s56797" name="公式" r:id="rId17" imgW="98956" imgH="137001" progId="Equation.3">
                  <p:embed/>
                </p:oleObj>
              </mc:Choice>
              <mc:Fallback>
                <p:oleObj name="公式" r:id="rId17" imgW="98956" imgH="137001"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08625" y="4584700"/>
                        <a:ext cx="457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9" name="对象 1">
            <a:extLst>
              <a:ext uri="{FF2B5EF4-FFF2-40B4-BE49-F238E27FC236}">
                <a16:creationId xmlns:a16="http://schemas.microsoft.com/office/drawing/2014/main" id="{EE940531-2014-4F4B-9B6F-773BEDC38739}"/>
              </a:ext>
            </a:extLst>
          </p:cNvPr>
          <p:cNvGraphicFramePr>
            <a:graphicFrameLocks noChangeAspect="1"/>
          </p:cNvGraphicFramePr>
          <p:nvPr/>
        </p:nvGraphicFramePr>
        <p:xfrm>
          <a:off x="1763713" y="333375"/>
          <a:ext cx="455612" cy="552450"/>
        </p:xfrm>
        <a:graphic>
          <a:graphicData uri="http://schemas.openxmlformats.org/presentationml/2006/ole">
            <mc:AlternateContent xmlns:mc="http://schemas.openxmlformats.org/markup-compatibility/2006">
              <mc:Choice xmlns:v="urn:schemas-microsoft-com:vml" Requires="v">
                <p:oleObj spid="_x0000_s56798" name="公式" r:id="rId19" imgW="91381" imgH="129390" progId="Equation.3">
                  <p:embed/>
                </p:oleObj>
              </mc:Choice>
              <mc:Fallback>
                <p:oleObj name="公式" r:id="rId19" imgW="91381" imgH="129390" progId="Equation.3">
                  <p:embed/>
                  <p:pic>
                    <p:nvPicPr>
                      <p:cNvPr id="0" name="对象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63713" y="333375"/>
                        <a:ext cx="45561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4521</TotalTime>
  <Words>7566</Words>
  <Application>Microsoft Office PowerPoint</Application>
  <PresentationFormat>全屏显示(4:3)</PresentationFormat>
  <Paragraphs>2256</Paragraphs>
  <Slides>131</Slides>
  <Notes>13</Notes>
  <HiddenSlides>0</HiddenSlides>
  <MMClips>0</MMClips>
  <ScaleCrop>false</ScaleCrop>
  <HeadingPairs>
    <vt:vector size="8" baseType="variant">
      <vt:variant>
        <vt:lpstr>已用的字体</vt:lpstr>
      </vt:variant>
      <vt:variant>
        <vt:i4>20</vt:i4>
      </vt:variant>
      <vt:variant>
        <vt:lpstr>主题</vt:lpstr>
      </vt:variant>
      <vt:variant>
        <vt:i4>3</vt:i4>
      </vt:variant>
      <vt:variant>
        <vt:lpstr>嵌入 OLE 服务器</vt:lpstr>
      </vt:variant>
      <vt:variant>
        <vt:i4>4</vt:i4>
      </vt:variant>
      <vt:variant>
        <vt:lpstr>幻灯片标题</vt:lpstr>
      </vt:variant>
      <vt:variant>
        <vt:i4>131</vt:i4>
      </vt:variant>
    </vt:vector>
  </HeadingPairs>
  <TitlesOfParts>
    <vt:vector size="158" baseType="lpstr">
      <vt:lpstr>-apple-system</vt:lpstr>
      <vt:lpstr>system-ui</vt:lpstr>
      <vt:lpstr>等线</vt:lpstr>
      <vt:lpstr>黑体</vt:lpstr>
      <vt:lpstr>华文琥珀</vt:lpstr>
      <vt:lpstr>华文楷体</vt:lpstr>
      <vt:lpstr>华文中宋</vt:lpstr>
      <vt:lpstr>楷体_GB2312</vt:lpstr>
      <vt:lpstr>宋体</vt:lpstr>
      <vt:lpstr>微软雅黑</vt:lpstr>
      <vt:lpstr>微软雅黑</vt:lpstr>
      <vt:lpstr>Arial</vt:lpstr>
      <vt:lpstr>Arial</vt:lpstr>
      <vt:lpstr>Calibri</vt:lpstr>
      <vt:lpstr>Calibri Light</vt:lpstr>
      <vt:lpstr>Garamond</vt:lpstr>
      <vt:lpstr>Lucida Console</vt:lpstr>
      <vt:lpstr>Times</vt:lpstr>
      <vt:lpstr>Times New Roman</vt:lpstr>
      <vt:lpstr>Wingdings</vt:lpstr>
      <vt:lpstr>Edge</vt:lpstr>
      <vt:lpstr>Office 主题​​</vt:lpstr>
      <vt:lpstr>第一PPT，www.1ppt.com</vt:lpstr>
      <vt:lpstr>位图图像</vt:lpstr>
      <vt:lpstr>公式</vt:lpstr>
      <vt:lpstr>Equation</vt:lpstr>
      <vt:lpstr>Equation.3</vt:lpstr>
      <vt:lpstr>PowerPoint 演示文稿</vt:lpstr>
      <vt:lpstr>聚 类 分 析  </vt:lpstr>
      <vt:lpstr>PowerPoint 演示文稿</vt:lpstr>
      <vt:lpstr>PowerPoint 演示文稿</vt:lpstr>
      <vt:lpstr>PowerPoint 演示文稿</vt:lpstr>
      <vt:lpstr>PowerPoint 演示文稿</vt:lpstr>
      <vt:lpstr>PowerPoint 演示文稿</vt:lpstr>
      <vt:lpstr>PowerPoint 演示文稿</vt:lpstr>
      <vt:lpstr>基于购买行为的客户细分方法</vt:lpstr>
      <vt:lpstr>基于购买行为的客户细分方法</vt:lpstr>
      <vt:lpstr>基于购买行为的客户细分方法</vt:lpstr>
      <vt:lpstr>基于购买行为的客户细分方法</vt:lpstr>
      <vt:lpstr>基于购买行为的客户细分方法</vt:lpstr>
      <vt:lpstr>聚类分析 Cluster Analysis  </vt:lpstr>
      <vt:lpstr>§1      什么是聚类分析</vt:lpstr>
      <vt:lpstr>PowerPoint 演示文稿</vt:lpstr>
      <vt:lpstr>PowerPoint 演示文稿</vt:lpstr>
      <vt:lpstr>PowerPoint 演示文稿</vt:lpstr>
      <vt:lpstr>一、相似性的测度 </vt:lpstr>
      <vt:lpstr>二、常用的距离</vt:lpstr>
      <vt:lpstr>PowerPoint 演示文稿</vt:lpstr>
      <vt:lpstr>PowerPoint 演示文稿</vt:lpstr>
      <vt:lpstr>PowerPoint 演示文稿</vt:lpstr>
      <vt:lpstr>PowerPoint 演示文稿</vt:lpstr>
      <vt:lpstr>PowerPoint 演示文稿</vt:lpstr>
      <vt:lpstr>PowerPoint 演示文稿</vt:lpstr>
      <vt:lpstr>明氏距离的两个缺点：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欧氏距离和余弦相似度的区别</vt:lpstr>
      <vt:lpstr>PowerPoint 演示文稿</vt:lpstr>
      <vt:lpstr>§3   系统聚类法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六、离差平方和法（Ward法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系统聚类的基本性质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动态聚类法</vt:lpstr>
      <vt:lpstr>动态聚类法 </vt:lpstr>
      <vt:lpstr>PowerPoint 演示文稿</vt:lpstr>
      <vt:lpstr>PowerPoint 演示文稿</vt:lpstr>
      <vt:lpstr>PowerPoint 演示文稿</vt:lpstr>
      <vt:lpstr>PowerPoint 演示文稿</vt:lpstr>
      <vt:lpstr>动态聚类法 </vt:lpstr>
      <vt:lpstr>选择凝聚点和确定初始分类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stat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多元统计分析简介</dc:title>
  <dc:creator>陈钰芬</dc:creator>
  <cp:lastModifiedBy>cyf1688@126.com</cp:lastModifiedBy>
  <cp:revision>529</cp:revision>
  <dcterms:created xsi:type="dcterms:W3CDTF">2002-05-30T02:08:15Z</dcterms:created>
  <dcterms:modified xsi:type="dcterms:W3CDTF">2023-10-06T07:52:22Z</dcterms:modified>
</cp:coreProperties>
</file>